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ink/ink6.xml" ContentType="application/inkml+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ink/ink7.xml" ContentType="application/inkml+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ink/ink8.xml" ContentType="application/inkml+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ink/ink9.xml" ContentType="application/inkml+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76"/>
  </p:notesMasterIdLst>
  <p:sldIdLst>
    <p:sldId id="256" r:id="rId2"/>
    <p:sldId id="721" r:id="rId3"/>
    <p:sldId id="724" r:id="rId4"/>
    <p:sldId id="725" r:id="rId5"/>
    <p:sldId id="728" r:id="rId6"/>
    <p:sldId id="726" r:id="rId7"/>
    <p:sldId id="727" r:id="rId8"/>
    <p:sldId id="729" r:id="rId9"/>
    <p:sldId id="730" r:id="rId10"/>
    <p:sldId id="731" r:id="rId11"/>
    <p:sldId id="732" r:id="rId12"/>
    <p:sldId id="733" r:id="rId13"/>
    <p:sldId id="575" r:id="rId14"/>
    <p:sldId id="576" r:id="rId15"/>
    <p:sldId id="577" r:id="rId16"/>
    <p:sldId id="578" r:id="rId17"/>
    <p:sldId id="579" r:id="rId18"/>
    <p:sldId id="581" r:id="rId19"/>
    <p:sldId id="582" r:id="rId20"/>
    <p:sldId id="584" r:id="rId21"/>
    <p:sldId id="585" r:id="rId22"/>
    <p:sldId id="586" r:id="rId23"/>
    <p:sldId id="587" r:id="rId24"/>
    <p:sldId id="588" r:id="rId25"/>
    <p:sldId id="589" r:id="rId26"/>
    <p:sldId id="590" r:id="rId27"/>
    <p:sldId id="591" r:id="rId28"/>
    <p:sldId id="592" r:id="rId29"/>
    <p:sldId id="594" r:id="rId30"/>
    <p:sldId id="595" r:id="rId31"/>
    <p:sldId id="596" r:id="rId32"/>
    <p:sldId id="597" r:id="rId33"/>
    <p:sldId id="598" r:id="rId34"/>
    <p:sldId id="600" r:id="rId35"/>
    <p:sldId id="601" r:id="rId36"/>
    <p:sldId id="602" r:id="rId37"/>
    <p:sldId id="607" r:id="rId38"/>
    <p:sldId id="609" r:id="rId39"/>
    <p:sldId id="610" r:id="rId40"/>
    <p:sldId id="611" r:id="rId41"/>
    <p:sldId id="612" r:id="rId42"/>
    <p:sldId id="339" r:id="rId43"/>
    <p:sldId id="343" r:id="rId44"/>
    <p:sldId id="613" r:id="rId45"/>
    <p:sldId id="357" r:id="rId46"/>
    <p:sldId id="615" r:id="rId47"/>
    <p:sldId id="360" r:id="rId48"/>
    <p:sldId id="443" r:id="rId49"/>
    <p:sldId id="620" r:id="rId50"/>
    <p:sldId id="435" r:id="rId51"/>
    <p:sldId id="444" r:id="rId52"/>
    <p:sldId id="621" r:id="rId53"/>
    <p:sldId id="627" r:id="rId54"/>
    <p:sldId id="458" r:id="rId55"/>
    <p:sldId id="371" r:id="rId56"/>
    <p:sldId id="374" r:id="rId57"/>
    <p:sldId id="459" r:id="rId58"/>
    <p:sldId id="376" r:id="rId59"/>
    <p:sldId id="377" r:id="rId60"/>
    <p:sldId id="378" r:id="rId61"/>
    <p:sldId id="379" r:id="rId62"/>
    <p:sldId id="460" r:id="rId63"/>
    <p:sldId id="382" r:id="rId64"/>
    <p:sldId id="385" r:id="rId65"/>
    <p:sldId id="386" r:id="rId66"/>
    <p:sldId id="461" r:id="rId67"/>
    <p:sldId id="387" r:id="rId68"/>
    <p:sldId id="639" r:id="rId69"/>
    <p:sldId id="640" r:id="rId70"/>
    <p:sldId id="641" r:id="rId71"/>
    <p:sldId id="642" r:id="rId72"/>
    <p:sldId id="287" r:id="rId73"/>
    <p:sldId id="263" r:id="rId74"/>
    <p:sldId id="653" r:id="rId75"/>
    <p:sldId id="654" r:id="rId76"/>
    <p:sldId id="655" r:id="rId77"/>
    <p:sldId id="264" r:id="rId78"/>
    <p:sldId id="266" r:id="rId79"/>
    <p:sldId id="267" r:id="rId80"/>
    <p:sldId id="268" r:id="rId81"/>
    <p:sldId id="269" r:id="rId82"/>
    <p:sldId id="265" r:id="rId83"/>
    <p:sldId id="657" r:id="rId84"/>
    <p:sldId id="658" r:id="rId85"/>
    <p:sldId id="660" r:id="rId86"/>
    <p:sldId id="661" r:id="rId87"/>
    <p:sldId id="662" r:id="rId88"/>
    <p:sldId id="663" r:id="rId89"/>
    <p:sldId id="665" r:id="rId90"/>
    <p:sldId id="666" r:id="rId91"/>
    <p:sldId id="667" r:id="rId92"/>
    <p:sldId id="668" r:id="rId93"/>
    <p:sldId id="669" r:id="rId94"/>
    <p:sldId id="670" r:id="rId95"/>
    <p:sldId id="671" r:id="rId96"/>
    <p:sldId id="672" r:id="rId97"/>
    <p:sldId id="676" r:id="rId98"/>
    <p:sldId id="678" r:id="rId99"/>
    <p:sldId id="679" r:id="rId100"/>
    <p:sldId id="680" r:id="rId101"/>
    <p:sldId id="681" r:id="rId102"/>
    <p:sldId id="682" r:id="rId103"/>
    <p:sldId id="683" r:id="rId104"/>
    <p:sldId id="684" r:id="rId105"/>
    <p:sldId id="685" r:id="rId106"/>
    <p:sldId id="686" r:id="rId107"/>
    <p:sldId id="687" r:id="rId108"/>
    <p:sldId id="688" r:id="rId109"/>
    <p:sldId id="689" r:id="rId110"/>
    <p:sldId id="690" r:id="rId111"/>
    <p:sldId id="691" r:id="rId112"/>
    <p:sldId id="692" r:id="rId113"/>
    <p:sldId id="693" r:id="rId114"/>
    <p:sldId id="695" r:id="rId115"/>
    <p:sldId id="696" r:id="rId116"/>
    <p:sldId id="697" r:id="rId117"/>
    <p:sldId id="698" r:id="rId118"/>
    <p:sldId id="699" r:id="rId119"/>
    <p:sldId id="700" r:id="rId120"/>
    <p:sldId id="701" r:id="rId121"/>
    <p:sldId id="270" r:id="rId122"/>
    <p:sldId id="271" r:id="rId123"/>
    <p:sldId id="273" r:id="rId124"/>
    <p:sldId id="274" r:id="rId125"/>
    <p:sldId id="275" r:id="rId126"/>
    <p:sldId id="720" r:id="rId127"/>
    <p:sldId id="514" r:id="rId128"/>
    <p:sldId id="516" r:id="rId129"/>
    <p:sldId id="517" r:id="rId130"/>
    <p:sldId id="518" r:id="rId131"/>
    <p:sldId id="519" r:id="rId132"/>
    <p:sldId id="520" r:id="rId133"/>
    <p:sldId id="521" r:id="rId134"/>
    <p:sldId id="522" r:id="rId135"/>
    <p:sldId id="526" r:id="rId136"/>
    <p:sldId id="527" r:id="rId137"/>
    <p:sldId id="528" r:id="rId138"/>
    <p:sldId id="530" r:id="rId139"/>
    <p:sldId id="531" r:id="rId140"/>
    <p:sldId id="533" r:id="rId141"/>
    <p:sldId id="536" r:id="rId142"/>
    <p:sldId id="537" r:id="rId143"/>
    <p:sldId id="540" r:id="rId144"/>
    <p:sldId id="541" r:id="rId145"/>
    <p:sldId id="289" r:id="rId146"/>
    <p:sldId id="542" r:id="rId147"/>
    <p:sldId id="543" r:id="rId148"/>
    <p:sldId id="544" r:id="rId149"/>
    <p:sldId id="283" r:id="rId150"/>
    <p:sldId id="322" r:id="rId151"/>
    <p:sldId id="324" r:id="rId152"/>
    <p:sldId id="285" r:id="rId153"/>
    <p:sldId id="286" r:id="rId154"/>
    <p:sldId id="325" r:id="rId155"/>
    <p:sldId id="326" r:id="rId156"/>
    <p:sldId id="327" r:id="rId157"/>
    <p:sldId id="291" r:id="rId158"/>
    <p:sldId id="292" r:id="rId159"/>
    <p:sldId id="336" r:id="rId160"/>
    <p:sldId id="294" r:id="rId161"/>
    <p:sldId id="295" r:id="rId162"/>
    <p:sldId id="328" r:id="rId163"/>
    <p:sldId id="297" r:id="rId164"/>
    <p:sldId id="298" r:id="rId165"/>
    <p:sldId id="299" r:id="rId166"/>
    <p:sldId id="300" r:id="rId167"/>
    <p:sldId id="301" r:id="rId168"/>
    <p:sldId id="329" r:id="rId169"/>
    <p:sldId id="330" r:id="rId170"/>
    <p:sldId id="331" r:id="rId171"/>
    <p:sldId id="332" r:id="rId172"/>
    <p:sldId id="333" r:id="rId173"/>
    <p:sldId id="334" r:id="rId174"/>
    <p:sldId id="335" r:id="rId175"/>
  </p:sldIdLst>
  <p:sldSz cx="12192000" cy="6858000"/>
  <p:notesSz cx="6858000" cy="9144000"/>
  <p:defaultText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28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9B4C54-2920-440B-B993-E96EF1736084}" v="350" dt="2023-07-19T19:22:36.2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91" autoAdjust="0"/>
    <p:restoredTop sz="88983" autoAdjust="0"/>
  </p:normalViewPr>
  <p:slideViewPr>
    <p:cSldViewPr snapToGrid="0">
      <p:cViewPr varScale="1">
        <p:scale>
          <a:sx n="97" d="100"/>
          <a:sy n="97" d="100"/>
        </p:scale>
        <p:origin x="1248" y="84"/>
      </p:cViewPr>
      <p:guideLst/>
    </p:cSldViewPr>
  </p:slideViewPr>
  <p:notesTextViewPr>
    <p:cViewPr>
      <p:scale>
        <a:sx n="3" d="2"/>
        <a:sy n="3" d="2"/>
      </p:scale>
      <p:origin x="0" y="0"/>
    </p:cViewPr>
  </p:notesTextViewPr>
  <p:sorterViewPr>
    <p:cViewPr varScale="1">
      <p:scale>
        <a:sx n="100" d="100"/>
        <a:sy n="100" d="100"/>
      </p:scale>
      <p:origin x="0" y="0"/>
    </p:cViewPr>
  </p:sorterViewPr>
  <p:gridSpacing cx="72008" cy="72008"/>
</p:viewPr>
</file>

<file path=ppt/_rels/presentation.xml.rels>&#65279;<?xml version="1.0" encoding="utf-8"?><Relationships xmlns="http://schemas.openxmlformats.org/package/2006/relationships"><Relationship Type="http://schemas.openxmlformats.org/officeDocument/2006/relationships/slide" Target="slides/slide116.xml" Id="rId117" /><Relationship Type="http://schemas.openxmlformats.org/officeDocument/2006/relationships/slide" Target="slides/slide20.xml" Id="rId21" /><Relationship Type="http://schemas.openxmlformats.org/officeDocument/2006/relationships/slide" Target="slides/slide41.xml" Id="rId42" /><Relationship Type="http://schemas.openxmlformats.org/officeDocument/2006/relationships/slide" Target="slides/slide62.xml" Id="rId63" /><Relationship Type="http://schemas.openxmlformats.org/officeDocument/2006/relationships/slide" Target="slides/slide83.xml" Id="rId84" /><Relationship Type="http://schemas.openxmlformats.org/officeDocument/2006/relationships/slide" Target="slides/slide137.xml" Id="rId138" /><Relationship Type="http://schemas.openxmlformats.org/officeDocument/2006/relationships/slide" Target="slides/slide158.xml" Id="rId159" /><Relationship Type="http://schemas.openxmlformats.org/officeDocument/2006/relationships/slide" Target="slides/slide169.xml" Id="rId170" /><Relationship Type="http://schemas.openxmlformats.org/officeDocument/2006/relationships/slide" Target="slides/slide106.xml" Id="rId107" /><Relationship Type="http://schemas.openxmlformats.org/officeDocument/2006/relationships/slide" Target="slides/slide10.xml" Id="rId11" /><Relationship Type="http://schemas.openxmlformats.org/officeDocument/2006/relationships/slide" Target="slides/slide31.xml" Id="rId32" /><Relationship Type="http://schemas.openxmlformats.org/officeDocument/2006/relationships/slide" Target="slides/slide52.xml" Id="rId53" /><Relationship Type="http://schemas.openxmlformats.org/officeDocument/2006/relationships/slide" Target="slides/slide73.xml" Id="rId74" /><Relationship Type="http://schemas.openxmlformats.org/officeDocument/2006/relationships/slide" Target="slides/slide127.xml" Id="rId128" /><Relationship Type="http://schemas.openxmlformats.org/officeDocument/2006/relationships/slide" Target="slides/slide148.xml" Id="rId149" /><Relationship Type="http://schemas.openxmlformats.org/officeDocument/2006/relationships/slide" Target="slides/slide4.xml" Id="rId5" /><Relationship Type="http://schemas.openxmlformats.org/officeDocument/2006/relationships/slide" Target="slides/slide94.xml" Id="rId95" /><Relationship Type="http://schemas.openxmlformats.org/officeDocument/2006/relationships/slide" Target="slides/slide159.xml" Id="rId160" /><Relationship Type="http://schemas.openxmlformats.org/officeDocument/2006/relationships/slide" Target="slides/slide21.xml" Id="rId22" /><Relationship Type="http://schemas.openxmlformats.org/officeDocument/2006/relationships/slide" Target="slides/slide42.xml" Id="rId43" /><Relationship Type="http://schemas.openxmlformats.org/officeDocument/2006/relationships/slide" Target="slides/slide63.xml" Id="rId64" /><Relationship Type="http://schemas.openxmlformats.org/officeDocument/2006/relationships/slide" Target="slides/slide117.xml" Id="rId118" /><Relationship Type="http://schemas.openxmlformats.org/officeDocument/2006/relationships/slide" Target="slides/slide138.xml" Id="rId139" /><Relationship Type="http://schemas.openxmlformats.org/officeDocument/2006/relationships/slide" Target="slides/slide84.xml" Id="rId85" /><Relationship Type="http://schemas.openxmlformats.org/officeDocument/2006/relationships/slide" Target="slides/slide149.xml" Id="rId150" /><Relationship Type="http://schemas.openxmlformats.org/officeDocument/2006/relationships/slide" Target="slides/slide170.xml" Id="rId171" /><Relationship Type="http://schemas.openxmlformats.org/officeDocument/2006/relationships/slide" Target="slides/slide11.xml" Id="rId12" /><Relationship Type="http://schemas.openxmlformats.org/officeDocument/2006/relationships/slide" Target="slides/slide32.xml" Id="rId33" /><Relationship Type="http://schemas.openxmlformats.org/officeDocument/2006/relationships/slide" Target="slides/slide107.xml" Id="rId108" /><Relationship Type="http://schemas.openxmlformats.org/officeDocument/2006/relationships/slide" Target="slides/slide128.xml" Id="rId129" /><Relationship Type="http://schemas.openxmlformats.org/officeDocument/2006/relationships/slide" Target="slides/slide53.xml" Id="rId54" /><Relationship Type="http://schemas.openxmlformats.org/officeDocument/2006/relationships/slide" Target="slides/slide74.xml" Id="rId75" /><Relationship Type="http://schemas.openxmlformats.org/officeDocument/2006/relationships/slide" Target="slides/slide95.xml" Id="rId96" /><Relationship Type="http://schemas.openxmlformats.org/officeDocument/2006/relationships/slide" Target="slides/slide139.xml" Id="rId140" /><Relationship Type="http://schemas.openxmlformats.org/officeDocument/2006/relationships/slide" Target="slides/slide160.xml" Id="rId161" /><Relationship Type="http://schemas.microsoft.com/office/2015/10/relationships/revisionInfo" Target="revisionInfo.xml" Id="rId182" /><Relationship Type="http://schemas.openxmlformats.org/officeDocument/2006/relationships/slide" Target="slides/slide5.xml" Id="rId6" /><Relationship Type="http://schemas.openxmlformats.org/officeDocument/2006/relationships/slide" Target="slides/slide22.xml" Id="rId23" /><Relationship Type="http://schemas.openxmlformats.org/officeDocument/2006/relationships/slide" Target="slides/slide118.xml" Id="rId119" /><Relationship Type="http://schemas.openxmlformats.org/officeDocument/2006/relationships/slide" Target="slides/slide43.xml" Id="rId44" /><Relationship Type="http://schemas.openxmlformats.org/officeDocument/2006/relationships/slide" Target="slides/slide59.xml" Id="rId60" /><Relationship Type="http://schemas.openxmlformats.org/officeDocument/2006/relationships/slide" Target="slides/slide64.xml" Id="rId65" /><Relationship Type="http://schemas.openxmlformats.org/officeDocument/2006/relationships/slide" Target="slides/slide80.xml" Id="rId81" /><Relationship Type="http://schemas.openxmlformats.org/officeDocument/2006/relationships/slide" Target="slides/slide85.xml" Id="rId86" /><Relationship Type="http://schemas.openxmlformats.org/officeDocument/2006/relationships/slide" Target="slides/slide129.xml" Id="rId130" /><Relationship Type="http://schemas.openxmlformats.org/officeDocument/2006/relationships/slide" Target="slides/slide134.xml" Id="rId135" /><Relationship Type="http://schemas.openxmlformats.org/officeDocument/2006/relationships/slide" Target="slides/slide150.xml" Id="rId151" /><Relationship Type="http://schemas.openxmlformats.org/officeDocument/2006/relationships/slide" Target="slides/slide155.xml" Id="rId156" /><Relationship Type="http://schemas.openxmlformats.org/officeDocument/2006/relationships/presProps" Target="presProps.xml" Id="rId177" /><Relationship Type="http://schemas.openxmlformats.org/officeDocument/2006/relationships/slide" Target="slides/slide171.xml" Id="rId172" /><Relationship Type="http://schemas.openxmlformats.org/officeDocument/2006/relationships/slide" Target="slides/slide12.xml" Id="rId13" /><Relationship Type="http://schemas.openxmlformats.org/officeDocument/2006/relationships/slide" Target="slides/slide17.xml" Id="rId18" /><Relationship Type="http://schemas.openxmlformats.org/officeDocument/2006/relationships/slide" Target="slides/slide38.xml" Id="rId39" /><Relationship Type="http://schemas.openxmlformats.org/officeDocument/2006/relationships/slide" Target="slides/slide108.xml" Id="rId109" /><Relationship Type="http://schemas.openxmlformats.org/officeDocument/2006/relationships/slide" Target="slides/slide33.xml" Id="rId34" /><Relationship Type="http://schemas.openxmlformats.org/officeDocument/2006/relationships/slide" Target="slides/slide49.xml" Id="rId50" /><Relationship Type="http://schemas.openxmlformats.org/officeDocument/2006/relationships/slide" Target="slides/slide54.xml" Id="rId55" /><Relationship Type="http://schemas.openxmlformats.org/officeDocument/2006/relationships/slide" Target="slides/slide75.xml" Id="rId76" /><Relationship Type="http://schemas.openxmlformats.org/officeDocument/2006/relationships/slide" Target="slides/slide96.xml" Id="rId97" /><Relationship Type="http://schemas.openxmlformats.org/officeDocument/2006/relationships/slide" Target="slides/slide103.xml" Id="rId104" /><Relationship Type="http://schemas.openxmlformats.org/officeDocument/2006/relationships/slide" Target="slides/slide119.xml" Id="rId120" /><Relationship Type="http://schemas.openxmlformats.org/officeDocument/2006/relationships/slide" Target="slides/slide124.xml" Id="rId125" /><Relationship Type="http://schemas.openxmlformats.org/officeDocument/2006/relationships/slide" Target="slides/slide140.xml" Id="rId141" /><Relationship Type="http://schemas.openxmlformats.org/officeDocument/2006/relationships/slide" Target="slides/slide145.xml" Id="rId146" /><Relationship Type="http://schemas.openxmlformats.org/officeDocument/2006/relationships/slide" Target="slides/slide166.xml" Id="rId167" /><Relationship Type="http://schemas.openxmlformats.org/officeDocument/2006/relationships/slide" Target="slides/slide6.xml" Id="rId7" /><Relationship Type="http://schemas.openxmlformats.org/officeDocument/2006/relationships/slide" Target="slides/slide70.xml" Id="rId71" /><Relationship Type="http://schemas.openxmlformats.org/officeDocument/2006/relationships/slide" Target="slides/slide91.xml" Id="rId92" /><Relationship Type="http://schemas.openxmlformats.org/officeDocument/2006/relationships/slide" Target="slides/slide161.xml" Id="rId162" /><Relationship Type="http://schemas.openxmlformats.org/officeDocument/2006/relationships/slide" Target="slides/slide1.xml" Id="rId2" /><Relationship Type="http://schemas.openxmlformats.org/officeDocument/2006/relationships/slide" Target="slides/slide28.xml" Id="rId29" /><Relationship Type="http://schemas.openxmlformats.org/officeDocument/2006/relationships/slide" Target="slides/slide23.xml" Id="rId24" /><Relationship Type="http://schemas.openxmlformats.org/officeDocument/2006/relationships/slide" Target="slides/slide39.xml" Id="rId40" /><Relationship Type="http://schemas.openxmlformats.org/officeDocument/2006/relationships/slide" Target="slides/slide44.xml" Id="rId45" /><Relationship Type="http://schemas.openxmlformats.org/officeDocument/2006/relationships/slide" Target="slides/slide65.xml" Id="rId66" /><Relationship Type="http://schemas.openxmlformats.org/officeDocument/2006/relationships/slide" Target="slides/slide86.xml" Id="rId87" /><Relationship Type="http://schemas.openxmlformats.org/officeDocument/2006/relationships/slide" Target="slides/slide109.xml" Id="rId110" /><Relationship Type="http://schemas.openxmlformats.org/officeDocument/2006/relationships/slide" Target="slides/slide114.xml" Id="rId115" /><Relationship Type="http://schemas.openxmlformats.org/officeDocument/2006/relationships/slide" Target="slides/slide130.xml" Id="rId131" /><Relationship Type="http://schemas.openxmlformats.org/officeDocument/2006/relationships/slide" Target="slides/slide135.xml" Id="rId136" /><Relationship Type="http://schemas.openxmlformats.org/officeDocument/2006/relationships/slide" Target="slides/slide156.xml" Id="rId157" /><Relationship Type="http://schemas.openxmlformats.org/officeDocument/2006/relationships/viewProps" Target="viewProps.xml" Id="rId178" /><Relationship Type="http://schemas.openxmlformats.org/officeDocument/2006/relationships/slide" Target="slides/slide60.xml" Id="rId61" /><Relationship Type="http://schemas.openxmlformats.org/officeDocument/2006/relationships/slide" Target="slides/slide81.xml" Id="rId82" /><Relationship Type="http://schemas.openxmlformats.org/officeDocument/2006/relationships/slide" Target="slides/slide151.xml" Id="rId152" /><Relationship Type="http://schemas.openxmlformats.org/officeDocument/2006/relationships/slide" Target="slides/slide172.xml" Id="rId173" /><Relationship Type="http://schemas.openxmlformats.org/officeDocument/2006/relationships/slide" Target="slides/slide18.xml" Id="rId19" /><Relationship Type="http://schemas.openxmlformats.org/officeDocument/2006/relationships/slide" Target="slides/slide13.xml" Id="rId14" /><Relationship Type="http://schemas.openxmlformats.org/officeDocument/2006/relationships/slide" Target="slides/slide29.xml" Id="rId30" /><Relationship Type="http://schemas.openxmlformats.org/officeDocument/2006/relationships/slide" Target="slides/slide34.xml" Id="rId35" /><Relationship Type="http://schemas.openxmlformats.org/officeDocument/2006/relationships/slide" Target="slides/slide55.xml" Id="rId56" /><Relationship Type="http://schemas.openxmlformats.org/officeDocument/2006/relationships/slide" Target="slides/slide76.xml" Id="rId77" /><Relationship Type="http://schemas.openxmlformats.org/officeDocument/2006/relationships/slide" Target="slides/slide99.xml" Id="rId100" /><Relationship Type="http://schemas.openxmlformats.org/officeDocument/2006/relationships/slide" Target="slides/slide104.xml" Id="rId105" /><Relationship Type="http://schemas.openxmlformats.org/officeDocument/2006/relationships/slide" Target="slides/slide125.xml" Id="rId126" /><Relationship Type="http://schemas.openxmlformats.org/officeDocument/2006/relationships/slide" Target="slides/slide146.xml" Id="rId147" /><Relationship Type="http://schemas.openxmlformats.org/officeDocument/2006/relationships/slide" Target="slides/slide167.xml" Id="rId168" /><Relationship Type="http://schemas.openxmlformats.org/officeDocument/2006/relationships/slide" Target="slides/slide7.xml" Id="rId8" /><Relationship Type="http://schemas.openxmlformats.org/officeDocument/2006/relationships/slide" Target="slides/slide50.xml" Id="rId51" /><Relationship Type="http://schemas.openxmlformats.org/officeDocument/2006/relationships/slide" Target="slides/slide71.xml" Id="rId72" /><Relationship Type="http://schemas.openxmlformats.org/officeDocument/2006/relationships/slide" Target="slides/slide92.xml" Id="rId93" /><Relationship Type="http://schemas.openxmlformats.org/officeDocument/2006/relationships/slide" Target="slides/slide97.xml" Id="rId98" /><Relationship Type="http://schemas.openxmlformats.org/officeDocument/2006/relationships/slide" Target="slides/slide120.xml" Id="rId121" /><Relationship Type="http://schemas.openxmlformats.org/officeDocument/2006/relationships/slide" Target="slides/slide141.xml" Id="rId142" /><Relationship Type="http://schemas.openxmlformats.org/officeDocument/2006/relationships/slide" Target="slides/slide162.xml" Id="rId163" /><Relationship Type="http://schemas.openxmlformats.org/officeDocument/2006/relationships/slide" Target="slides/slide2.xml" Id="rId3" /><Relationship Type="http://schemas.openxmlformats.org/officeDocument/2006/relationships/slide" Target="slides/slide24.xml" Id="rId25" /><Relationship Type="http://schemas.openxmlformats.org/officeDocument/2006/relationships/slide" Target="slides/slide45.xml" Id="rId46" /><Relationship Type="http://schemas.openxmlformats.org/officeDocument/2006/relationships/slide" Target="slides/slide66.xml" Id="rId67" /><Relationship Type="http://schemas.openxmlformats.org/officeDocument/2006/relationships/slide" Target="slides/slide115.xml" Id="rId116" /><Relationship Type="http://schemas.openxmlformats.org/officeDocument/2006/relationships/slide" Target="slides/slide136.xml" Id="rId137" /><Relationship Type="http://schemas.openxmlformats.org/officeDocument/2006/relationships/slide" Target="slides/slide157.xml" Id="rId158" /><Relationship Type="http://schemas.openxmlformats.org/officeDocument/2006/relationships/slide" Target="slides/slide19.xml" Id="rId20" /><Relationship Type="http://schemas.openxmlformats.org/officeDocument/2006/relationships/slide" Target="slides/slide40.xml" Id="rId41" /><Relationship Type="http://schemas.openxmlformats.org/officeDocument/2006/relationships/slide" Target="slides/slide61.xml" Id="rId62" /><Relationship Type="http://schemas.openxmlformats.org/officeDocument/2006/relationships/slide" Target="slides/slide82.xml" Id="rId83" /><Relationship Type="http://schemas.openxmlformats.org/officeDocument/2006/relationships/slide" Target="slides/slide87.xml" Id="rId88" /><Relationship Type="http://schemas.openxmlformats.org/officeDocument/2006/relationships/slide" Target="slides/slide110.xml" Id="rId111" /><Relationship Type="http://schemas.openxmlformats.org/officeDocument/2006/relationships/slide" Target="slides/slide131.xml" Id="rId132" /><Relationship Type="http://schemas.openxmlformats.org/officeDocument/2006/relationships/slide" Target="slides/slide152.xml" Id="rId153" /><Relationship Type="http://schemas.openxmlformats.org/officeDocument/2006/relationships/slide" Target="slides/slide173.xml" Id="rId174" /><Relationship Type="http://schemas.openxmlformats.org/officeDocument/2006/relationships/theme" Target="theme/theme1.xml" Id="rId179" /><Relationship Type="http://schemas.openxmlformats.org/officeDocument/2006/relationships/slide" Target="slides/slide14.xml" Id="rId15" /><Relationship Type="http://schemas.openxmlformats.org/officeDocument/2006/relationships/slide" Target="slides/slide35.xml" Id="rId36" /><Relationship Type="http://schemas.openxmlformats.org/officeDocument/2006/relationships/slide" Target="slides/slide56.xml" Id="rId57" /><Relationship Type="http://schemas.openxmlformats.org/officeDocument/2006/relationships/slide" Target="slides/slide105.xml" Id="rId106" /><Relationship Type="http://schemas.openxmlformats.org/officeDocument/2006/relationships/slide" Target="slides/slide126.xml" Id="rId127" /><Relationship Type="http://schemas.openxmlformats.org/officeDocument/2006/relationships/slide" Target="slides/slide9.xml" Id="rId10" /><Relationship Type="http://schemas.openxmlformats.org/officeDocument/2006/relationships/slide" Target="slides/slide30.xml" Id="rId31" /><Relationship Type="http://schemas.openxmlformats.org/officeDocument/2006/relationships/slide" Target="slides/slide51.xml" Id="rId52" /><Relationship Type="http://schemas.openxmlformats.org/officeDocument/2006/relationships/slide" Target="slides/slide72.xml" Id="rId73" /><Relationship Type="http://schemas.openxmlformats.org/officeDocument/2006/relationships/slide" Target="slides/slide77.xml" Id="rId78" /><Relationship Type="http://schemas.openxmlformats.org/officeDocument/2006/relationships/slide" Target="slides/slide93.xml" Id="rId94" /><Relationship Type="http://schemas.openxmlformats.org/officeDocument/2006/relationships/slide" Target="slides/slide98.xml" Id="rId99" /><Relationship Type="http://schemas.openxmlformats.org/officeDocument/2006/relationships/slide" Target="slides/slide100.xml" Id="rId101" /><Relationship Type="http://schemas.openxmlformats.org/officeDocument/2006/relationships/slide" Target="slides/slide121.xml" Id="rId122" /><Relationship Type="http://schemas.openxmlformats.org/officeDocument/2006/relationships/slide" Target="slides/slide142.xml" Id="rId143" /><Relationship Type="http://schemas.openxmlformats.org/officeDocument/2006/relationships/slide" Target="slides/slide147.xml" Id="rId148" /><Relationship Type="http://schemas.openxmlformats.org/officeDocument/2006/relationships/slide" Target="slides/slide163.xml" Id="rId164" /><Relationship Type="http://schemas.openxmlformats.org/officeDocument/2006/relationships/slide" Target="slides/slide168.xml" Id="rId169" /><Relationship Type="http://schemas.openxmlformats.org/officeDocument/2006/relationships/slide" Target="slides/slide3.xml" Id="rId4" /><Relationship Type="http://schemas.openxmlformats.org/officeDocument/2006/relationships/slide" Target="slides/slide8.xml" Id="rId9" /><Relationship Type="http://schemas.openxmlformats.org/officeDocument/2006/relationships/tableStyles" Target="tableStyles.xml" Id="rId180" /><Relationship Type="http://schemas.openxmlformats.org/officeDocument/2006/relationships/slide" Target="slides/slide25.xml" Id="rId26" /><Relationship Type="http://schemas.openxmlformats.org/officeDocument/2006/relationships/slide" Target="slides/slide46.xml" Id="rId47" /><Relationship Type="http://schemas.openxmlformats.org/officeDocument/2006/relationships/slide" Target="slides/slide67.xml" Id="rId68" /><Relationship Type="http://schemas.openxmlformats.org/officeDocument/2006/relationships/slide" Target="slides/slide88.xml" Id="rId89" /><Relationship Type="http://schemas.openxmlformats.org/officeDocument/2006/relationships/slide" Target="slides/slide111.xml" Id="rId112" /><Relationship Type="http://schemas.openxmlformats.org/officeDocument/2006/relationships/slide" Target="slides/slide132.xml" Id="rId133" /><Relationship Type="http://schemas.openxmlformats.org/officeDocument/2006/relationships/slide" Target="slides/slide153.xml" Id="rId154" /><Relationship Type="http://schemas.openxmlformats.org/officeDocument/2006/relationships/slide" Target="slides/slide174.xml" Id="rId175" /><Relationship Type="http://schemas.openxmlformats.org/officeDocument/2006/relationships/slide" Target="slides/slide15.xml" Id="rId16" /><Relationship Type="http://schemas.openxmlformats.org/officeDocument/2006/relationships/slide" Target="slides/slide36.xml" Id="rId37" /><Relationship Type="http://schemas.openxmlformats.org/officeDocument/2006/relationships/slide" Target="slides/slide57.xml" Id="rId58" /><Relationship Type="http://schemas.openxmlformats.org/officeDocument/2006/relationships/slide" Target="slides/slide78.xml" Id="rId79" /><Relationship Type="http://schemas.openxmlformats.org/officeDocument/2006/relationships/slide" Target="slides/slide101.xml" Id="rId102" /><Relationship Type="http://schemas.openxmlformats.org/officeDocument/2006/relationships/slide" Target="slides/slide122.xml" Id="rId123" /><Relationship Type="http://schemas.openxmlformats.org/officeDocument/2006/relationships/slide" Target="slides/slide143.xml" Id="rId144" /><Relationship Type="http://schemas.openxmlformats.org/officeDocument/2006/relationships/slide" Target="slides/slide89.xml" Id="rId90" /><Relationship Type="http://schemas.openxmlformats.org/officeDocument/2006/relationships/slide" Target="slides/slide164.xml" Id="rId165" /><Relationship Type="http://schemas.openxmlformats.org/officeDocument/2006/relationships/slide" Target="slides/slide26.xml" Id="rId27" /><Relationship Type="http://schemas.openxmlformats.org/officeDocument/2006/relationships/slide" Target="slides/slide47.xml" Id="rId48" /><Relationship Type="http://schemas.openxmlformats.org/officeDocument/2006/relationships/slide" Target="slides/slide68.xml" Id="rId69" /><Relationship Type="http://schemas.openxmlformats.org/officeDocument/2006/relationships/slide" Target="slides/slide112.xml" Id="rId113" /><Relationship Type="http://schemas.openxmlformats.org/officeDocument/2006/relationships/slide" Target="slides/slide133.xml" Id="rId134" /><Relationship Type="http://schemas.openxmlformats.org/officeDocument/2006/relationships/slide" Target="slides/slide79.xml" Id="rId80" /><Relationship Type="http://schemas.openxmlformats.org/officeDocument/2006/relationships/slide" Target="slides/slide154.xml" Id="rId155" /><Relationship Type="http://schemas.openxmlformats.org/officeDocument/2006/relationships/notesMaster" Target="notesMasters/notesMaster1.xml" Id="rId176" /><Relationship Type="http://schemas.openxmlformats.org/officeDocument/2006/relationships/slide" Target="slides/slide16.xml" Id="rId17" /><Relationship Type="http://schemas.openxmlformats.org/officeDocument/2006/relationships/slide" Target="slides/slide37.xml" Id="rId38" /><Relationship Type="http://schemas.openxmlformats.org/officeDocument/2006/relationships/slide" Target="slides/slide58.xml" Id="rId59" /><Relationship Type="http://schemas.openxmlformats.org/officeDocument/2006/relationships/slide" Target="slides/slide102.xml" Id="rId103" /><Relationship Type="http://schemas.openxmlformats.org/officeDocument/2006/relationships/slide" Target="slides/slide123.xml" Id="rId124" /><Relationship Type="http://schemas.openxmlformats.org/officeDocument/2006/relationships/slide" Target="slides/slide69.xml" Id="rId70" /><Relationship Type="http://schemas.openxmlformats.org/officeDocument/2006/relationships/slide" Target="slides/slide90.xml" Id="rId91" /><Relationship Type="http://schemas.openxmlformats.org/officeDocument/2006/relationships/slide" Target="slides/slide144.xml" Id="rId145" /><Relationship Type="http://schemas.openxmlformats.org/officeDocument/2006/relationships/slide" Target="slides/slide165.xml" Id="rId166" /><Relationship Type="http://schemas.openxmlformats.org/officeDocument/2006/relationships/slideMaster" Target="slideMasters/slideMaster1.xml" Id="rId1" /><Relationship Type="http://schemas.openxmlformats.org/officeDocument/2006/relationships/slide" Target="slides/slide27.xml" Id="rId28" /><Relationship Type="http://schemas.openxmlformats.org/officeDocument/2006/relationships/slide" Target="slides/slide48.xml" Id="rId49" /><Relationship Type="http://schemas.openxmlformats.org/officeDocument/2006/relationships/slide" Target="slides/slide113.xml" Id="rId114" /></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T" type="integer" max="2.14748E9" units="dev"/>
        </inkml:traceFormat>
        <inkml:channelProperties>
          <inkml:channelProperty channel="X" name="resolution" value="377.1958" units="1/cm"/>
          <inkml:channelProperty channel="Y" name="resolution" value="657.57574" units="1/cm"/>
          <inkml:channelProperty channel="T" name="resolution" value="1" units="1/dev"/>
        </inkml:channelProperties>
      </inkml:inkSource>
      <inkml:timestamp xml:id="ts0" timeString="2023-07-24T12:28:13.703"/>
    </inkml:context>
    <inkml:brush xml:id="br0">
      <inkml:brushProperty name="width" value="0.05292" units="cm"/>
      <inkml:brushProperty name="height" value="0.05292" units="cm"/>
      <inkml:brushProperty name="color" value="#FF0000"/>
    </inkml:brush>
  </inkml:definitions>
  <inkml:trace contextRef="#ctx0" brushRef="#br0">4106 8531 0,'0'35'15,"0"19"-15,0 13 16,-2 2-16,-6 5 0,-4 3 16,12-77-16,-16 82 15,-1 0-15,17-82 16,0 0-16,-18 77 16,18-77-16,0 0 15,0 0-15,-9 62 16,9-62-16,0 0 15,-7 43-15,7-22 16,8-27-16,3-11 16,4-17-16,5-7 0,5-15 15,1-8-15,3 0 16,-1-3-16,5 1 16,4-1-16,-5 0 15,-1 3-15,2 0 16,-33 64-16,40-66 15,-40 66-15,43-70 0,-43 70 16,49-74-16,11-11 16,2 14-16,-62 71 15,0 0-15,64-54 16,-64 54-16,52-20 16,-52 20-16,55 7 15,-55-7-15,47 36 16,-47-36-16,42 66 15,-9 17-15,-5 29 0,-9 3 16,-4-6-16,-9-15 16,-6 3-16,0-5 15,0-92-15,0 101 16,-6-2-16,6-99 16,0 108-16,-5-16 0,5-10 15,0-82-15,0 0 16,-2 59-16,2-59 15,0 0-15,0 0 16,-8 49-16,8-49 16,-19 36-16,19-36 0,-25 7 15,-4-19-15,1-17 16</inkml:trace>
  <inkml:trace contextRef="#ctx0" brushRef="#br0" timeOffset="300.82">4133 8867 0,'78'0'0,"-78"0"16,91 0-16,-91 0 15,133 0-15,7 0 0,-10 0 16,-18 0-16,-13 0 16,-99 0-16,95 4 15,-16 1-15,-22-2 16</inkml:trace>
  <inkml:trace contextRef="#ctx0" brushRef="#br0" timeOffset="1432.64">5760 8940 0,'5'0'16,"6"0"-16,-3 0 16,1 0-16,-1 0 15,2 0-15,8 0 16,10 0-16,0 0 0,9 5 15,3 4-15,2-2 16,-42-7-16,51 7 16,11 7-16,2-2 15,-2 1-15,6-5 16,-3 2-16,-65-10 0,77 10 16,-77-10-16,93 10 15,24 1-15,9 0 16,-126-11-16,100 4 15,-100-4-15,0 0 0,82 0 16,-82 0-16,0 0 16,0 0-16,80-7 15,-80 7-15,0 0 16,50-17-16,-31-5 16,-16-7-16,-13 7 15,10 22-15,-21-26 16,21 26-16,-34-28 0,34 28 15,-54-35-15,-1 3 16,3 9-16,14 6 16,14 6-16,24 11 15,-11-8-15,11 8 16,0 3-16,17 10 16,10 2-16,12 6 0,15 4 15,4 6-15,0-3 16,4 3-16,-6 0 15,-56-31-15,55 31 16,-2 2-16,-106-66 16,53 33-16,0 0 15,104 76-15,-104-76 16,-2 44-16,2-44 16,-36 43-16,36-43 15,-50 33-15,-1-1 16,6-9-16,11-8 15</inkml:trace>
  <inkml:trace contextRef="#ctx0" brushRef="#br0" timeOffset="2374.37">8293 9043 0,'21'48'0,"0"6"16,-1-3-16,-20-51 0,20 57 16,-20-57-16,13 62 15,-13-62-15,0 0 16,8 66-16,-8-66 16,0 0-16,0 0 0,10 62 15,-10-62-15,0 0 16,12 43-16,-12-43 15,15 13-15,-5-26 16,-1-12-16,2-11 16,-3-8-16,0-15 15,0-5-15,-1-2 0,-1 1 16,0 2-16,2-2 16,0 6-16,-8 59 15,5-64-15,5 3 16,-10 61-16,18-64 15,-18 64-15,34-62 16,-34 62-16,48-59 0,14 11 16,-62 48-16,74-33 15,3 12-15,-77 21 16,82-7-16,-82 7 16,79 4-16,-79-4 15,71 21-15,-71-21 16,0 0-16,56 39 15,-20 4-15,-16 0 0,-20-43 16,0 44-16,0-44 16,-18 41-16,-17-3 15,-7-2-15,42-36 16,-42 34-16,42-34 0,0 0 16,0 0-16,-46 30 15,46-30-15,0 0 16,-41 36-16,24-2 15,17-4-15,15 1 16,11 0-16,10 7 0,-36-38 16,54 51-16,-54-51 15,59 62-15,-59-62 16,0 0-16,68 92 16,-15 10-16,-27-14 15,-24-30-15,-2-58 16,-18 39-16,-13-19 0,-9-7 15,40-13-15,-57 6 16,-26-4-16,-12-8 16,-25-9-16,-16-10 15,-5-6-15,10 0 16,17 3-16,25 0 0</inkml:trace>
  <inkml:trace contextRef="#ctx0" brushRef="#br0" timeOffset="6816.25">4309 10490 0,'0'18'0,"0"25"16,-7 19-16,-4 5 16,4 4-16,2 8 15,-4 1-15,-3-11 0,-3-8 16,0 2-16,15-63 15,-17 64-15,-2-3 16,2-7-16,2-13 16,9-13-16,0-12 15,1-3-15,1-6 16,4-7-16,0-3 16,0 3-16,7-13 15,1-15-15,-8 28 0,9-41 16,-9 41-16,12-54 15,-12 54-15,15-76 16,3-4-16,2 0 16,2 9-16,7 2 15,-4 3-15,4 2 16,1 2-16,7 3 0,1 3 16,1 4-16,0 3 15,0 4-15,-39 45 16,0 0-16,50-41 15,-50 41-15,0 0 16,53-36-16,-53 36 0,0 0 16,59-18-16,-2 15 15,-4 16-15,-15 10 16,-8 10-16,-5 6 16,-6 7-16,-6 8 0,-1 4 15,-12-58-15,3 72 16,-3-72-16,0 88 15,-7 29-15,-4 12 16,11-129-16,-10 115 16,10-115-16,-9 110 15,-1-8-15,10-102 16,0 0-16,-4 87 0,4-87 16,0 0-16,0 0 15,-3 70-15,3-70 16,0 0-16,0 35 15,-6-24-15,-3-16 0</inkml:trace>
  <inkml:trace contextRef="#ctx0" brushRef="#br0" timeOffset="7107.94">4595 10901 0,'84'12'0,"-84"-12"16,131 12-16,8 7 15,2-2-15,-141-17 16,116 24-16,-24-1 0,-19-6 16</inkml:trace>
  <inkml:trace contextRef="#ctx0" brushRef="#br0" timeOffset="8142.52">3470 11933 0,'10'2'0,"-2"0"15,4 4-15,-3-3 16,9-1-16,7 0 16,8 2-16,3 0 15,1 1-15,-2-3 16,6 1-16,-41-3 16,61 3-16,-61-3 15,78 0-15,22 0 0,19 0 16,-12 0-16,-4 0 15,-10 0-15,4 0 16,6-3-16,2 3 16,1 0-16,4-3 15,7 3-15,8-4 16,-6 1-16,5-1 16,0 0-16,11 2 0,12-3 15,9-1-15,6 2 16,-9-2-16,-1 4 15,0-4-15,4-1 16,12-1-16,-3 5 16,2 1-16,3 0 15,2-1-15,0-2 0,2-2 16,4-2-16,-1 5 16,-2-2-16,-4 4 15,1-4-15,-5 9 16,0 2-16,-8 3 0,-7 3 15,-19 4-15,-7-2 16,-15-1-16,-111-12 16,109 11-16,-109-11 15,98 7-15,-19-1 16</inkml:trace>
  <inkml:trace contextRef="#ctx0" brushRef="#br0" timeOffset="16142.04">4542 12957 0,'6'41'15,"4"8"-15,-2 8 16,-3 1-16,-5-58 16,4 61-16,-4-61 15,3 69-15,-3-69 16,-3 75-16,-6-13 16,1-19-16,1-7 0,2-16 15,-1-7-15,3-3 16,3-10-16,0 0 15,0 0-15,-4 3 16,4-3-16,-8-15 16,-1-16-16,0-9 0,4-7 15,7-15-15,3-1 16,3-2-16,5 1 16,-1 3-16,7-1 15,5-2-15,2 2 16,3 1-16,-2 2 0,-27 59 15,35-61-15,8 2 16,-43 59-16,55-59 16,1 11-16,4 9 15,-60 39-15,53-26 16,-53 26-16,0 0 0,0 0 16,53-10-16,-8 17 15,-12 14-15,-33-21 16,8 20-16,-8-20 15,-8 31-15,-18 9 0,-8 7 16,-5-1-16,1-4 16,0-4-16,5-8 15,7-4-15,12-8 16,3-5-16,8 0 16,12 0-16,10-6 0,10 1 15,-29-8-15,47 8 16,30 2-16,-77-10 15,86 16-15,24 12 16,-110-28-16,119 45 16,-119-45-16,0 0 0,89 57 15,-89-57-15,54 65 16,-35-9-16,-28-8 16,-11-5-16,-19-4 15,-11-6-15,50-33 16,-72 31-16,-19-8 15,-24 0-15,115-23 16,-136 18-16,3-9 0,133-9 16,-140 0-16,140 0 15,0 0-15,-116-14 16,116 14-16,-104-31 0</inkml:trace>
  <inkml:trace contextRef="#ctx0" brushRef="#br0" timeOffset="39573.42">14518 10449 0,'0'56'0,"0"8"16,0 1-16,6-1 16,-6-64-16,0 0 15,2 69-15,-2-69 0,0 0 16,0 0-16,5 75 15,-5-75-15,0 0 16,0 0-16,0 61 16,0-61-16,-2 22 15,-1-32-15,1-12 16,2-14-16,5-11 16,2-14-16,6-6 0,5 0 15,5-2-15,3 3 16,0 0-16,4 1 15,1 4-15,-31 61 16,39-59-16,-39 59 16,45-58-16,3 3 15,-3 15-15,-3 6 0,-4 13 16,-5 8-16,-9 16 16,-2 7-16,-3 13 15,-1 5-15,-18-28 16,10 44-16,-5 20 0,-5-64 15,-5 80-15,-2 4 16,7-84-16,-24 126 16,-4 12-16,-6-4 15,8-25-15,26-109 16,-23 93-16,23-93 16,-20 79-16,20-79 0,0 0 15,0 0-15,-18 59 16,18-59-16,-21 41 15,21-41-15,-22 18 0,-4-23 16</inkml:trace>
  <inkml:trace contextRef="#ctx0" brushRef="#br0" timeOffset="39847.81">14491 10644 0,'60'-15'16,"16"4"-16,-76 11 16,94-12-16,20 1 15,8 6-15,-14 5 16,-13 0-16,-7-3 15,-88 3-15,91-2 0,-5-3 16,-1 3-16,-85 2 16,73-3-16,-15 3 15</inkml:trace>
  <inkml:trace contextRef="#ctx0" brushRef="#br0" timeOffset="40507.21">15781 10549 0,'0'0'15,"0"0"-15,-6 5 0,6-5 16,-2 3-16,2-3 16,5 0-16,9 0 15,14 0-15,11 0 16,14 0-16,6 0 15,-59 0-15,82 0 0,10 2 16,32 4-16,-8-2 16,-12 5-16,0 0 15,-10 7-15,-94-16 16,106 21-16,-1-6 16,-2-2-16,-19-1 15,-11 2-15,-73-14 0,56 7 16,-56-7-16,0 0 15,45 0-15,-1-5 16,-7-3-16,-37 8 16,16-10-16,-16 10 15,5-18-15,-16-8 0,11 26 16,-20-31-16,-14 1 16,-5 0-16,39 30 15,0 0-15,0 0 16,-38-29-16,38 29 0,0 0 15,0 0-15,-28-23 16,28 23-16,-8-13 16,21 10-16,-13 3 15,33 11-15,16 4 16,18 10-16,-67-25 0,61 29 16,-61-29-16,0 0 15,56 36-15,-56-36 16,0 0-16,43 40 15,-16 2-15,-27-6 16,-10-8-16,-11-5 0,-10-2 16,-5-1-16,36-20 15,-43 21-15,43-21 16,0 0-16,-56 33 16</inkml:trace>
  <inkml:trace contextRef="#ctx0" brushRef="#br0" timeOffset="41299.89">18399 10554 0,'0'26'0,"6"7"16,-3 8-16,4 3 15,0 0-15,1 2 16,-8-46-16,0 0 0,6 48 15,-6-48-15,0 0 16,0 0-16,5 49 16,-5-49-16,0 0 15,0 0-15,0 38 16,0-38-16,0 0 16,-3 6-16,3-6 15,0-24-15,0-12 16,5-5-16,8-5 15,7-21-15,7 9 16,9 1-16,2 8 16,13 3-16,6 5 15,10 6-15,4 5 0,-71 30 16,80-24-16,-80 24 16,90-16-16,18 8 15,-14 6-15,-21 8 16,-32-2-16,-21 4 0,-12 3 15,-8-11-15,-5 9 16,-13 5-16,-18 1 16,36-15-16,-47 13 15,47-13-15,-64 20 0,64-20 16,-69 29-16,69-29 16,-62 35-16,62-35 15,-38 46-15,24 6 16,25 4-16,13 1 15,9 4-15,6 4 0,4-5 16,3-3-16,-3-1 16,-43-56-16,38 56 15,-38-56-15,0 0 16,29 62-16,-29-62 16,6 67-16,-24-8 0,-26-15 15,-17-12-15,-14-11 16,-8-9-16,-5-4 15</inkml:trace>
  <inkml:trace contextRef="#ctx0" brushRef="#br0" timeOffset="42486.93">14361 11800 0,'42'0'0,"7"0"16,7 0-16,-2 0 15,-54 0-15,62 0 0,-62 0 16,0 0-16,79 0 16,-79 0-16,89 0 15,-1 2-15,-24-4 16,-28-1-16,-13 0 0,-9 3 15,-1 0-15,-1 6 16,-1 1-16,-4 3 16,-7-10-16,10 18 15,-10-18-15,6 30 0,-1 12 16,-3 9-16,1 16 16,2-1-16,-5 1 15,0-67-15,5 71 16,-5-71-16,0 83 15,2 1-15,-2-84 0,0 107 16,0-107 0,0 0-16,0 0 0,0 100 15,0-100-15,5 90 16</inkml:trace>
  <inkml:trace contextRef="#ctx0" brushRef="#br0" timeOffset="43242.05">15565 12216 0,'0'11'0,"0"13"15,6 5-15,-4 5 16,6 2-16,0 2 16,3 1-16,-1 2 15,-3 0-15,-4-3 0,-3-38 16,0 0-16,0 0 16,5 39-16,-5-39 15,0 0-15,0 0 16,0 25-16,-5-12 15,-3-22-15,-2-10 16,5-6-16,0-9 16,5-10-16,2-12 0,9-5 15,1-1-15,12 1 16,9 2-16,5 0 16,6 3-16,10 2 15,2 2-15,8 4 16,3 5-16,-67 43 0,70-36 15,1 2-15,-4 8 16,-11 8 0,-13 8-16,-6 8 0,-14 2 15,-7 5-15,-6 0 0,-8 3 16,-7 4-16,5-12 16,-17 24-16,-10 4 15,-1-1-15,3 5 16,4-4-16,8 1 0,6-5 15,7 5-15,0-29 16,12 34-16,17 4 16,16 8-16,7-3 15,-52-43-15,54 48 16,-54-48-16,54 57 16,-54-57-16,46 62 0,-46-62 15,29 69-15,-27-2 16,-17-3-16,-20-11 15,-13-4-15,-10-8 16,-12-5-16,-10-8 16,-1 1-16,-25-4 15,106-25-15,-114 22 0,-23-1 16</inkml:trace>
  <inkml:trace contextRef="#ctx0" brushRef="#br0" timeOffset="43861.56">14002 13231 0,'31'0'16,"16"0"-1,21 0-15,-1 8 16,13 2-16,-80-10 16,92 13-16,19 5 15,9 0-15,-7-2 0,-4-2 16,-2-1-16,6 0 16,15 0-16,-5 2 15,6 1-15,4-3 16,22-3-16,9-2 15,13-4-15,-5-1 16,-2 0-16,1 2 16,2 3-16,8-3 0,6 2 15,8 1-15,-2-3 16,-3 2-16,5-1 16,-3 2-16,2 2 15,-12 3-15,3-1 16,-6 3-16,-7 1 15,1 3-15,-12 0 0,-6 3 16,-23 0-16,-11 1 16,-12 0-16,-23 0 15,-86-23-15,94 21 16</inkml:trace>
  <inkml:trace contextRef="#ctx0" brushRef="#br0" timeOffset="50485.8">14657 14028 0,'26'0'0,"5"0"15,2 0-15,-5 0 16,5 0-16,1 0 16,4 0-16,-5-6 15,3 4-15,-36 2 16,0 0-16,0 0 16,42-5-16,-42 5 15,0 0-15,0 0 16,46-5-16,-46 5 15,0 0-15,0 0 16,44 0-16,-44 0 0,0 0 16,0 0-16,33-3 15,-33 3-15,0 0 16,0 0-16,26 3 16,-26-3-16,0 0 15,15 10-15,-15-10 16,12 26-16,-12-26 15,3 44-15,-3-44 0,-3 67 16,-2 6-16,0 4 16,5-77-16,-5 79 15,5-79-15,-7 93 16,-4 32-16,11-125 16,-12 146-16,-1-8 15,13-138-15,-13 126 0,8-34 16,2-20-16,3-72 15,0 0-15,0 0 16,-2 52-16,2-52 16,0 0-16,0 0 15,5 30-15</inkml:trace>
  <inkml:trace contextRef="#ctx0" brushRef="#br0" timeOffset="51182.53">15607 14417 0,'0'0'0,"0"0"15,0 15 1,0 17-16,0 13 0,0 2 15,0 1-15,-7 4 16,-6 4-16,13-56 16,0 0-16,-16 67 0,16-67 15,0 0-15,0 0 16,-14 66-16,14-66 16,0 0-16,0 0 15,-12 56-15,12-56 16,0 0-16,-5 36 0,5-36 15,0 0-15,8-22 16,1-17-16,7-7 16,8-16-16,-1-5 15,7-2-15,1 3 0,-3 0 16,3 2-16,0-1 16,5 3-16,-36 62 15,39-64-15,-39 64 16,43-61-16,-43 61 15,43-57-15,0 9 16,-5 13-16,-8 6 0,-4 16 16,-3 8-16,-3 8 15,-2 7-15,-18-10 16,15 28-16,-15-28 16,9 44-16,-4 25 15,-8 10-15,-3 0 0,-4 1 16,10-80-16,-12 87 15,-14 31-15,-2 15 16,0-13-16,2-22 16,26-98-16,-23 85 15,23-85-15,-20 79 0,1-18 16,2-12-16,3-16 16,4-10-16,3-12 15,7-11-15,-6 0 16,6 0-16,-7-24 15,-3-27-15</inkml:trace>
  <inkml:trace contextRef="#ctx0" brushRef="#br0" timeOffset="51385.1">15737 14451 0,'70'-13'16,"12"7"-16,-82 6 15,100 6-15,-100-6 16,118 13-16,-2 0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T" type="integer" max="2.14748E9" units="dev"/>
        </inkml:traceFormat>
        <inkml:channelProperties>
          <inkml:channelProperty channel="X" name="resolution" value="377.1958" units="1/cm"/>
          <inkml:channelProperty channel="Y" name="resolution" value="657.57574" units="1/cm"/>
          <inkml:channelProperty channel="T" name="resolution" value="1" units="1/dev"/>
        </inkml:channelProperties>
      </inkml:inkSource>
      <inkml:timestamp xml:id="ts0" timeString="2023-07-24T12:33:54.945"/>
    </inkml:context>
    <inkml:brush xml:id="br0">
      <inkml:brushProperty name="width" value="0.05292" units="cm"/>
      <inkml:brushProperty name="height" value="0.05292" units="cm"/>
      <inkml:brushProperty name="color" value="#FF0000"/>
    </inkml:brush>
  </inkml:definitions>
  <inkml:trace contextRef="#ctx0" brushRef="#br0">22650 2139 0,'0'39'0,"0"19"15,-7 12-15,7-70 16,-13 79-16,-2 9 0,-5 9 16,1-10-16,19-87 15,-20 85-15,20-85 16,0 0 0,0 0-16,-16 81 0,16-81 15,0 0-15,0 0 16,-10 55-16,10-55 0,-6 14 15,9-35 1,2-16-16,3-17 0,5-21 16,8-3-16,0-7 15,9-18-15,6 1 16,0-1-16,-3 19 16,3 9-16,-5 21 0,0 8 15,-31 46-15,33-46 16,-33 46-16,0 0 15,44-44-15,-44 44 0,55-30 16,-55 30-16,55-10 16,-55 10-16,51 25 15,-10 24-15,-12 20 16,-8 10-16,-14 4 16,-4 3-16,-6 17 0,1-3 15,2-100-15,-10 99 16,10-99-16,-9 101 15,2-2-15,-1-16 16,3-33-16,2-11 16,-2-15-16,5-24 15,-11 8-15,-8-19 16</inkml:trace>
  <inkml:trace contextRef="#ctx0" brushRef="#br0" timeOffset="203.73">22640 2493 0,'71'-11'15,"-71"11"-15,99-9 16,40 1-16,-9 0 15,-19 0-15,-19-7 16,-12-6-16</inkml:trace>
  <inkml:trace contextRef="#ctx0" brushRef="#br0" timeOffset="869.61">23917 2026 0,'0'0'16,"5"0"-16,0 0 15,-3 0-15,8 0 16,4 0-16,8 10 15,1 11-15,-5 5 16,-3 10-16,1 5 0,-16-41 16,15 61-16,-2 13 15,0 7-15,-4-5 16,1-7-16,0 0 0,-10-69 16,0 0-16,7 67 15,6-7-15,-3-5 16,0-14-16,-1-17 15,3-10-15,-12-14 16,16 0-16,6-14 16,4-21-16,-1-5 0,10-19 15,-2-8-15,-33 67 16,33-74-16,-33 74 16,35-82-16,-35 82 15,0 0-15,47-102 16,-1-1-16,-9 29 15,-20 35-15,-7 22 0,-2 6 16,0 1-16,2-3 16,6-5-16</inkml:trace>
  <inkml:trace contextRef="#ctx0" brushRef="#br0" timeOffset="1288.58">25171 1749 0,'11'3'0,"4"2"16,8-7-16,5-6 15,11-4-15,4 1 16,6 6-16,3 3 16,-52 2-16,59-4 0,-59 4 15,67-2-15,-67 2 16,0 0-16,76 0 15,-1 0-15,-13 0 16,-22 2-16,-8 4 0,-16 5 16,-2-1-16,-4 5 15,-1 5-15,-4 7 16,-3 8-16,1 6 16,-8 8-16,-3 15 15,-3 5-15,11-69 0,-12 81 16,2 4-16,-9 30 15,5 3-15,5-15 16,9-103-16,-3 87 16,3-87-16,-2 87 15,-1-10-15,3-29 16,3-17-16,4-15 16,-7-16-16,11-8 15,5-21-15</inkml:trace>
  <inkml:trace contextRef="#ctx0" brushRef="#br0" timeOffset="1885.67">26163 2321 0,'5'2'0,"2"7"16,3-2-16,3 9 0,-3 9 15,2 11-15,-2-3 16,0 3-16,-5 0 15,-5-36-15,2 41 16,-2-41-16,0 0 16,0 0-16,0 44 15,0-44-15,0 0 0,0 0 16,0 40-16,9-24 16,-2-23-16,8-19 15,3-15-15,13-21 16,2-10-16,2-2 15,-35 74-15,45-76 0,-45 76 16,64-101-16,15-3 16,-79 104-16,80-91 15,-80 91-15,0 0 16,76-61-16,-76 61 0,0 0 16,76-30-16,-76 30 15,55 0-15,-55 0 16,39 25-16,-39-25 15,20 54-15,-16 13 16,-10 9-16,-9-3 16,-8-2-16,-3-5 15,0 1-15,4-6 0,-5 0 16,2-1-16,-1-9 16,3 0-16,0-5 15,3-7-15,1-7 16,5-8-16,4-14 15,-5-8-15,15-2 0,-12-4 16,12 4-16,-18-15 16,18 15-16,-24-29 15,-6-12 1</inkml:trace>
  <inkml:trace contextRef="#ctx0" brushRef="#br0" timeOffset="2065.01">26237 2349 0,'66'-15'15,"6"4"-15,13 4 16,-85 7-16,102-5 16,4 5-16,-106 0 15,109 2-15,-5 4 0,-7-9 16,-97 3-1,109-15-15</inkml:trace>
  <inkml:trace contextRef="#ctx0" brushRef="#br0" timeOffset="2328.27">27523 2198 0,'26'3'15,"15"-1"-15,15 1 16,6-1-16,4-2 0,-66 0 16,75 0-16,-75 0 15,79 6-15,-79-6 16,0 0-16,0 0 16,83 7-16,-83-7 15,0 0-15,0 0 16,38 10-16</inkml:trace>
  <inkml:trace contextRef="#ctx0" brushRef="#br0" timeOffset="2469.84">27623 2301 0,'-10'12'0,"-15"12"16,0-1-16,5-5 0,10-8 16,2-3-16,11 1 15,7-3-15,8 3 16,4-3-16,13 3 15,3-3-15,5 2 16,14 1-16,-57-8 0,64 3 16</inkml:trace>
  <inkml:trace contextRef="#ctx0" brushRef="#br0" timeOffset="2862.92">28052 2639 0,'10'2'0,"13"1"15,8-1-15,7-7 16,4-7-16,-4-11 16,8-9-16,3-8 15,5-9-15,-1-7 16,-1-5-16,-1-3 15,1 2-15,-6 0 0,-8 6 16,-38 56-16,0 0 16,0 0-16,36-52 15,-36 52-15,0 0 16,25-38-16,-5 16 0,-20 22 16,2 2-16,-9 16 15,-5 15-15,-5 11 16,-7 15-16,1 7 15,0 4-15,1 2 0,-2 1 16,-1 4-16,-6-1 16,-11-1-16,-9 10 15,0-13-15</inkml:trace>
  <inkml:trace contextRef="#ctx0" brushRef="#br0" timeOffset="7874.35">24690 3781 0,'0'0'0,"0"0"16,0 10-16,-5 13 0,-2 9 15,4-2-15,-2-2 16,0-5-16,0-7 15,0-9-15,5-2 16,0-5-16,0-5 16,5-5-16,0-8 0,5-5 15,0-8-15,2-5 16,5-5-16,9-15 16,0-3-16,4-2 15,-30 61-15,36-59 16,-36 59-16,0 0 0,0 0 15,42-57-15,-42 57 16,0 0-16,36-38 16,-36 38-16,33-7 15,-16 14-15,-1 16 16,-8 3-16,-3 7 16,-3 3-16,2-2 15,-8 1-15,2 1 0,2-3 16,-3 0-16,1 3 15,-1-5-15,1 0 16,-1-5-16,1-6 16,-3-8-16,0-4 15,-1-8-15,3-4 0</inkml:trace>
  <inkml:trace contextRef="#ctx0" brushRef="#br0" timeOffset="8028.36">24725 3702 0,'0'8'0,"0"2"15,0 0-15,0-5 16,5-2-16,0-3 16,16-5-16,9-5 0,16 1 15,9 7 1,9-6-16,-64 8 0,82-5 16,-82 5-16,107-15 15</inkml:trace>
  <inkml:trace contextRef="#ctx0" brushRef="#br0" timeOffset="8507.81">25412 4001 0,'5'0'16,"6"0"-16,-6-8 15,2-1-15,8-12 0,2-4 16,1-3-16,0 0 16,2-6-16,6-2 15,5-9-15,2-5 16,-33 50-16,36-49 15,5 1-15,-4 4 16,-8 6-16,-3 7 16,-5 13-16,-1 3 15,1 7-15,2 5 0,1 8 16,-1 9-16,-3 3 16,0 7-16,-1 4 15,0-3-15,-3 6 16,-3 0-16,-2 2 15,-1 0-15,-2 1 16,-1-3-16,-7-31 0,0 0 16,0 0-16,5 26 15,-5-7-15,4-13 16,-2-12-16</inkml:trace>
  <inkml:trace contextRef="#ctx0" brushRef="#br0" timeOffset="8829.31">26237 3417 0,'0'0'15,"5"0"-15,3-4 16,15 1-16,7-2 16,8 0-16,4 5 15,2-3-15,-6 3 16,-5 0-16,-2 0 15,-5 0-15,-6 0 16,-5 0-16,-15 0 16,0 0-16,0 0 0,21 6 15,-21-6-15,0 0 16,17 24-16,-17-24 16,10 41-16,-10-41 15,5 52-15,-5-52 16,0 59-16,0-59 0,0 0 15,0 0-15,0 56 16,9-9-16</inkml:trace>
  <inkml:trace contextRef="#ctx0" brushRef="#br0" timeOffset="9311.15">26889 3694 0,'0'10'15,"0"11"-15,0-6 16,0 6-16,0-1 16,5 6-16,-3 5 0,4-3 15,-1 2-15,-5-4 16,2-3-16,-2-2 16,0-3-16,0-9 15,0-1-15,0-8 0,0-10 16,8-4-16,2-13 15,3-3-15,2-4 16,3-4-16,2-5 16,7-17-16,3 4 15,-30 56-15,37-54 16,-37 54-16,0 0 16,40-51-16,-40 51 0,0 0 15,52-41-15,-52 41 16,0 0-16,46-18 15,-46 18-15,41 10 16,-41-10-16,18 32 16,-18-32-16,5 46 15,-7 15-15,-8-2 0,-1-8 16,-2-5-16,-2-8 16,15-38-16,-13 31 15,1-8-15,-1-5 16,2-13-16,3-5 15,2-7-15</inkml:trace>
  <inkml:trace contextRef="#ctx0" brushRef="#br0" timeOffset="9496.74">26999 3723 0,'0'5'0,"0"2"16,0 0-16,8-1 15,5-4-15,15-2 16,7 3-16,7-3 15,3 0-15,5 3 16,2 2-16,-52-5 16,0 0-16,53 6 0,-53-6 15,64 0-15,9-6 16</inkml:trace>
  <inkml:trace contextRef="#ctx0" brushRef="#br0" timeOffset="10464.16">27790 3650 0,'23'5'0,"8"-1"16,9-1-16,4-1 16,3-2-16,-6 0 15,0 2-15,-6 3 0,-35-5 16,0 0 0,0 0-16,31 7 0,-31-7 15,23 6-15,-13-1 16,-12-2-16,-11-1 15,-5 3-15,-25 2 16,-4 1 0,-11 3-16,4 2 15,7-1-15,12 5 16,14-10-16,9-2 16,7 0-16,10 0 0,9 3 15,10-3-15,6-2 16,6-1-16,5-2 15,-41 0-15,47-2 16,-47 2-16,71-14 0</inkml:trace>
  <inkml:trace contextRef="#ctx0" brushRef="#br0" timeOffset="10811.17">28319 3823 0,'0'7'0,"0"9"16,7-2-16,8 4 15,9 3-15,2 0 16,0-3-16,2-1 16,5 1-16,2-4 15,-35-14-15,39 9 0,-39-9 16,47 0-16,-47 0 16,64-7-16,-64 7 15,63-28-15,-63 28 16,58-44-16,-58 44 15,33-57-15,-33 57 0,7-69 16,-7 69-16,-23-66 16,-22 12-16,-15 15 15,-1 17-15,-1 14 16,-3 10-16,7 17 16,1 11-16,7 9 0,10-1 15,7-7-15</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T" type="integer" max="2.14748E9" units="dev"/>
        </inkml:traceFormat>
        <inkml:channelProperties>
          <inkml:channelProperty channel="X" name="resolution" value="377.1958" units="1/cm"/>
          <inkml:channelProperty channel="Y" name="resolution" value="657.57574" units="1/cm"/>
          <inkml:channelProperty channel="T" name="resolution" value="1" units="1/dev"/>
        </inkml:channelProperties>
      </inkml:inkSource>
      <inkml:timestamp xml:id="ts0" timeString="2023-07-24T12:35:02.780"/>
    </inkml:context>
    <inkml:brush xml:id="br0">
      <inkml:brushProperty name="width" value="0.05292" units="cm"/>
      <inkml:brushProperty name="height" value="0.05292" units="cm"/>
      <inkml:brushProperty name="color" value="#FF0000"/>
    </inkml:brush>
  </inkml:definitions>
  <inkml:trace contextRef="#ctx0" brushRef="#br0">6311 8192 0,'0'39'16,"4"0"-16,-2 1 15,3 4-15,1-1 0,-6-2 16,0-41-16,0 49 15,0-49-15,-3 57 16,3-57-16,0 66 16,3-2-16,4-13 15,-4-12-15,-1-9 16,-2-9-16,3-1 0,-3-2 16,0-4-16,-3-5 15,3 2-15,-2-9 16,-1 1-16,-2-6 15,3-5-15,-4-2 0</inkml:trace>
  <inkml:trace contextRef="#ctx0" brushRef="#br0" timeOffset="333.38">6263 8572 0,'0'0'16,"5"0"-16,0 0 15,-2 0-15,2 0 16,-5 0-16,3 0 15,-3 0-15,1 0 0,7 0 16,7 0-16,5 0 16,1 0-16,3 0 15,6 0-15,9-6 16,14 4-16,-53 2 16,68-6-16,-68 6 0,71 4 15,3 3-15</inkml:trace>
  <inkml:trace contextRef="#ctx0" brushRef="#br0" timeOffset="4092.4">7757 8295 0,'11'-12'0,"-7"1"16,4 0-16,0 6 16,-3 7-16,0 6 0,-3 9 15,-2 2-15,2 10 16,-2 12-16,-2 5 16,0 2-16,-6 1 15,3-2-15,5-47 0,-2 48 16,2-48-16,0 61 15,0-61-15,0 0 16,2 73-16,3 0 16,0-5-16,0-18 15,0-11-15,-5-39 16,0 0-16,3 22 0,0-6 16,2-5-16,0-6 15,0-8-15,0-5 16,-3-5-16</inkml:trace>
  <inkml:trace contextRef="#ctx0" brushRef="#br0" timeOffset="4470">7762 8592 0,'0'0'0,"0"0"16,0 0-16,0 0 16,0 0-16,0 0 15,0 0-15,0 0 0,6-4 16,-2 1-16,12-6 16,4 2-16,8 0 15,1 1-15,4 3 16,1 3-16,4-2 15,3 2-15,-41 0 0,52 2 16,-52-2-16,54 3 16,-54-3-16,0 0 15,0 0-15,54 8 16,-54-8-16,0 0 0,0 0 16,53 5-16,-6-5 15</inkml:trace>
  <inkml:trace contextRef="#ctx0" brushRef="#br0" timeOffset="4664.18">7783 8674 0,'0'2'15,"0"1"-15,7 3 16,8-4-16,13 0 15,15 1-15,10 5 16,5 2-16,5 2 0,-63-12 16,58 13-16,-58-13 15,0 0-15,64 14 16</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T" type="integer" max="2.14748E9" units="dev"/>
        </inkml:traceFormat>
        <inkml:channelProperties>
          <inkml:channelProperty channel="X" name="resolution" value="377.1958" units="1/cm"/>
          <inkml:channelProperty channel="Y" name="resolution" value="657.57574" units="1/cm"/>
          <inkml:channelProperty channel="T" name="resolution" value="1" units="1/dev"/>
        </inkml:channelProperties>
      </inkml:inkSource>
      <inkml:timestamp xml:id="ts0" timeString="2023-07-24T12:36:52.990"/>
    </inkml:context>
    <inkml:brush xml:id="br0">
      <inkml:brushProperty name="width" value="0.05292" units="cm"/>
      <inkml:brushProperty name="height" value="0.05292" units="cm"/>
      <inkml:brushProperty name="color" value="#FF0000"/>
    </inkml:brush>
  </inkml:definitions>
  <inkml:trace contextRef="#ctx0" brushRef="#br0">26177 1711 0,'-5'-8'0,"3"6"15,-5 14-15,-7 12 0,-3 9 16,4 3-16,3 0 16,1 3-16,2 4 15,7-43-15,-12 56 16,12-56-16,0 0 15,-14 64-15,14-64 16,0 0-16,0 0 0,-7 65 16,7-65-16,0 0 15,0 0-15,-8 46 16,8-46-16,0 15 16,0-30-16,5-21 15,3-8-15,10-19 0,3-4 16,1 0-16,6 3 15,0-1-15,5 7 16,2-1-16,-5 8 16,-30 51-16,37-46 0,-37 46 15,40-39-15,-40 39 16,0 0-16,57-30 16,-57 30-16,62-16 15,-62 16-15,59 10 0,-59-10 16,48 34-16,-48-34 15,39 53-15,-11 14 16,-28-67-16,18 75 16,-18-75-16,8 79 15,-8-79-15,5 82 0,1-1 16,-2-6-16,-1-14 16,2-7-16,-5-11 15,2-9-15,-4-18 16,-1-11-16,3-5 15,-9-3-15,-5-12 16,-9-8-16,23 23 16,-31-30-16,-3-5 15,-9-3-15,-1 7 0,1 11 16,2 2-16,-1 0 16,7 3-16,9 4 15,6 1-15,4 3 16,4-1-16,5 2 15,1 2-15,8 4 16,11-6-16,16 4 0,11-6 16,11 0-16,19-4 15,1-1-15,2-1 16,-4 3-16,-5-5 16,-64 16-16,64-21 0</inkml:trace>
  <inkml:trace contextRef="#ctx0" brushRef="#br0" timeOffset="597.66">27343 1537 0,'0'0'0,"5"14"16,0 11-16,6 21 16,-4 0-16,1 7 15,-8-53-15,10 65 0,-10-65 16,11 76-16,-11-76 16,10 80-16,-2-8 15,0-14-15,-1-11 16,-2-14-16,0-12 15,-2-9-15,2-1 16,1-9-16,-6-2 0,12-10 16,0-14-16,12-13 15,-24 37-15,28-57 16,0-7-16,1-8 16,-3 0-16,-4 6 0,-1 3 15,-5 8-15,-2 7 16,0 9-16,-14 39 15,0 0-15,0 0 16,10-28-16,-10 28 16,0 0-16,0 0 15,17-21-15,-17 21 16,0 0-16,0 0 16,28-23-16</inkml:trace>
  <inkml:trace contextRef="#ctx0" brushRef="#br0" timeOffset="1236.82">28324 1388 0,'5'0'0,"0"0"15,-1 0-15,4-5 0,11 3 16,9-3-16,10 0 16,9 5-16,-2-2 15,5 2-15,-50 0 16,51 0-16,-51 0 15,0 0-15,0 0 0,56 0 16,-56 0-16,0 0 16,0 0-16,56 0 15,-56 0-15,0 0 16,0 0-16,39 12 0,-20 13 16,-19-25-16,7 39 15,-7-39-15,0 51 16,0-51-16,0 80 15,-2 2-15,-3-5 0,5-77 16,-3 74-16,3-74 16,0 0-16,0 0 15,0 76-15,3-4 16,-3-72-16,10 57 16,-10-57-16,18 28 15,-1-31-15</inkml:trace>
  <inkml:trace contextRef="#ctx0" brushRef="#br0" timeOffset="1864.43">29071 1781 0,'0'17'16,"0"9"-16,0 5 0,0-1 16,0 6-16,4 3 15,-1 5-15,2-9 16,1-2-16,-6-9 15,2-9-15,-2-2 16,0-8-16,0-3 16,0-12-16,5-10 15,0-18-15,5-13 0,6-14 16,0 3-16,9-2 16,4 0-16,1 1 15,-30 63-15,33-60 16,-33 60-16,44-53 15,-44 53-15,52-48 0,-52 48 16,56-37-16,3 14 16,-59 23-16,50-3 15,-50 3-15,38 19 16,-38-19-16,17 36 16,-17-36-16,3 44 15,-3-44-15,-13 63 16,-10 4-16,-3-6 0,-2-5 15,0-5-15,0-7 16,2-6-16,-2-10 16,7-9-16,-1-9 15,0-4-15,6-10 0,2 0 16,-2-9-16,3-5 16,3 2-16,0 1 15,-3 2-15,3 3 16,2 4-16,3 2 0,3-4 15,2 0-15,0 4 16,2-4-16,8 3 16,11-7-16,4 3 15,8 2-15,-33 7 0,0 0 16,50-6-16,-50 6 16,77-12-16,2-6 15,-7-8-15</inkml:trace>
  <inkml:trace contextRef="#ctx0" brushRef="#br0" timeOffset="2268.8">30023 1583 0,'10'0'16,"8"0"-16,13 0 15,10 0-15,8 0 16,2 3-16,-2 5 15,-5 4-15,-44-12 16,44 16-16,-44-16 16,0 0-16,0 0 15,25 16-15,-17-4 0,-8 8 32,-28-12-32,-19 5 15,-12 5-15,-2 0 16,7 2-16,13-4 0,9-6 15,15-2-15,1-3 16,6-3-16,5 3 16,5-2-16,10-1 15,6 2-15,3-2 0,7 3 16,6 2-16,-2-2 16,1 4-16,-31-9 15,42-4-15</inkml:trace>
  <inkml:trace contextRef="#ctx0" brushRef="#br0" timeOffset="2574.6">30349 1955 0,'11'2'16,"3"1"-16,12 1 15,7-4-15,0-2 16,4-13-16,2-8 0,-3-5 15,-36 28-15,38-41 16,11-12-16,0-7 16,-3-1-16,-1 4 15,-45 57-15,0 0 16,0 0-16,47-54 16,-47 54-16,0 0 15,44-37-15,-44 37 16,33-16-16,-15 32 15,-8 14-15,-5 11 0,-2 10 16,-8 18-16,5-69 16,-10 80-16,-8 9 15,-13 30-15,-8-4 16</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T" type="integer" max="2.14748E9" units="dev"/>
        </inkml:traceFormat>
        <inkml:channelProperties>
          <inkml:channelProperty channel="X" name="resolution" value="377.1958" units="1/cm"/>
          <inkml:channelProperty channel="Y" name="resolution" value="657.57574" units="1/cm"/>
          <inkml:channelProperty channel="T" name="resolution" value="1" units="1/dev"/>
        </inkml:channelProperties>
      </inkml:inkSource>
      <inkml:timestamp xml:id="ts0" timeString="2023-07-24T12:39:03.419"/>
    </inkml:context>
    <inkml:brush xml:id="br0">
      <inkml:brushProperty name="width" value="0.05292" units="cm"/>
      <inkml:brushProperty name="height" value="0.05292" units="cm"/>
      <inkml:brushProperty name="color" value="#FF0000"/>
    </inkml:brush>
  </inkml:definitions>
  <inkml:trace contextRef="#ctx0" brushRef="#br0">21664 1412 0,'6'40'0,"-1"9"0,5 10 16,0 3-16,-10-62 15,16 72-15,-1 4 16,1-4-16,-16-72 16,14 82-16,-14-82 15,16 88-15,4 19 0,-20-107 16,0 0-16,0 0 15,17 107-15,-17-107 16,0 0-16,0 0 16,16 83-16,-16-83 0,0 0 15,12 37-15,-2-28 16,-10-9-16,13-21 16,2-12-16,6-13 15,0-17-15,-2 2 16,0-5-16,2-5 0,-3-2 15,-18 73-15,23-76 16,0-6-16,-23 82 16,36-108-16,-36 108 15,40-116-15,4 9 16,-44 107-16,0 0 0,39-87 16,-6 21-16,-7 22 15,-9 14-15,-3 12 16,-4 7-16,-3 4 15,-2 7-15,-2 0 0,0 7 16,-9 0-16</inkml:trace>
  <inkml:trace contextRef="#ctx0" brushRef="#br0" timeOffset="185.8">21783 1855 0,'0'0'0,"0"0"15,0 0-15,18-7 0,16-2 16,22 0-16,3-2 16,5 4-16,-64 7 15,79 0-15</inkml:trace>
  <inkml:trace contextRef="#ctx0" brushRef="#br0" timeOffset="2552.42">23647 1830 0,'0'-37'0,"0"4"15,-8 6-15,-3 5 16,4 7-16,-3 4 16,-6 9-16,-5 4 0,2 9 15,-5 4 1,0 9-16,2 1 0,1 6 16,3-1-1,3 2-15,4-4 0,4-3 16,4-4-16,8-3 0,4-6 15,6-7-15,0-3 16,3-4-16,2-5 16,0-6-16,2 0 15,1 1-15,-2-4 0,-1-2 16,0 2-16,-2 2 16,-2 0-16,-7 7 15,2 7-15,-6 5 16,0 8-16,-2 4 15,-3 7-15,0-2 0,-5 7 16,0-3-16,2 0 16,1-4-16,4 1 15,6-2-15,4-4 16,1-3-16,6-6 16,4-8-16,5-8 15,5-6-15,3-3 0,5-7 16,6-11-16,2-6 15,-1-2-15,1-7 16,0-1-16,0-2 16,-49 53-16,45-57 15,-45 57-15,0 0 0,0 0 16,39-56-16,-39 56 16,28-48-16,-22 15 15,-14 19-15,8 14 16,-19 5-16,19-5 15,-25 23-15,25-23 0,-33 41 16,-3 24-16,36-65 16,-28 66-16,28-66 15,-10 64-15,10-64 16,10 64-16,13-13 0,8-10 16,4-15-16,8-15 15,7-15-15,-2-10 16,4-16-16,-1-10 15,0-8-15,-2-9 16,-6-2-16,-1 2 0,-8 4 16,-34 53-16,0 0 15,0 0-15,21-54 16,-11 13-16,-10 41 0,-8-25 16,-10 20-16,-6 15 15,-2 13-15,26-23 16,-27 40-16,27-40 15,-28 62-15,7 13 16,11-4-16,10-7 0,15-5 16,11-8-16,9-5 15,13-5-15,4-9 16,-52-32-16,62 25 16,8-8-16,2-8 0</inkml:trace>
  <inkml:trace contextRef="#ctx0" brushRef="#br0" timeOffset="3433.56">21290 2931 0,'51'0'16,"9"0"-16,4 0 0,-64 0 15,68-6-15,-68 6 16,79-5-16,-79 5 15,81-12-15,-4-4 16,-17-2-16,-17 5 16,-10 3-16,-13 3 15,-1 4-15,-4 6 16,-6-1-16,3 9 0,-9 3 16,-1 10-16,1 6 15,-3-30-15,5 41 16,5 10-16,3 20 15,-1-2-15,2-1 0,-14-68 16,14 70-16,-14-70 16,16 79-16,-1 1 15,-15-80-15,0 0 16,13 78-16,-13-78 0,0 0 16,5 72-16,-5-72 15,-7 64-15,-16-12 16,23-52-16,-42 36 15,-13-11-15,-13-9 0,-1-8 16,5-4-16,4 1 16,60-5-16,-58 6 15,58-6-15,-51 5 16,51-5-16,0 0 16,0 0-16,-45-2 0,7-19 15</inkml:trace>
  <inkml:trace contextRef="#ctx0" brushRef="#br0" timeOffset="3640.87">21775 3452 0,'0'0'0,"36"-9"16,16 1-16,24-2 16,-5 5-16,-71 5 15,63-13-15,-4-7 0</inkml:trace>
  <inkml:trace contextRef="#ctx0" brushRef="#br0" timeOffset="4463.46">23012 3574 0,'11'0'15,"-1"0"-15,11 0 16,1 0-16,6 0 15,4 0-15,4-5 0,0-1 16,2-9 0,-7-1-16,-31 16 0,31-22 15,-31 22-15,0 0 16,31-23-16,-31 23 16,0 0-16,0 0 15,28-33-15,-28 33 0,0 0 16,18-39-16,-16 18 15,-14 8-15,-7 11 16,2 7-16,-7 11 16,6 4-16,0 5 15,5 4-15,8-1 16,5 0-16,5 1 0,6-1 16,4-8-16,-15-20 15,25 18-15,-25-18 16,37 5-16,-37-5 15,54-5-15,17-18 16,5-8-16,-8-5 16,-1-3-16,-8-1 15,-59 40-15,57-43 0,-57 43 16,0 0-16,0 0 16,51-39-16,-51 39 15,0 0-15,41-36 0,-20 10 16,-21 12-16</inkml:trace>
  <inkml:trace contextRef="#ctx0" brushRef="#br0" timeOffset="5229.49">23626 3330 0,'0'8'0,"0"2"16,0 1-16,0-4 15,5 8-15,-3 7 16,7 10-16,1-1 16,2 10-16,4 0 15,-4-2-15,1-13 0,-2-4 16,-11-22-16,0 0 16,0 0-16,31 27 15,5-2 1,-36-25-16,0 0 15,41-9-15,-41 9 0,50-23 16,-50 23-16,63-42 16,-63 42-16,0 0 15,0 0-15,54-42 16,-54 42-16,0 0 16,35-33-16,-35 33 0,16-13 15,-16 13-15,0 0 16,0 0-16,0 7 15,0-7-15,0 0 16,0 0-16,3 16 16,-3-16-16,0 0 0,0 0 15,12 13-15,-12-13 16,31 8-16,14-8 16,-45 0-16,61-2 15,-61 2-15,68 2 16,2 0-16,-4 6 15,-66-8-15,0 0 0,0 0 16,54 10-16,-54-10 16,0 0-16,37 15 15,-16 4-15,-21-19 16,-3 18-16,3-18 16,-22 12-16,-16-1 0,-6-7 15,44-4-15,-53-2 16,53 2-16,-51-21 15,1-14-15,-44-43 32,94 78-32,0 0 15,0 0-15,-28-52 16,28 52-16,0 0 0,0 0 16,-15-45-16,15 45 15,0 0-15,0 0 16,2-22-16,-2 22 15,0 0-15,15-19 0,8 1 16</inkml:trace>
  <inkml:trace contextRef="#ctx0" brushRef="#br0" timeOffset="5540.12">24761 3130 0,'0'0'16,"0"0"-16,0 11 15,-8 14-15,-5 14 16,-2 5-16,-6-6 16,2 0-16,2 1 0,17-39 15,0 0-15,-5 41 16,5-41-16,0 40 15,0-40-15,0 0 16,0 0-16,12 39 16,-12-39-16,24 28 0,5-15 15,-6-15-15,-8-16 16,-4 7-16,-6-9 16</inkml:trace>
  <inkml:trace contextRef="#ctx0" brushRef="#br0" timeOffset="5706">24471 3295 0,'-6'3'15,"-7"-1"-15,1 3 16,1-2-16,4-1 16,9 0-16,8-2 15,18 0-15,17 4 16,14 3-16,7 6 16,-66-13-16,88 17 0</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T" type="integer" max="2.14748E9" units="dev"/>
        </inkml:traceFormat>
        <inkml:channelProperties>
          <inkml:channelProperty channel="X" name="resolution" value="377.1958" units="1/cm"/>
          <inkml:channelProperty channel="Y" name="resolution" value="657.57574" units="1/cm"/>
          <inkml:channelProperty channel="T" name="resolution" value="1" units="1/dev"/>
        </inkml:channelProperties>
      </inkml:inkSource>
      <inkml:timestamp xml:id="ts0" timeString="2023-07-24T12:46:06.058"/>
    </inkml:context>
    <inkml:brush xml:id="br0">
      <inkml:brushProperty name="width" value="0.05292" units="cm"/>
      <inkml:brushProperty name="height" value="0.05292" units="cm"/>
      <inkml:brushProperty name="color" value="#FF0000"/>
    </inkml:brush>
  </inkml:definitions>
  <inkml:trace contextRef="#ctx0" brushRef="#br0">7108 5113 0</inkml:trace>
</inkml:ink>
</file>

<file path=ppt/ink/ink7.xml><?xml version="1.0" encoding="utf-8"?>
<inkml:ink xmlns:inkml="http://www.w3.org/2003/InkML">
  <inkml:definitions>
    <inkml:context xml:id="ctx0">
      <inkml:inkSource xml:id="inkSrc0">
        <inkml:traceFormat>
          <inkml:channel name="X" type="integer" max="32767" units="cm"/>
          <inkml:channel name="Y" type="integer" max="32767" units="cm"/>
          <inkml:channel name="T" type="integer" max="2.14748E9" units="dev"/>
        </inkml:traceFormat>
        <inkml:channelProperties>
          <inkml:channelProperty channel="X" name="resolution" value="377.1958" units="1/cm"/>
          <inkml:channelProperty channel="Y" name="resolution" value="657.57574" units="1/cm"/>
          <inkml:channelProperty channel="T" name="resolution" value="1" units="1/dev"/>
        </inkml:channelProperties>
      </inkml:inkSource>
      <inkml:timestamp xml:id="ts0" timeString="2023-07-24T12:47:10.789"/>
    </inkml:context>
    <inkml:brush xml:id="br0">
      <inkml:brushProperty name="width" value="0.05292" units="cm"/>
      <inkml:brushProperty name="height" value="0.05292" units="cm"/>
      <inkml:brushProperty name="color" value="#FF0000"/>
    </inkml:brush>
  </inkml:definitions>
  <inkml:trace contextRef="#ctx0" brushRef="#br0">3488 5136 0,'-21'8'16</inkml:trace>
</inkml:ink>
</file>

<file path=ppt/ink/ink8.xml><?xml version="1.0" encoding="utf-8"?>
<inkml:ink xmlns:inkml="http://www.w3.org/2003/InkML">
  <inkml:definitions>
    <inkml:context xml:id="ctx0">
      <inkml:inkSource xml:id="inkSrc0">
        <inkml:traceFormat>
          <inkml:channel name="X" type="integer" max="32767" units="cm"/>
          <inkml:channel name="Y" type="integer" max="32767" units="cm"/>
          <inkml:channel name="T" type="integer" max="2.14748E9" units="dev"/>
        </inkml:traceFormat>
        <inkml:channelProperties>
          <inkml:channelProperty channel="X" name="resolution" value="377.1958" units="1/cm"/>
          <inkml:channelProperty channel="Y" name="resolution" value="657.57574" units="1/cm"/>
          <inkml:channelProperty channel="T" name="resolution" value="1" units="1/dev"/>
        </inkml:channelProperties>
      </inkml:inkSource>
      <inkml:timestamp xml:id="ts0" timeString="2023-07-24T12:52:24.160"/>
    </inkml:context>
    <inkml:brush xml:id="br0">
      <inkml:brushProperty name="width" value="0.05292" units="cm"/>
      <inkml:brushProperty name="height" value="0.05292" units="cm"/>
      <inkml:brushProperty name="color" value="#FF0000"/>
    </inkml:brush>
  </inkml:definitions>
  <inkml:trace contextRef="#ctx0" brushRef="#br0">9780 6842 0</inkml:trace>
</inkml:ink>
</file>

<file path=ppt/ink/ink9.xml><?xml version="1.0" encoding="utf-8"?>
<inkml:ink xmlns:inkml="http://www.w3.org/2003/InkML">
  <inkml:definitions>
    <inkml:context xml:id="ctx0">
      <inkml:inkSource xml:id="inkSrc0">
        <inkml:traceFormat>
          <inkml:channel name="X" type="integer" max="32767" units="cm"/>
          <inkml:channel name="Y" type="integer" max="32767" units="cm"/>
          <inkml:channel name="T" type="integer" max="2.14748E9" units="dev"/>
        </inkml:traceFormat>
        <inkml:channelProperties>
          <inkml:channelProperty channel="X" name="resolution" value="377.1958" units="1/cm"/>
          <inkml:channelProperty channel="Y" name="resolution" value="657.57574" units="1/cm"/>
          <inkml:channelProperty channel="T" name="resolution" value="1" units="1/dev"/>
        </inkml:channelProperties>
      </inkml:inkSource>
      <inkml:timestamp xml:id="ts0" timeString="2023-07-24T12:55:31.937"/>
    </inkml:context>
    <inkml:brush xml:id="br0">
      <inkml:brushProperty name="width" value="0.05292" units="cm"/>
      <inkml:brushProperty name="height" value="0.05292" units="cm"/>
      <inkml:brushProperty name="color" value="#FF0000"/>
    </inkml:brush>
  </inkml:definitions>
  <inkml:trace contextRef="#ctx0" brushRef="#br0">8219 9726 0,'2'-16'0,"3"-12"15,14 3-15,10 13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AC1A839-F3E4-4D9D-A525-BAD91030AC63}" type="datetimeFigureOut">
              <a:rPr lang="hu-HU" smtClean="0"/>
              <a:t>2023. 07. 24.</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C62000-11C5-4D5A-AC79-6C282017C8B5}" type="slidenum">
              <a:rPr lang="hu-HU" smtClean="0"/>
              <a:t>‹#›</a:t>
            </a:fld>
            <a:endParaRPr lang="hu-HU"/>
          </a:p>
        </p:txBody>
      </p:sp>
    </p:spTree>
    <p:extLst>
      <p:ext uri="{BB962C8B-B14F-4D97-AF65-F5344CB8AC3E}">
        <p14:creationId xmlns:p14="http://schemas.microsoft.com/office/powerpoint/2010/main" val="29300172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iakép helye 1"/>
          <p:cNvSpPr>
            <a:spLocks noGrp="1" noRot="1" noChangeAspect="1"/>
          </p:cNvSpPr>
          <p:nvPr>
            <p:ph type="sldImg"/>
          </p:nvPr>
        </p:nvSpPr>
        <p:spPr/>
      </p:sp>
      <p:sp>
        <p:nvSpPr>
          <p:cNvPr id="3" name="Jegyzetek helye 2"/>
          <p:cNvSpPr>
            <a:spLocks noGrp="1"/>
          </p:cNvSpPr>
          <p:nvPr>
            <p:ph type="body" idx="1"/>
          </p:nvPr>
        </p:nvSpPr>
        <p:spPr/>
        <p:txBody>
          <a:bodyPr/>
          <a:lstStyle/>
          <a:p>
            <a:endParaRPr lang="en-US" dirty="0"/>
          </a:p>
        </p:txBody>
      </p:sp>
      <p:sp>
        <p:nvSpPr>
          <p:cNvPr id="4" name="Dia számának helye 3"/>
          <p:cNvSpPr>
            <a:spLocks noGrp="1"/>
          </p:cNvSpPr>
          <p:nvPr>
            <p:ph type="sldNum" sz="quarter" idx="5"/>
          </p:nvPr>
        </p:nvSpPr>
        <p:spPr/>
        <p:txBody>
          <a:bodyPr/>
          <a:lstStyle/>
          <a:p>
            <a:fld id="{15C62000-11C5-4D5A-AC79-6C282017C8B5}" type="slidenum">
              <a:rPr lang="hu-HU" smtClean="0"/>
              <a:t>1</a:t>
            </a:fld>
            <a:endParaRPr lang="hu-HU"/>
          </a:p>
        </p:txBody>
      </p:sp>
    </p:spTree>
    <p:extLst>
      <p:ext uri="{BB962C8B-B14F-4D97-AF65-F5344CB8AC3E}">
        <p14:creationId xmlns:p14="http://schemas.microsoft.com/office/powerpoint/2010/main" val="1786892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C62000-11C5-4D5A-AC79-6C282017C8B5}" type="slidenum">
              <a:rPr lang="hu-HU" smtClean="0"/>
              <a:t>31</a:t>
            </a:fld>
            <a:endParaRPr lang="hu-HU"/>
          </a:p>
        </p:txBody>
      </p:sp>
    </p:spTree>
    <p:extLst>
      <p:ext uri="{BB962C8B-B14F-4D97-AF65-F5344CB8AC3E}">
        <p14:creationId xmlns:p14="http://schemas.microsoft.com/office/powerpoint/2010/main" val="594386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C62000-11C5-4D5A-AC79-6C282017C8B5}" type="slidenum">
              <a:rPr lang="hu-HU" smtClean="0"/>
              <a:t>32</a:t>
            </a:fld>
            <a:endParaRPr lang="hu-HU"/>
          </a:p>
        </p:txBody>
      </p:sp>
    </p:spTree>
    <p:extLst>
      <p:ext uri="{BB962C8B-B14F-4D97-AF65-F5344CB8AC3E}">
        <p14:creationId xmlns:p14="http://schemas.microsoft.com/office/powerpoint/2010/main" val="24922989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C62000-11C5-4D5A-AC79-6C282017C8B5}" type="slidenum">
              <a:rPr lang="hu-HU" smtClean="0"/>
              <a:t>33</a:t>
            </a:fld>
            <a:endParaRPr lang="hu-HU"/>
          </a:p>
        </p:txBody>
      </p:sp>
    </p:spTree>
    <p:extLst>
      <p:ext uri="{BB962C8B-B14F-4D97-AF65-F5344CB8AC3E}">
        <p14:creationId xmlns:p14="http://schemas.microsoft.com/office/powerpoint/2010/main" val="3932568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C62000-11C5-4D5A-AC79-6C282017C8B5}" type="slidenum">
              <a:rPr lang="hu-HU" smtClean="0"/>
              <a:t>34</a:t>
            </a:fld>
            <a:endParaRPr lang="hu-HU"/>
          </a:p>
        </p:txBody>
      </p:sp>
    </p:spTree>
    <p:extLst>
      <p:ext uri="{BB962C8B-B14F-4D97-AF65-F5344CB8AC3E}">
        <p14:creationId xmlns:p14="http://schemas.microsoft.com/office/powerpoint/2010/main" val="24404079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C62000-11C5-4D5A-AC79-6C282017C8B5}" type="slidenum">
              <a:rPr lang="hu-HU" smtClean="0"/>
              <a:t>35</a:t>
            </a:fld>
            <a:endParaRPr lang="hu-HU"/>
          </a:p>
        </p:txBody>
      </p:sp>
    </p:spTree>
    <p:extLst>
      <p:ext uri="{BB962C8B-B14F-4D97-AF65-F5344CB8AC3E}">
        <p14:creationId xmlns:p14="http://schemas.microsoft.com/office/powerpoint/2010/main" val="27695710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C62000-11C5-4D5A-AC79-6C282017C8B5}" type="slidenum">
              <a:rPr lang="hu-HU" smtClean="0"/>
              <a:t>36</a:t>
            </a:fld>
            <a:endParaRPr lang="hu-HU"/>
          </a:p>
        </p:txBody>
      </p:sp>
    </p:spTree>
    <p:extLst>
      <p:ext uri="{BB962C8B-B14F-4D97-AF65-F5344CB8AC3E}">
        <p14:creationId xmlns:p14="http://schemas.microsoft.com/office/powerpoint/2010/main" val="5208609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5C62000-11C5-4D5A-AC79-6C282017C8B5}" type="slidenum">
              <a:rPr lang="hu-HU" smtClean="0"/>
              <a:t>37</a:t>
            </a:fld>
            <a:endParaRPr lang="hu-HU"/>
          </a:p>
        </p:txBody>
      </p:sp>
    </p:spTree>
    <p:extLst>
      <p:ext uri="{BB962C8B-B14F-4D97-AF65-F5344CB8AC3E}">
        <p14:creationId xmlns:p14="http://schemas.microsoft.com/office/powerpoint/2010/main" val="3175219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C62000-11C5-4D5A-AC79-6C282017C8B5}" type="slidenum">
              <a:rPr lang="hu-HU" smtClean="0"/>
              <a:t>38</a:t>
            </a:fld>
            <a:endParaRPr lang="hu-HU"/>
          </a:p>
        </p:txBody>
      </p:sp>
    </p:spTree>
    <p:extLst>
      <p:ext uri="{BB962C8B-B14F-4D97-AF65-F5344CB8AC3E}">
        <p14:creationId xmlns:p14="http://schemas.microsoft.com/office/powerpoint/2010/main" val="17483160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5C62000-11C5-4D5A-AC79-6C282017C8B5}" type="slidenum">
              <a:rPr lang="hu-HU" smtClean="0"/>
              <a:t>68</a:t>
            </a:fld>
            <a:endParaRPr lang="hu-HU"/>
          </a:p>
        </p:txBody>
      </p:sp>
    </p:spTree>
    <p:extLst>
      <p:ext uri="{BB962C8B-B14F-4D97-AF65-F5344CB8AC3E}">
        <p14:creationId xmlns:p14="http://schemas.microsoft.com/office/powerpoint/2010/main" val="7214109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5C62000-11C5-4D5A-AC79-6C282017C8B5}" type="slidenum">
              <a:rPr lang="hu-HU" smtClean="0"/>
              <a:t>149</a:t>
            </a:fld>
            <a:endParaRPr lang="hu-HU"/>
          </a:p>
        </p:txBody>
      </p:sp>
    </p:spTree>
    <p:extLst>
      <p:ext uri="{BB962C8B-B14F-4D97-AF65-F5344CB8AC3E}">
        <p14:creationId xmlns:p14="http://schemas.microsoft.com/office/powerpoint/2010/main" val="39218609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15C62000-11C5-4D5A-AC79-6C282017C8B5}" type="slidenum">
              <a:rPr lang="hu-HU" smtClean="0"/>
              <a:t>13</a:t>
            </a:fld>
            <a:endParaRPr lang="hu-HU"/>
          </a:p>
        </p:txBody>
      </p:sp>
    </p:spTree>
    <p:extLst>
      <p:ext uri="{BB962C8B-B14F-4D97-AF65-F5344CB8AC3E}">
        <p14:creationId xmlns:p14="http://schemas.microsoft.com/office/powerpoint/2010/main" val="6909265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5C62000-11C5-4D5A-AC79-6C282017C8B5}" type="slidenum">
              <a:rPr lang="hu-HU" smtClean="0"/>
              <a:t>150</a:t>
            </a:fld>
            <a:endParaRPr lang="hu-HU"/>
          </a:p>
        </p:txBody>
      </p:sp>
    </p:spTree>
    <p:extLst>
      <p:ext uri="{BB962C8B-B14F-4D97-AF65-F5344CB8AC3E}">
        <p14:creationId xmlns:p14="http://schemas.microsoft.com/office/powerpoint/2010/main" val="17244593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5C62000-11C5-4D5A-AC79-6C282017C8B5}" type="slidenum">
              <a:rPr lang="hu-HU" smtClean="0"/>
              <a:t>151</a:t>
            </a:fld>
            <a:endParaRPr lang="hu-HU"/>
          </a:p>
        </p:txBody>
      </p:sp>
    </p:spTree>
    <p:extLst>
      <p:ext uri="{BB962C8B-B14F-4D97-AF65-F5344CB8AC3E}">
        <p14:creationId xmlns:p14="http://schemas.microsoft.com/office/powerpoint/2010/main" val="37578367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5C62000-11C5-4D5A-AC79-6C282017C8B5}" type="slidenum">
              <a:rPr lang="hu-HU" smtClean="0"/>
              <a:t>152</a:t>
            </a:fld>
            <a:endParaRPr lang="hu-HU"/>
          </a:p>
        </p:txBody>
      </p:sp>
    </p:spTree>
    <p:extLst>
      <p:ext uri="{BB962C8B-B14F-4D97-AF65-F5344CB8AC3E}">
        <p14:creationId xmlns:p14="http://schemas.microsoft.com/office/powerpoint/2010/main" val="17927974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5C62000-11C5-4D5A-AC79-6C282017C8B5}" type="slidenum">
              <a:rPr lang="hu-HU" smtClean="0"/>
              <a:t>153</a:t>
            </a:fld>
            <a:endParaRPr lang="hu-HU"/>
          </a:p>
        </p:txBody>
      </p:sp>
    </p:spTree>
    <p:extLst>
      <p:ext uri="{BB962C8B-B14F-4D97-AF65-F5344CB8AC3E}">
        <p14:creationId xmlns:p14="http://schemas.microsoft.com/office/powerpoint/2010/main" val="34568079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5C62000-11C5-4D5A-AC79-6C282017C8B5}" type="slidenum">
              <a:rPr lang="hu-HU" smtClean="0"/>
              <a:t>154</a:t>
            </a:fld>
            <a:endParaRPr lang="hu-HU"/>
          </a:p>
        </p:txBody>
      </p:sp>
    </p:spTree>
    <p:extLst>
      <p:ext uri="{BB962C8B-B14F-4D97-AF65-F5344CB8AC3E}">
        <p14:creationId xmlns:p14="http://schemas.microsoft.com/office/powerpoint/2010/main" val="29868622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5C62000-11C5-4D5A-AC79-6C282017C8B5}" type="slidenum">
              <a:rPr lang="hu-HU" smtClean="0"/>
              <a:t>155</a:t>
            </a:fld>
            <a:endParaRPr lang="hu-HU"/>
          </a:p>
        </p:txBody>
      </p:sp>
    </p:spTree>
    <p:extLst>
      <p:ext uri="{BB962C8B-B14F-4D97-AF65-F5344CB8AC3E}">
        <p14:creationId xmlns:p14="http://schemas.microsoft.com/office/powerpoint/2010/main" val="10661367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5C62000-11C5-4D5A-AC79-6C282017C8B5}" type="slidenum">
              <a:rPr lang="hu-HU" smtClean="0"/>
              <a:t>156</a:t>
            </a:fld>
            <a:endParaRPr lang="hu-HU"/>
          </a:p>
        </p:txBody>
      </p:sp>
    </p:spTree>
    <p:extLst>
      <p:ext uri="{BB962C8B-B14F-4D97-AF65-F5344CB8AC3E}">
        <p14:creationId xmlns:p14="http://schemas.microsoft.com/office/powerpoint/2010/main" val="4665746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5C62000-11C5-4D5A-AC79-6C282017C8B5}" type="slidenum">
              <a:rPr lang="hu-HU" smtClean="0"/>
              <a:t>157</a:t>
            </a:fld>
            <a:endParaRPr lang="hu-HU"/>
          </a:p>
        </p:txBody>
      </p:sp>
    </p:spTree>
    <p:extLst>
      <p:ext uri="{BB962C8B-B14F-4D97-AF65-F5344CB8AC3E}">
        <p14:creationId xmlns:p14="http://schemas.microsoft.com/office/powerpoint/2010/main" val="34571740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5C62000-11C5-4D5A-AC79-6C282017C8B5}" type="slidenum">
              <a:rPr lang="hu-HU" smtClean="0"/>
              <a:t>158</a:t>
            </a:fld>
            <a:endParaRPr lang="hu-HU"/>
          </a:p>
        </p:txBody>
      </p:sp>
    </p:spTree>
    <p:extLst>
      <p:ext uri="{BB962C8B-B14F-4D97-AF65-F5344CB8AC3E}">
        <p14:creationId xmlns:p14="http://schemas.microsoft.com/office/powerpoint/2010/main" val="15130923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5C62000-11C5-4D5A-AC79-6C282017C8B5}" type="slidenum">
              <a:rPr lang="hu-HU" smtClean="0"/>
              <a:t>159</a:t>
            </a:fld>
            <a:endParaRPr lang="hu-HU"/>
          </a:p>
        </p:txBody>
      </p:sp>
    </p:spTree>
    <p:extLst>
      <p:ext uri="{BB962C8B-B14F-4D97-AF65-F5344CB8AC3E}">
        <p14:creationId xmlns:p14="http://schemas.microsoft.com/office/powerpoint/2010/main" val="38111042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15C62000-11C5-4D5A-AC79-6C282017C8B5}" type="slidenum">
              <a:rPr lang="hu-HU" smtClean="0"/>
              <a:t>16</a:t>
            </a:fld>
            <a:endParaRPr lang="hu-HU"/>
          </a:p>
        </p:txBody>
      </p:sp>
    </p:spTree>
    <p:extLst>
      <p:ext uri="{BB962C8B-B14F-4D97-AF65-F5344CB8AC3E}">
        <p14:creationId xmlns:p14="http://schemas.microsoft.com/office/powerpoint/2010/main" val="28397157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5C62000-11C5-4D5A-AC79-6C282017C8B5}" type="slidenum">
              <a:rPr lang="hu-HU" smtClean="0"/>
              <a:t>160</a:t>
            </a:fld>
            <a:endParaRPr lang="hu-HU"/>
          </a:p>
        </p:txBody>
      </p:sp>
    </p:spTree>
    <p:extLst>
      <p:ext uri="{BB962C8B-B14F-4D97-AF65-F5344CB8AC3E}">
        <p14:creationId xmlns:p14="http://schemas.microsoft.com/office/powerpoint/2010/main" val="39908306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5C62000-11C5-4D5A-AC79-6C282017C8B5}" type="slidenum">
              <a:rPr lang="hu-HU" smtClean="0"/>
              <a:t>161</a:t>
            </a:fld>
            <a:endParaRPr lang="hu-HU"/>
          </a:p>
        </p:txBody>
      </p:sp>
    </p:spTree>
    <p:extLst>
      <p:ext uri="{BB962C8B-B14F-4D97-AF65-F5344CB8AC3E}">
        <p14:creationId xmlns:p14="http://schemas.microsoft.com/office/powerpoint/2010/main" val="34517139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5C62000-11C5-4D5A-AC79-6C282017C8B5}" type="slidenum">
              <a:rPr lang="hu-HU" smtClean="0"/>
              <a:t>162</a:t>
            </a:fld>
            <a:endParaRPr lang="hu-HU"/>
          </a:p>
        </p:txBody>
      </p:sp>
    </p:spTree>
    <p:extLst>
      <p:ext uri="{BB962C8B-B14F-4D97-AF65-F5344CB8AC3E}">
        <p14:creationId xmlns:p14="http://schemas.microsoft.com/office/powerpoint/2010/main" val="40986240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5C62000-11C5-4D5A-AC79-6C282017C8B5}" type="slidenum">
              <a:rPr lang="hu-HU" smtClean="0"/>
              <a:t>163</a:t>
            </a:fld>
            <a:endParaRPr lang="hu-HU"/>
          </a:p>
        </p:txBody>
      </p:sp>
    </p:spTree>
    <p:extLst>
      <p:ext uri="{BB962C8B-B14F-4D97-AF65-F5344CB8AC3E}">
        <p14:creationId xmlns:p14="http://schemas.microsoft.com/office/powerpoint/2010/main" val="23024944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5C62000-11C5-4D5A-AC79-6C282017C8B5}" type="slidenum">
              <a:rPr lang="hu-HU" smtClean="0"/>
              <a:t>164</a:t>
            </a:fld>
            <a:endParaRPr lang="hu-HU"/>
          </a:p>
        </p:txBody>
      </p:sp>
    </p:spTree>
    <p:extLst>
      <p:ext uri="{BB962C8B-B14F-4D97-AF65-F5344CB8AC3E}">
        <p14:creationId xmlns:p14="http://schemas.microsoft.com/office/powerpoint/2010/main" val="10681563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5C62000-11C5-4D5A-AC79-6C282017C8B5}" type="slidenum">
              <a:rPr lang="hu-HU" smtClean="0"/>
              <a:t>165</a:t>
            </a:fld>
            <a:endParaRPr lang="hu-HU"/>
          </a:p>
        </p:txBody>
      </p:sp>
    </p:spTree>
    <p:extLst>
      <p:ext uri="{BB962C8B-B14F-4D97-AF65-F5344CB8AC3E}">
        <p14:creationId xmlns:p14="http://schemas.microsoft.com/office/powerpoint/2010/main" val="33157342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5C62000-11C5-4D5A-AC79-6C282017C8B5}" type="slidenum">
              <a:rPr lang="hu-HU" smtClean="0"/>
              <a:t>166</a:t>
            </a:fld>
            <a:endParaRPr lang="hu-HU"/>
          </a:p>
        </p:txBody>
      </p:sp>
    </p:spTree>
    <p:extLst>
      <p:ext uri="{BB962C8B-B14F-4D97-AF65-F5344CB8AC3E}">
        <p14:creationId xmlns:p14="http://schemas.microsoft.com/office/powerpoint/2010/main" val="14709900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5C62000-11C5-4D5A-AC79-6C282017C8B5}" type="slidenum">
              <a:rPr lang="hu-HU" smtClean="0"/>
              <a:t>167</a:t>
            </a:fld>
            <a:endParaRPr lang="hu-HU"/>
          </a:p>
        </p:txBody>
      </p:sp>
    </p:spTree>
    <p:extLst>
      <p:ext uri="{BB962C8B-B14F-4D97-AF65-F5344CB8AC3E}">
        <p14:creationId xmlns:p14="http://schemas.microsoft.com/office/powerpoint/2010/main" val="42852603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5C62000-11C5-4D5A-AC79-6C282017C8B5}" type="slidenum">
              <a:rPr lang="hu-HU" smtClean="0"/>
              <a:t>168</a:t>
            </a:fld>
            <a:endParaRPr lang="hu-HU"/>
          </a:p>
        </p:txBody>
      </p:sp>
    </p:spTree>
    <p:extLst>
      <p:ext uri="{BB962C8B-B14F-4D97-AF65-F5344CB8AC3E}">
        <p14:creationId xmlns:p14="http://schemas.microsoft.com/office/powerpoint/2010/main" val="41700671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5C62000-11C5-4D5A-AC79-6C282017C8B5}" type="slidenum">
              <a:rPr lang="hu-HU" smtClean="0"/>
              <a:t>169</a:t>
            </a:fld>
            <a:endParaRPr lang="hu-HU"/>
          </a:p>
        </p:txBody>
      </p:sp>
    </p:spTree>
    <p:extLst>
      <p:ext uri="{BB962C8B-B14F-4D97-AF65-F5344CB8AC3E}">
        <p14:creationId xmlns:p14="http://schemas.microsoft.com/office/powerpoint/2010/main" val="3512676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C62000-11C5-4D5A-AC79-6C282017C8B5}" type="slidenum">
              <a:rPr lang="hu-HU" smtClean="0"/>
              <a:t>17</a:t>
            </a:fld>
            <a:endParaRPr lang="hu-HU"/>
          </a:p>
        </p:txBody>
      </p:sp>
    </p:spTree>
    <p:extLst>
      <p:ext uri="{BB962C8B-B14F-4D97-AF65-F5344CB8AC3E}">
        <p14:creationId xmlns:p14="http://schemas.microsoft.com/office/powerpoint/2010/main" val="16707158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5C62000-11C5-4D5A-AC79-6C282017C8B5}" type="slidenum">
              <a:rPr lang="hu-HU" smtClean="0"/>
              <a:t>170</a:t>
            </a:fld>
            <a:endParaRPr lang="hu-HU"/>
          </a:p>
        </p:txBody>
      </p:sp>
    </p:spTree>
    <p:extLst>
      <p:ext uri="{BB962C8B-B14F-4D97-AF65-F5344CB8AC3E}">
        <p14:creationId xmlns:p14="http://schemas.microsoft.com/office/powerpoint/2010/main" val="24070357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5C62000-11C5-4D5A-AC79-6C282017C8B5}" type="slidenum">
              <a:rPr lang="hu-HU" smtClean="0"/>
              <a:t>171</a:t>
            </a:fld>
            <a:endParaRPr lang="hu-HU"/>
          </a:p>
        </p:txBody>
      </p:sp>
    </p:spTree>
    <p:extLst>
      <p:ext uri="{BB962C8B-B14F-4D97-AF65-F5344CB8AC3E}">
        <p14:creationId xmlns:p14="http://schemas.microsoft.com/office/powerpoint/2010/main" val="15577252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5C62000-11C5-4D5A-AC79-6C282017C8B5}" type="slidenum">
              <a:rPr lang="hu-HU" smtClean="0"/>
              <a:t>172</a:t>
            </a:fld>
            <a:endParaRPr lang="hu-HU"/>
          </a:p>
        </p:txBody>
      </p:sp>
    </p:spTree>
    <p:extLst>
      <p:ext uri="{BB962C8B-B14F-4D97-AF65-F5344CB8AC3E}">
        <p14:creationId xmlns:p14="http://schemas.microsoft.com/office/powerpoint/2010/main" val="22036522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5C62000-11C5-4D5A-AC79-6C282017C8B5}" type="slidenum">
              <a:rPr lang="hu-HU" smtClean="0"/>
              <a:t>173</a:t>
            </a:fld>
            <a:endParaRPr lang="hu-HU"/>
          </a:p>
        </p:txBody>
      </p:sp>
    </p:spTree>
    <p:extLst>
      <p:ext uri="{BB962C8B-B14F-4D97-AF65-F5344CB8AC3E}">
        <p14:creationId xmlns:p14="http://schemas.microsoft.com/office/powerpoint/2010/main" val="437270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5C62000-11C5-4D5A-AC79-6C282017C8B5}" type="slidenum">
              <a:rPr lang="hu-HU" smtClean="0"/>
              <a:t>174</a:t>
            </a:fld>
            <a:endParaRPr lang="hu-HU"/>
          </a:p>
        </p:txBody>
      </p:sp>
    </p:spTree>
    <p:extLst>
      <p:ext uri="{BB962C8B-B14F-4D97-AF65-F5344CB8AC3E}">
        <p14:creationId xmlns:p14="http://schemas.microsoft.com/office/powerpoint/2010/main" val="21211680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C62000-11C5-4D5A-AC79-6C282017C8B5}" type="slidenum">
              <a:rPr lang="hu-HU" smtClean="0"/>
              <a:t>25</a:t>
            </a:fld>
            <a:endParaRPr lang="hu-HU"/>
          </a:p>
        </p:txBody>
      </p:sp>
    </p:spTree>
    <p:extLst>
      <p:ext uri="{BB962C8B-B14F-4D97-AF65-F5344CB8AC3E}">
        <p14:creationId xmlns:p14="http://schemas.microsoft.com/office/powerpoint/2010/main" val="4141503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endParaRPr lang="en-US" dirty="0"/>
          </a:p>
        </p:txBody>
      </p:sp>
      <p:sp>
        <p:nvSpPr>
          <p:cNvPr id="4" name="Slide Number Placeholder 3"/>
          <p:cNvSpPr>
            <a:spLocks noGrp="1"/>
          </p:cNvSpPr>
          <p:nvPr>
            <p:ph type="sldNum" sz="quarter" idx="5"/>
          </p:nvPr>
        </p:nvSpPr>
        <p:spPr/>
        <p:txBody>
          <a:bodyPr/>
          <a:lstStyle/>
          <a:p>
            <a:fld id="{15C62000-11C5-4D5A-AC79-6C282017C8B5}" type="slidenum">
              <a:rPr lang="hu-HU" smtClean="0"/>
              <a:t>26</a:t>
            </a:fld>
            <a:endParaRPr lang="hu-HU"/>
          </a:p>
        </p:txBody>
      </p:sp>
    </p:spTree>
    <p:extLst>
      <p:ext uri="{BB962C8B-B14F-4D97-AF65-F5344CB8AC3E}">
        <p14:creationId xmlns:p14="http://schemas.microsoft.com/office/powerpoint/2010/main" val="385415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5C62000-11C5-4D5A-AC79-6C282017C8B5}" type="slidenum">
              <a:rPr lang="hu-HU" smtClean="0"/>
              <a:t>27</a:t>
            </a:fld>
            <a:endParaRPr lang="hu-HU"/>
          </a:p>
        </p:txBody>
      </p:sp>
    </p:spTree>
    <p:extLst>
      <p:ext uri="{BB962C8B-B14F-4D97-AF65-F5344CB8AC3E}">
        <p14:creationId xmlns:p14="http://schemas.microsoft.com/office/powerpoint/2010/main" val="4151052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C62000-11C5-4D5A-AC79-6C282017C8B5}" type="slidenum">
              <a:rPr lang="hu-HU" smtClean="0"/>
              <a:t>29</a:t>
            </a:fld>
            <a:endParaRPr lang="hu-HU"/>
          </a:p>
        </p:txBody>
      </p:sp>
    </p:spTree>
    <p:extLst>
      <p:ext uri="{BB962C8B-B14F-4D97-AF65-F5344CB8AC3E}">
        <p14:creationId xmlns:p14="http://schemas.microsoft.com/office/powerpoint/2010/main" val="21529650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5"/>
          </p:nvPr>
        </p:nvSpPr>
        <p:spPr/>
        <p:txBody>
          <a:bodyPr/>
          <a:lstStyle/>
          <a:p>
            <a:fld id="{15C62000-11C5-4D5A-AC79-6C282017C8B5}" type="slidenum">
              <a:rPr lang="hu-HU" smtClean="0"/>
              <a:t>30</a:t>
            </a:fld>
            <a:endParaRPr lang="hu-HU"/>
          </a:p>
        </p:txBody>
      </p:sp>
    </p:spTree>
    <p:extLst>
      <p:ext uri="{BB962C8B-B14F-4D97-AF65-F5344CB8AC3E}">
        <p14:creationId xmlns:p14="http://schemas.microsoft.com/office/powerpoint/2010/main" val="11747810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pic>
        <p:nvPicPr>
          <p:cNvPr id="11" name="Kép 10">
            <a:extLst>
              <a:ext uri="{FF2B5EF4-FFF2-40B4-BE49-F238E27FC236}">
                <a16:creationId xmlns:a16="http://schemas.microsoft.com/office/drawing/2014/main" id="{8ECCF109-5704-477E-995D-F88760F42F2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Cím 1">
            <a:extLst>
              <a:ext uri="{FF2B5EF4-FFF2-40B4-BE49-F238E27FC236}">
                <a16:creationId xmlns:a16="http://schemas.microsoft.com/office/drawing/2014/main" id="{12099CC8-E10B-4B36-B7D6-73FB509C0424}"/>
              </a:ext>
            </a:extLst>
          </p:cNvPr>
          <p:cNvSpPr>
            <a:spLocks noGrp="1"/>
          </p:cNvSpPr>
          <p:nvPr>
            <p:ph type="ctrTitle" hasCustomPrompt="1"/>
          </p:nvPr>
        </p:nvSpPr>
        <p:spPr>
          <a:xfrm>
            <a:off x="758456" y="2001838"/>
            <a:ext cx="8385544" cy="1879046"/>
          </a:xfrm>
        </p:spPr>
        <p:txBody>
          <a:bodyPr anchor="b"/>
          <a:lstStyle>
            <a:lvl1pPr algn="l">
              <a:defRPr sz="6000">
                <a:solidFill>
                  <a:schemeClr val="bg1"/>
                </a:solidFill>
              </a:defRPr>
            </a:lvl1pPr>
          </a:lstStyle>
          <a:p>
            <a:r>
              <a:rPr lang="hu-HU" dirty="0"/>
              <a:t> Cím</a:t>
            </a:r>
          </a:p>
        </p:txBody>
      </p:sp>
      <p:sp>
        <p:nvSpPr>
          <p:cNvPr id="3" name="Alcím 2">
            <a:extLst>
              <a:ext uri="{FF2B5EF4-FFF2-40B4-BE49-F238E27FC236}">
                <a16:creationId xmlns:a16="http://schemas.microsoft.com/office/drawing/2014/main" id="{F7666E9E-197D-46A2-9B6B-457BE70D5D08}"/>
              </a:ext>
            </a:extLst>
          </p:cNvPr>
          <p:cNvSpPr>
            <a:spLocks noGrp="1"/>
          </p:cNvSpPr>
          <p:nvPr>
            <p:ph type="subTitle" idx="1"/>
          </p:nvPr>
        </p:nvSpPr>
        <p:spPr>
          <a:xfrm>
            <a:off x="758456" y="3955410"/>
            <a:ext cx="5971953"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dirty="0"/>
              <a:t>Kattintson ide az alcím mintájának szerkesztéséhez</a:t>
            </a:r>
          </a:p>
        </p:txBody>
      </p:sp>
    </p:spTree>
    <p:extLst>
      <p:ext uri="{BB962C8B-B14F-4D97-AF65-F5344CB8AC3E}">
        <p14:creationId xmlns:p14="http://schemas.microsoft.com/office/powerpoint/2010/main" val="14233214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ím és tartalom">
    <p:spTree>
      <p:nvGrpSpPr>
        <p:cNvPr id="1" name=""/>
        <p:cNvGrpSpPr/>
        <p:nvPr/>
      </p:nvGrpSpPr>
      <p:grpSpPr>
        <a:xfrm>
          <a:off x="0" y="0"/>
          <a:ext cx="0" cy="0"/>
          <a:chOff x="0" y="0"/>
          <a:chExt cx="0" cy="0"/>
        </a:xfrm>
      </p:grpSpPr>
      <p:pic>
        <p:nvPicPr>
          <p:cNvPr id="10" name="Kép 9">
            <a:extLst>
              <a:ext uri="{FF2B5EF4-FFF2-40B4-BE49-F238E27FC236}">
                <a16:creationId xmlns:a16="http://schemas.microsoft.com/office/drawing/2014/main" id="{562F4D36-E609-41C9-90D1-FB97F816B3E9}"/>
              </a:ext>
            </a:extLst>
          </p:cNvPr>
          <p:cNvPicPr>
            <a:picLocks noChangeAspect="1"/>
          </p:cNvPicPr>
          <p:nvPr userDrawn="1"/>
        </p:nvPicPr>
        <p:blipFill>
          <a:blip r:embed="rId2"/>
          <a:stretch>
            <a:fillRect/>
          </a:stretch>
        </p:blipFill>
        <p:spPr>
          <a:xfrm>
            <a:off x="0" y="6007608"/>
            <a:ext cx="12192000" cy="850392"/>
          </a:xfrm>
          <a:prstGeom prst="rect">
            <a:avLst/>
          </a:prstGeom>
        </p:spPr>
      </p:pic>
      <p:sp>
        <p:nvSpPr>
          <p:cNvPr id="3" name="Tartalom helye 2">
            <a:extLst>
              <a:ext uri="{FF2B5EF4-FFF2-40B4-BE49-F238E27FC236}">
                <a16:creationId xmlns:a16="http://schemas.microsoft.com/office/drawing/2014/main" id="{8F4D0EA0-45A6-4BA8-B853-EB441A338857}"/>
              </a:ext>
            </a:extLst>
          </p:cNvPr>
          <p:cNvSpPr>
            <a:spLocks noGrp="1"/>
          </p:cNvSpPr>
          <p:nvPr>
            <p:ph idx="1"/>
          </p:nvPr>
        </p:nvSpPr>
        <p:spPr>
          <a:xfrm>
            <a:off x="838200" y="1548721"/>
            <a:ext cx="10515600" cy="4351338"/>
          </a:xfrm>
        </p:spPr>
        <p:txBody>
          <a:bodyPr/>
          <a:lstStyle/>
          <a:p>
            <a:pPr lvl="0"/>
            <a:r>
              <a:rPr lang="hu-HU" dirty="0"/>
              <a:t>Mintaszöveg szerkesztése</a:t>
            </a:r>
          </a:p>
          <a:p>
            <a:pPr lvl="1"/>
            <a:r>
              <a:rPr lang="hu-HU" dirty="0"/>
              <a:t>Második szint</a:t>
            </a:r>
          </a:p>
          <a:p>
            <a:pPr lvl="2"/>
            <a:r>
              <a:rPr lang="hu-HU" dirty="0"/>
              <a:t>Harmadik szint</a:t>
            </a:r>
          </a:p>
          <a:p>
            <a:pPr lvl="3"/>
            <a:r>
              <a:rPr lang="hu-HU" dirty="0"/>
              <a:t>Negyedik szint</a:t>
            </a:r>
          </a:p>
          <a:p>
            <a:pPr lvl="4"/>
            <a:r>
              <a:rPr lang="hu-HU" dirty="0"/>
              <a:t>Ötödik szint</a:t>
            </a:r>
          </a:p>
        </p:txBody>
      </p:sp>
      <p:sp>
        <p:nvSpPr>
          <p:cNvPr id="4" name="Dátum helye 3">
            <a:extLst>
              <a:ext uri="{FF2B5EF4-FFF2-40B4-BE49-F238E27FC236}">
                <a16:creationId xmlns:a16="http://schemas.microsoft.com/office/drawing/2014/main" id="{08832DA9-CA69-4206-9F01-34D500255514}"/>
              </a:ext>
            </a:extLst>
          </p:cNvPr>
          <p:cNvSpPr>
            <a:spLocks noGrp="1"/>
          </p:cNvSpPr>
          <p:nvPr>
            <p:ph type="dt" sz="half" idx="10"/>
          </p:nvPr>
        </p:nvSpPr>
        <p:spPr/>
        <p:txBody>
          <a:bodyPr/>
          <a:lstStyle>
            <a:lvl1pPr>
              <a:defRPr>
                <a:solidFill>
                  <a:schemeClr val="bg1"/>
                </a:solidFill>
              </a:defRPr>
            </a:lvl1pPr>
          </a:lstStyle>
          <a:p>
            <a:endParaRPr lang="hu-HU" dirty="0"/>
          </a:p>
        </p:txBody>
      </p:sp>
      <p:sp>
        <p:nvSpPr>
          <p:cNvPr id="5" name="Élőláb helye 4">
            <a:extLst>
              <a:ext uri="{FF2B5EF4-FFF2-40B4-BE49-F238E27FC236}">
                <a16:creationId xmlns:a16="http://schemas.microsoft.com/office/drawing/2014/main" id="{82C99101-8484-49DB-8614-AA603623DE27}"/>
              </a:ext>
            </a:extLst>
          </p:cNvPr>
          <p:cNvSpPr>
            <a:spLocks noGrp="1"/>
          </p:cNvSpPr>
          <p:nvPr>
            <p:ph type="ftr" sz="quarter" idx="11"/>
          </p:nvPr>
        </p:nvSpPr>
        <p:spPr/>
        <p:txBody>
          <a:bodyPr/>
          <a:lstStyle>
            <a:lvl1pPr>
              <a:defRPr>
                <a:solidFill>
                  <a:schemeClr val="bg1"/>
                </a:solidFill>
              </a:defRPr>
            </a:lvl1pPr>
          </a:lstStyle>
          <a:p>
            <a:r>
              <a:rPr lang="hu-HU"/>
              <a:t>Budapest Summer University</a:t>
            </a:r>
            <a:endParaRPr lang="hu-HU" dirty="0"/>
          </a:p>
        </p:txBody>
      </p:sp>
      <p:sp>
        <p:nvSpPr>
          <p:cNvPr id="6" name="Dia számának helye 5">
            <a:extLst>
              <a:ext uri="{FF2B5EF4-FFF2-40B4-BE49-F238E27FC236}">
                <a16:creationId xmlns:a16="http://schemas.microsoft.com/office/drawing/2014/main" id="{2A8126B1-8F10-41BC-8CD1-2F453122A648}"/>
              </a:ext>
            </a:extLst>
          </p:cNvPr>
          <p:cNvSpPr>
            <a:spLocks noGrp="1"/>
          </p:cNvSpPr>
          <p:nvPr>
            <p:ph type="sldNum" sz="quarter" idx="12"/>
          </p:nvPr>
        </p:nvSpPr>
        <p:spPr/>
        <p:txBody>
          <a:bodyPr/>
          <a:lstStyle>
            <a:lvl1pPr>
              <a:defRPr>
                <a:solidFill>
                  <a:schemeClr val="bg1"/>
                </a:solidFill>
              </a:defRPr>
            </a:lvl1pPr>
          </a:lstStyle>
          <a:p>
            <a:fld id="{9F7ECEBC-3B63-4262-8BE9-06366B519A9F}" type="slidenum">
              <a:rPr lang="hu-HU" smtClean="0"/>
              <a:pPr/>
              <a:t>‹#›</a:t>
            </a:fld>
            <a:endParaRPr lang="hu-HU" dirty="0"/>
          </a:p>
        </p:txBody>
      </p:sp>
      <p:cxnSp>
        <p:nvCxnSpPr>
          <p:cNvPr id="8" name="Egyenes összekötő 7">
            <a:extLst>
              <a:ext uri="{FF2B5EF4-FFF2-40B4-BE49-F238E27FC236}">
                <a16:creationId xmlns:a16="http://schemas.microsoft.com/office/drawing/2014/main" id="{F39F033D-BDC1-4A37-B1AE-1771A4C4A525}"/>
              </a:ext>
            </a:extLst>
          </p:cNvPr>
          <p:cNvCxnSpPr/>
          <p:nvPr userDrawn="1"/>
        </p:nvCxnSpPr>
        <p:spPr>
          <a:xfrm>
            <a:off x="757931" y="1441174"/>
            <a:ext cx="10676138" cy="0"/>
          </a:xfrm>
          <a:prstGeom prst="line">
            <a:avLst/>
          </a:prstGeom>
          <a:ln>
            <a:solidFill>
              <a:srgbClr val="012851"/>
            </a:solidFill>
          </a:ln>
        </p:spPr>
        <p:style>
          <a:lnRef idx="1">
            <a:schemeClr val="accent1"/>
          </a:lnRef>
          <a:fillRef idx="0">
            <a:schemeClr val="accent1"/>
          </a:fillRef>
          <a:effectRef idx="0">
            <a:schemeClr val="accent1"/>
          </a:effectRef>
          <a:fontRef idx="minor">
            <a:schemeClr val="tx1"/>
          </a:fontRef>
        </p:style>
      </p:cxnSp>
      <p:sp>
        <p:nvSpPr>
          <p:cNvPr id="9" name="Cím 8">
            <a:extLst>
              <a:ext uri="{FF2B5EF4-FFF2-40B4-BE49-F238E27FC236}">
                <a16:creationId xmlns:a16="http://schemas.microsoft.com/office/drawing/2014/main" id="{5D3147A7-1ECF-4863-B38D-0F818A837504}"/>
              </a:ext>
            </a:extLst>
          </p:cNvPr>
          <p:cNvSpPr>
            <a:spLocks noGrp="1"/>
          </p:cNvSpPr>
          <p:nvPr>
            <p:ph type="title"/>
          </p:nvPr>
        </p:nvSpPr>
        <p:spPr/>
        <p:txBody>
          <a:bodyPr/>
          <a:lstStyle/>
          <a:p>
            <a:r>
              <a:rPr lang="hu-HU"/>
              <a:t>Mintacím szerkesztése</a:t>
            </a:r>
          </a:p>
        </p:txBody>
      </p:sp>
    </p:spTree>
    <p:extLst>
      <p:ext uri="{BB962C8B-B14F-4D97-AF65-F5344CB8AC3E}">
        <p14:creationId xmlns:p14="http://schemas.microsoft.com/office/powerpoint/2010/main" val="2824306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zakaszfejléc">
    <p:spTree>
      <p:nvGrpSpPr>
        <p:cNvPr id="1" name=""/>
        <p:cNvGrpSpPr/>
        <p:nvPr/>
      </p:nvGrpSpPr>
      <p:grpSpPr>
        <a:xfrm>
          <a:off x="0" y="0"/>
          <a:ext cx="0" cy="0"/>
          <a:chOff x="0" y="0"/>
          <a:chExt cx="0" cy="0"/>
        </a:xfrm>
      </p:grpSpPr>
      <p:pic>
        <p:nvPicPr>
          <p:cNvPr id="8" name="Kép 7">
            <a:extLst>
              <a:ext uri="{FF2B5EF4-FFF2-40B4-BE49-F238E27FC236}">
                <a16:creationId xmlns:a16="http://schemas.microsoft.com/office/drawing/2014/main" id="{3826ED7A-1BF2-4FC0-99C4-00E480B58962}"/>
              </a:ext>
            </a:extLst>
          </p:cNvPr>
          <p:cNvPicPr>
            <a:picLocks noChangeAspect="1"/>
          </p:cNvPicPr>
          <p:nvPr userDrawn="1"/>
        </p:nvPicPr>
        <p:blipFill>
          <a:blip r:embed="rId2"/>
          <a:stretch>
            <a:fillRect/>
          </a:stretch>
        </p:blipFill>
        <p:spPr>
          <a:xfrm>
            <a:off x="0" y="6007608"/>
            <a:ext cx="12192000" cy="850392"/>
          </a:xfrm>
          <a:prstGeom prst="rect">
            <a:avLst/>
          </a:prstGeom>
        </p:spPr>
      </p:pic>
      <p:sp>
        <p:nvSpPr>
          <p:cNvPr id="4" name="Dátum helye 3">
            <a:extLst>
              <a:ext uri="{FF2B5EF4-FFF2-40B4-BE49-F238E27FC236}">
                <a16:creationId xmlns:a16="http://schemas.microsoft.com/office/drawing/2014/main" id="{935D0D00-64F6-43E5-A09F-CE1A72DD5017}"/>
              </a:ext>
            </a:extLst>
          </p:cNvPr>
          <p:cNvSpPr>
            <a:spLocks noGrp="1"/>
          </p:cNvSpPr>
          <p:nvPr>
            <p:ph type="dt" sz="half" idx="10"/>
          </p:nvPr>
        </p:nvSpPr>
        <p:spPr/>
        <p:txBody>
          <a:bodyPr/>
          <a:lstStyle>
            <a:lvl1pPr>
              <a:defRPr>
                <a:solidFill>
                  <a:schemeClr val="bg1"/>
                </a:solidFill>
              </a:defRPr>
            </a:lvl1pPr>
          </a:lstStyle>
          <a:p>
            <a:endParaRPr lang="hu-HU" dirty="0"/>
          </a:p>
        </p:txBody>
      </p:sp>
      <p:sp>
        <p:nvSpPr>
          <p:cNvPr id="5" name="Élőláb helye 4">
            <a:extLst>
              <a:ext uri="{FF2B5EF4-FFF2-40B4-BE49-F238E27FC236}">
                <a16:creationId xmlns:a16="http://schemas.microsoft.com/office/drawing/2014/main" id="{797FCAE8-AACD-454B-90DC-8E6F10DD5BC3}"/>
              </a:ext>
            </a:extLst>
          </p:cNvPr>
          <p:cNvSpPr>
            <a:spLocks noGrp="1"/>
          </p:cNvSpPr>
          <p:nvPr>
            <p:ph type="ftr" sz="quarter" idx="11"/>
          </p:nvPr>
        </p:nvSpPr>
        <p:spPr/>
        <p:txBody>
          <a:bodyPr/>
          <a:lstStyle>
            <a:lvl1pPr>
              <a:defRPr>
                <a:solidFill>
                  <a:schemeClr val="bg1"/>
                </a:solidFill>
              </a:defRPr>
            </a:lvl1pPr>
          </a:lstStyle>
          <a:p>
            <a:r>
              <a:rPr lang="hu-HU"/>
              <a:t>Budapest Summer University</a:t>
            </a:r>
            <a:endParaRPr lang="hu-HU" dirty="0"/>
          </a:p>
        </p:txBody>
      </p:sp>
      <p:sp>
        <p:nvSpPr>
          <p:cNvPr id="6" name="Dia számának helye 5">
            <a:extLst>
              <a:ext uri="{FF2B5EF4-FFF2-40B4-BE49-F238E27FC236}">
                <a16:creationId xmlns:a16="http://schemas.microsoft.com/office/drawing/2014/main" id="{7129FE1C-4208-4AC1-8887-5D6682C5376D}"/>
              </a:ext>
            </a:extLst>
          </p:cNvPr>
          <p:cNvSpPr>
            <a:spLocks noGrp="1"/>
          </p:cNvSpPr>
          <p:nvPr>
            <p:ph type="sldNum" sz="quarter" idx="12"/>
          </p:nvPr>
        </p:nvSpPr>
        <p:spPr/>
        <p:txBody>
          <a:bodyPr/>
          <a:lstStyle>
            <a:lvl1pPr>
              <a:defRPr>
                <a:solidFill>
                  <a:schemeClr val="bg1"/>
                </a:solidFill>
              </a:defRPr>
            </a:lvl1pPr>
          </a:lstStyle>
          <a:p>
            <a:fld id="{9F7ECEBC-3B63-4262-8BE9-06366B519A9F}" type="slidenum">
              <a:rPr lang="hu-HU" smtClean="0"/>
              <a:pPr/>
              <a:t>‹#›</a:t>
            </a:fld>
            <a:endParaRPr lang="hu-HU" dirty="0"/>
          </a:p>
        </p:txBody>
      </p:sp>
      <p:sp>
        <p:nvSpPr>
          <p:cNvPr id="7" name="Cím 1">
            <a:extLst>
              <a:ext uri="{FF2B5EF4-FFF2-40B4-BE49-F238E27FC236}">
                <a16:creationId xmlns:a16="http://schemas.microsoft.com/office/drawing/2014/main" id="{87CA6B5F-37D6-4D51-A799-1D3B75140F2B}"/>
              </a:ext>
            </a:extLst>
          </p:cNvPr>
          <p:cNvSpPr>
            <a:spLocks noGrp="1"/>
          </p:cNvSpPr>
          <p:nvPr>
            <p:ph type="title"/>
          </p:nvPr>
        </p:nvSpPr>
        <p:spPr>
          <a:xfrm>
            <a:off x="838200" y="1371807"/>
            <a:ext cx="10515600" cy="2852737"/>
          </a:xfrm>
        </p:spPr>
        <p:txBody>
          <a:bodyPr anchor="b"/>
          <a:lstStyle>
            <a:lvl1pPr>
              <a:defRPr sz="6000"/>
            </a:lvl1pPr>
          </a:lstStyle>
          <a:p>
            <a:r>
              <a:rPr lang="hu-HU"/>
              <a:t>Mintacím szerkesztése</a:t>
            </a:r>
          </a:p>
        </p:txBody>
      </p:sp>
      <p:sp>
        <p:nvSpPr>
          <p:cNvPr id="9" name="Szöveg helye 2">
            <a:extLst>
              <a:ext uri="{FF2B5EF4-FFF2-40B4-BE49-F238E27FC236}">
                <a16:creationId xmlns:a16="http://schemas.microsoft.com/office/drawing/2014/main" id="{37450994-A704-40CC-B01C-B1774AC0A037}"/>
              </a:ext>
            </a:extLst>
          </p:cNvPr>
          <p:cNvSpPr>
            <a:spLocks noGrp="1"/>
          </p:cNvSpPr>
          <p:nvPr>
            <p:ph type="body" idx="1"/>
          </p:nvPr>
        </p:nvSpPr>
        <p:spPr>
          <a:xfrm>
            <a:off x="838200" y="4261971"/>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u-HU"/>
              <a:t>Mintaszöveg szerkesztése</a:t>
            </a:r>
          </a:p>
        </p:txBody>
      </p:sp>
    </p:spTree>
    <p:extLst>
      <p:ext uri="{BB962C8B-B14F-4D97-AF65-F5344CB8AC3E}">
        <p14:creationId xmlns:p14="http://schemas.microsoft.com/office/powerpoint/2010/main" val="6985021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pic>
        <p:nvPicPr>
          <p:cNvPr id="10" name="Kép 9">
            <a:extLst>
              <a:ext uri="{FF2B5EF4-FFF2-40B4-BE49-F238E27FC236}">
                <a16:creationId xmlns:a16="http://schemas.microsoft.com/office/drawing/2014/main" id="{88EA3FA3-E579-4B32-AFB8-88A2F2221E9C}"/>
              </a:ext>
            </a:extLst>
          </p:cNvPr>
          <p:cNvPicPr>
            <a:picLocks noChangeAspect="1"/>
          </p:cNvPicPr>
          <p:nvPr userDrawn="1"/>
        </p:nvPicPr>
        <p:blipFill>
          <a:blip r:embed="rId2"/>
          <a:stretch>
            <a:fillRect/>
          </a:stretch>
        </p:blipFill>
        <p:spPr>
          <a:xfrm>
            <a:off x="0" y="6007608"/>
            <a:ext cx="12192000" cy="850392"/>
          </a:xfrm>
          <a:prstGeom prst="rect">
            <a:avLst/>
          </a:prstGeom>
        </p:spPr>
      </p:pic>
      <p:sp>
        <p:nvSpPr>
          <p:cNvPr id="2" name="Cím 1">
            <a:extLst>
              <a:ext uri="{FF2B5EF4-FFF2-40B4-BE49-F238E27FC236}">
                <a16:creationId xmlns:a16="http://schemas.microsoft.com/office/drawing/2014/main" id="{E54009BD-B1D6-40CF-96E2-BD0066FEB49A}"/>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B8DCEEF1-ECCE-4C54-99B5-75CBFD404234}"/>
              </a:ext>
            </a:extLst>
          </p:cNvPr>
          <p:cNvSpPr>
            <a:spLocks noGrp="1"/>
          </p:cNvSpPr>
          <p:nvPr>
            <p:ph sz="half" idx="1"/>
          </p:nvPr>
        </p:nvSpPr>
        <p:spPr>
          <a:xfrm>
            <a:off x="838200" y="1548721"/>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5E5EA962-DF13-43A3-A84E-80C2FCB4756D}"/>
              </a:ext>
            </a:extLst>
          </p:cNvPr>
          <p:cNvSpPr>
            <a:spLocks noGrp="1"/>
          </p:cNvSpPr>
          <p:nvPr>
            <p:ph sz="half" idx="2"/>
          </p:nvPr>
        </p:nvSpPr>
        <p:spPr>
          <a:xfrm>
            <a:off x="6172200" y="1548721"/>
            <a:ext cx="5181600" cy="435133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Dátum helye 4">
            <a:extLst>
              <a:ext uri="{FF2B5EF4-FFF2-40B4-BE49-F238E27FC236}">
                <a16:creationId xmlns:a16="http://schemas.microsoft.com/office/drawing/2014/main" id="{464E610F-7E0C-4CB7-BA19-9B3BCAA16C2A}"/>
              </a:ext>
            </a:extLst>
          </p:cNvPr>
          <p:cNvSpPr>
            <a:spLocks noGrp="1"/>
          </p:cNvSpPr>
          <p:nvPr>
            <p:ph type="dt" sz="half" idx="10"/>
          </p:nvPr>
        </p:nvSpPr>
        <p:spPr/>
        <p:txBody>
          <a:bodyPr/>
          <a:lstStyle>
            <a:lvl1pPr>
              <a:defRPr>
                <a:solidFill>
                  <a:schemeClr val="bg1"/>
                </a:solidFill>
              </a:defRPr>
            </a:lvl1pPr>
          </a:lstStyle>
          <a:p>
            <a:endParaRPr lang="hu-HU" dirty="0"/>
          </a:p>
        </p:txBody>
      </p:sp>
      <p:sp>
        <p:nvSpPr>
          <p:cNvPr id="6" name="Élőláb helye 5">
            <a:extLst>
              <a:ext uri="{FF2B5EF4-FFF2-40B4-BE49-F238E27FC236}">
                <a16:creationId xmlns:a16="http://schemas.microsoft.com/office/drawing/2014/main" id="{7D893640-7157-4D03-A818-DB22C4C831E3}"/>
              </a:ext>
            </a:extLst>
          </p:cNvPr>
          <p:cNvSpPr>
            <a:spLocks noGrp="1"/>
          </p:cNvSpPr>
          <p:nvPr>
            <p:ph type="ftr" sz="quarter" idx="11"/>
          </p:nvPr>
        </p:nvSpPr>
        <p:spPr/>
        <p:txBody>
          <a:bodyPr/>
          <a:lstStyle>
            <a:lvl1pPr>
              <a:defRPr>
                <a:solidFill>
                  <a:schemeClr val="bg1"/>
                </a:solidFill>
              </a:defRPr>
            </a:lvl1pPr>
          </a:lstStyle>
          <a:p>
            <a:r>
              <a:rPr lang="hu-HU"/>
              <a:t>Budapest Summer University</a:t>
            </a:r>
            <a:endParaRPr lang="hu-HU" dirty="0"/>
          </a:p>
        </p:txBody>
      </p:sp>
      <p:sp>
        <p:nvSpPr>
          <p:cNvPr id="7" name="Dia számának helye 6">
            <a:extLst>
              <a:ext uri="{FF2B5EF4-FFF2-40B4-BE49-F238E27FC236}">
                <a16:creationId xmlns:a16="http://schemas.microsoft.com/office/drawing/2014/main" id="{C913BE1C-AC49-4FB1-BE73-84887BF05E10}"/>
              </a:ext>
            </a:extLst>
          </p:cNvPr>
          <p:cNvSpPr>
            <a:spLocks noGrp="1"/>
          </p:cNvSpPr>
          <p:nvPr>
            <p:ph type="sldNum" sz="quarter" idx="12"/>
          </p:nvPr>
        </p:nvSpPr>
        <p:spPr/>
        <p:txBody>
          <a:bodyPr/>
          <a:lstStyle>
            <a:lvl1pPr>
              <a:defRPr>
                <a:solidFill>
                  <a:schemeClr val="bg1"/>
                </a:solidFill>
              </a:defRPr>
            </a:lvl1pPr>
          </a:lstStyle>
          <a:p>
            <a:fld id="{9F7ECEBC-3B63-4262-8BE9-06366B519A9F}" type="slidenum">
              <a:rPr lang="hu-HU" smtClean="0"/>
              <a:pPr/>
              <a:t>‹#›</a:t>
            </a:fld>
            <a:endParaRPr lang="hu-HU" dirty="0"/>
          </a:p>
        </p:txBody>
      </p:sp>
      <p:cxnSp>
        <p:nvCxnSpPr>
          <p:cNvPr id="9" name="Egyenes összekötő 8">
            <a:extLst>
              <a:ext uri="{FF2B5EF4-FFF2-40B4-BE49-F238E27FC236}">
                <a16:creationId xmlns:a16="http://schemas.microsoft.com/office/drawing/2014/main" id="{E51596C2-2264-4B65-8048-6E5DD282DCF1}"/>
              </a:ext>
            </a:extLst>
          </p:cNvPr>
          <p:cNvCxnSpPr/>
          <p:nvPr userDrawn="1"/>
        </p:nvCxnSpPr>
        <p:spPr>
          <a:xfrm>
            <a:off x="757931" y="1441174"/>
            <a:ext cx="10676138" cy="0"/>
          </a:xfrm>
          <a:prstGeom prst="line">
            <a:avLst/>
          </a:prstGeom>
          <a:ln>
            <a:solidFill>
              <a:srgbClr val="01285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109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pic>
        <p:nvPicPr>
          <p:cNvPr id="12" name="Kép 11">
            <a:extLst>
              <a:ext uri="{FF2B5EF4-FFF2-40B4-BE49-F238E27FC236}">
                <a16:creationId xmlns:a16="http://schemas.microsoft.com/office/drawing/2014/main" id="{6D4D7463-2A34-486E-BCF9-A27B10856D74}"/>
              </a:ext>
            </a:extLst>
          </p:cNvPr>
          <p:cNvPicPr>
            <a:picLocks noChangeAspect="1"/>
          </p:cNvPicPr>
          <p:nvPr userDrawn="1"/>
        </p:nvPicPr>
        <p:blipFill>
          <a:blip r:embed="rId2"/>
          <a:stretch>
            <a:fillRect/>
          </a:stretch>
        </p:blipFill>
        <p:spPr>
          <a:xfrm>
            <a:off x="0" y="6007608"/>
            <a:ext cx="12192000" cy="850392"/>
          </a:xfrm>
          <a:prstGeom prst="rect">
            <a:avLst/>
          </a:prstGeom>
        </p:spPr>
      </p:pic>
      <p:sp>
        <p:nvSpPr>
          <p:cNvPr id="2" name="Cím 1">
            <a:extLst>
              <a:ext uri="{FF2B5EF4-FFF2-40B4-BE49-F238E27FC236}">
                <a16:creationId xmlns:a16="http://schemas.microsoft.com/office/drawing/2014/main" id="{DDFA980C-7B71-4F5D-8A4E-E4BC0DE96369}"/>
              </a:ext>
            </a:extLst>
          </p:cNvPr>
          <p:cNvSpPr>
            <a:spLocks noGrp="1"/>
          </p:cNvSpPr>
          <p:nvPr>
            <p:ph type="title"/>
          </p:nvPr>
        </p:nvSpPr>
        <p:spPr>
          <a:xfrm>
            <a:off x="839788" y="365125"/>
            <a:ext cx="10515600" cy="1325563"/>
          </a:xfrm>
        </p:spPr>
        <p:txBody>
          <a:bodyPr/>
          <a:lstStyle/>
          <a:p>
            <a:r>
              <a:rPr lang="hu-HU"/>
              <a:t>Mintacím szerkesztése</a:t>
            </a:r>
          </a:p>
        </p:txBody>
      </p:sp>
      <p:sp>
        <p:nvSpPr>
          <p:cNvPr id="3" name="Szöveg helye 2">
            <a:extLst>
              <a:ext uri="{FF2B5EF4-FFF2-40B4-BE49-F238E27FC236}">
                <a16:creationId xmlns:a16="http://schemas.microsoft.com/office/drawing/2014/main" id="{E5C7B884-8B2C-401B-8747-0C74C9A775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a:extLst>
              <a:ext uri="{FF2B5EF4-FFF2-40B4-BE49-F238E27FC236}">
                <a16:creationId xmlns:a16="http://schemas.microsoft.com/office/drawing/2014/main" id="{9D7D7F99-D7BC-4E63-B40A-601AF062F6E6}"/>
              </a:ext>
            </a:extLst>
          </p:cNvPr>
          <p:cNvSpPr>
            <a:spLocks noGrp="1"/>
          </p:cNvSpPr>
          <p:nvPr>
            <p:ph sz="half" idx="2"/>
          </p:nvPr>
        </p:nvSpPr>
        <p:spPr>
          <a:xfrm>
            <a:off x="839788" y="2505075"/>
            <a:ext cx="5157787" cy="337814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EB01CD74-AA88-45A3-B908-69F1951380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a:extLst>
              <a:ext uri="{FF2B5EF4-FFF2-40B4-BE49-F238E27FC236}">
                <a16:creationId xmlns:a16="http://schemas.microsoft.com/office/drawing/2014/main" id="{9BAE6FD5-CFC7-4978-AFE8-23F917DB49CA}"/>
              </a:ext>
            </a:extLst>
          </p:cNvPr>
          <p:cNvSpPr>
            <a:spLocks noGrp="1"/>
          </p:cNvSpPr>
          <p:nvPr>
            <p:ph sz="quarter" idx="4"/>
          </p:nvPr>
        </p:nvSpPr>
        <p:spPr>
          <a:xfrm>
            <a:off x="6172200" y="2505075"/>
            <a:ext cx="5183188" cy="337814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Dátum helye 6">
            <a:extLst>
              <a:ext uri="{FF2B5EF4-FFF2-40B4-BE49-F238E27FC236}">
                <a16:creationId xmlns:a16="http://schemas.microsoft.com/office/drawing/2014/main" id="{4A3E8F33-6CD4-4843-BA1B-5CC9B4B0A314}"/>
              </a:ext>
            </a:extLst>
          </p:cNvPr>
          <p:cNvSpPr>
            <a:spLocks noGrp="1"/>
          </p:cNvSpPr>
          <p:nvPr>
            <p:ph type="dt" sz="half" idx="10"/>
          </p:nvPr>
        </p:nvSpPr>
        <p:spPr/>
        <p:txBody>
          <a:bodyPr/>
          <a:lstStyle>
            <a:lvl1pPr>
              <a:defRPr>
                <a:solidFill>
                  <a:schemeClr val="bg1"/>
                </a:solidFill>
              </a:defRPr>
            </a:lvl1pPr>
          </a:lstStyle>
          <a:p>
            <a:endParaRPr lang="hu-HU" dirty="0"/>
          </a:p>
        </p:txBody>
      </p:sp>
      <p:sp>
        <p:nvSpPr>
          <p:cNvPr id="8" name="Élőláb helye 7">
            <a:extLst>
              <a:ext uri="{FF2B5EF4-FFF2-40B4-BE49-F238E27FC236}">
                <a16:creationId xmlns:a16="http://schemas.microsoft.com/office/drawing/2014/main" id="{681FCA56-1AE2-4681-AE04-664159A35D38}"/>
              </a:ext>
            </a:extLst>
          </p:cNvPr>
          <p:cNvSpPr>
            <a:spLocks noGrp="1"/>
          </p:cNvSpPr>
          <p:nvPr>
            <p:ph type="ftr" sz="quarter" idx="11"/>
          </p:nvPr>
        </p:nvSpPr>
        <p:spPr/>
        <p:txBody>
          <a:bodyPr/>
          <a:lstStyle>
            <a:lvl1pPr>
              <a:defRPr>
                <a:solidFill>
                  <a:schemeClr val="bg1"/>
                </a:solidFill>
              </a:defRPr>
            </a:lvl1pPr>
          </a:lstStyle>
          <a:p>
            <a:r>
              <a:rPr lang="hu-HU"/>
              <a:t>Budapest Summer University</a:t>
            </a:r>
            <a:endParaRPr lang="hu-HU" dirty="0"/>
          </a:p>
        </p:txBody>
      </p:sp>
      <p:sp>
        <p:nvSpPr>
          <p:cNvPr id="9" name="Dia számának helye 8">
            <a:extLst>
              <a:ext uri="{FF2B5EF4-FFF2-40B4-BE49-F238E27FC236}">
                <a16:creationId xmlns:a16="http://schemas.microsoft.com/office/drawing/2014/main" id="{AEFA7447-5A10-46E8-84E4-673C70A99731}"/>
              </a:ext>
            </a:extLst>
          </p:cNvPr>
          <p:cNvSpPr>
            <a:spLocks noGrp="1"/>
          </p:cNvSpPr>
          <p:nvPr>
            <p:ph type="sldNum" sz="quarter" idx="12"/>
          </p:nvPr>
        </p:nvSpPr>
        <p:spPr/>
        <p:txBody>
          <a:bodyPr/>
          <a:lstStyle>
            <a:lvl1pPr>
              <a:defRPr>
                <a:solidFill>
                  <a:schemeClr val="bg1"/>
                </a:solidFill>
              </a:defRPr>
            </a:lvl1pPr>
          </a:lstStyle>
          <a:p>
            <a:fld id="{9F7ECEBC-3B63-4262-8BE9-06366B519A9F}" type="slidenum">
              <a:rPr lang="hu-HU" smtClean="0"/>
              <a:pPr/>
              <a:t>‹#›</a:t>
            </a:fld>
            <a:endParaRPr lang="hu-HU" dirty="0"/>
          </a:p>
        </p:txBody>
      </p:sp>
      <p:cxnSp>
        <p:nvCxnSpPr>
          <p:cNvPr id="11" name="Egyenes összekötő 10">
            <a:extLst>
              <a:ext uri="{FF2B5EF4-FFF2-40B4-BE49-F238E27FC236}">
                <a16:creationId xmlns:a16="http://schemas.microsoft.com/office/drawing/2014/main" id="{CF6FD5E7-623A-46C8-B4EF-B63CD055793E}"/>
              </a:ext>
            </a:extLst>
          </p:cNvPr>
          <p:cNvCxnSpPr/>
          <p:nvPr userDrawn="1"/>
        </p:nvCxnSpPr>
        <p:spPr>
          <a:xfrm>
            <a:off x="757931" y="1690688"/>
            <a:ext cx="10676138" cy="0"/>
          </a:xfrm>
          <a:prstGeom prst="line">
            <a:avLst/>
          </a:prstGeom>
          <a:ln>
            <a:solidFill>
              <a:srgbClr val="01285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20456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pic>
        <p:nvPicPr>
          <p:cNvPr id="8" name="Kép 7">
            <a:extLst>
              <a:ext uri="{FF2B5EF4-FFF2-40B4-BE49-F238E27FC236}">
                <a16:creationId xmlns:a16="http://schemas.microsoft.com/office/drawing/2014/main" id="{88F267DC-2BDE-41CD-83BB-45AC4B1B8446}"/>
              </a:ext>
            </a:extLst>
          </p:cNvPr>
          <p:cNvPicPr>
            <a:picLocks noChangeAspect="1"/>
          </p:cNvPicPr>
          <p:nvPr userDrawn="1"/>
        </p:nvPicPr>
        <p:blipFill>
          <a:blip r:embed="rId2"/>
          <a:stretch>
            <a:fillRect/>
          </a:stretch>
        </p:blipFill>
        <p:spPr>
          <a:xfrm>
            <a:off x="0" y="6007608"/>
            <a:ext cx="12192000" cy="850392"/>
          </a:xfrm>
          <a:prstGeom prst="rect">
            <a:avLst/>
          </a:prstGeom>
        </p:spPr>
      </p:pic>
      <p:sp>
        <p:nvSpPr>
          <p:cNvPr id="2" name="Cím 1">
            <a:extLst>
              <a:ext uri="{FF2B5EF4-FFF2-40B4-BE49-F238E27FC236}">
                <a16:creationId xmlns:a16="http://schemas.microsoft.com/office/drawing/2014/main" id="{7FD60825-F818-4574-8400-344BD875F36A}"/>
              </a:ext>
            </a:extLst>
          </p:cNvPr>
          <p:cNvSpPr>
            <a:spLocks noGrp="1"/>
          </p:cNvSpPr>
          <p:nvPr>
            <p:ph type="title"/>
          </p:nvPr>
        </p:nvSpPr>
        <p:spPr/>
        <p:txBody>
          <a:bodyPr/>
          <a:lstStyle/>
          <a:p>
            <a:r>
              <a:rPr lang="hu-HU"/>
              <a:t>Mintacím szerkesztése</a:t>
            </a:r>
          </a:p>
        </p:txBody>
      </p:sp>
      <p:sp>
        <p:nvSpPr>
          <p:cNvPr id="3" name="Dátum helye 2">
            <a:extLst>
              <a:ext uri="{FF2B5EF4-FFF2-40B4-BE49-F238E27FC236}">
                <a16:creationId xmlns:a16="http://schemas.microsoft.com/office/drawing/2014/main" id="{466B23D6-DC91-4CF7-920A-2BF9E53B13A9}"/>
              </a:ext>
            </a:extLst>
          </p:cNvPr>
          <p:cNvSpPr>
            <a:spLocks noGrp="1"/>
          </p:cNvSpPr>
          <p:nvPr>
            <p:ph type="dt" sz="half" idx="10"/>
          </p:nvPr>
        </p:nvSpPr>
        <p:spPr/>
        <p:txBody>
          <a:bodyPr/>
          <a:lstStyle>
            <a:lvl1pPr>
              <a:defRPr>
                <a:solidFill>
                  <a:schemeClr val="bg1"/>
                </a:solidFill>
              </a:defRPr>
            </a:lvl1pPr>
          </a:lstStyle>
          <a:p>
            <a:endParaRPr lang="hu-HU" dirty="0"/>
          </a:p>
        </p:txBody>
      </p:sp>
      <p:sp>
        <p:nvSpPr>
          <p:cNvPr id="4" name="Élőláb helye 3">
            <a:extLst>
              <a:ext uri="{FF2B5EF4-FFF2-40B4-BE49-F238E27FC236}">
                <a16:creationId xmlns:a16="http://schemas.microsoft.com/office/drawing/2014/main" id="{88CF7590-4130-41A4-894A-0E19A6C4A8DA}"/>
              </a:ext>
            </a:extLst>
          </p:cNvPr>
          <p:cNvSpPr>
            <a:spLocks noGrp="1"/>
          </p:cNvSpPr>
          <p:nvPr>
            <p:ph type="ftr" sz="quarter" idx="11"/>
          </p:nvPr>
        </p:nvSpPr>
        <p:spPr/>
        <p:txBody>
          <a:bodyPr/>
          <a:lstStyle>
            <a:lvl1pPr>
              <a:defRPr>
                <a:solidFill>
                  <a:schemeClr val="bg1"/>
                </a:solidFill>
              </a:defRPr>
            </a:lvl1pPr>
          </a:lstStyle>
          <a:p>
            <a:r>
              <a:rPr lang="hu-HU"/>
              <a:t>Budapest Summer University</a:t>
            </a:r>
            <a:endParaRPr lang="hu-HU" dirty="0"/>
          </a:p>
        </p:txBody>
      </p:sp>
      <p:sp>
        <p:nvSpPr>
          <p:cNvPr id="5" name="Dia számának helye 4">
            <a:extLst>
              <a:ext uri="{FF2B5EF4-FFF2-40B4-BE49-F238E27FC236}">
                <a16:creationId xmlns:a16="http://schemas.microsoft.com/office/drawing/2014/main" id="{4212250A-08C6-41F0-A2DB-2D2A9ECCED0D}"/>
              </a:ext>
            </a:extLst>
          </p:cNvPr>
          <p:cNvSpPr>
            <a:spLocks noGrp="1"/>
          </p:cNvSpPr>
          <p:nvPr>
            <p:ph type="sldNum" sz="quarter" idx="12"/>
          </p:nvPr>
        </p:nvSpPr>
        <p:spPr/>
        <p:txBody>
          <a:bodyPr/>
          <a:lstStyle>
            <a:lvl1pPr>
              <a:defRPr>
                <a:solidFill>
                  <a:schemeClr val="bg1"/>
                </a:solidFill>
              </a:defRPr>
            </a:lvl1pPr>
          </a:lstStyle>
          <a:p>
            <a:fld id="{9F7ECEBC-3B63-4262-8BE9-06366B519A9F}" type="slidenum">
              <a:rPr lang="hu-HU" smtClean="0"/>
              <a:pPr/>
              <a:t>‹#›</a:t>
            </a:fld>
            <a:endParaRPr lang="hu-HU" dirty="0"/>
          </a:p>
        </p:txBody>
      </p:sp>
      <p:cxnSp>
        <p:nvCxnSpPr>
          <p:cNvPr id="7" name="Egyenes összekötő 6">
            <a:extLst>
              <a:ext uri="{FF2B5EF4-FFF2-40B4-BE49-F238E27FC236}">
                <a16:creationId xmlns:a16="http://schemas.microsoft.com/office/drawing/2014/main" id="{9663987F-CBC6-473E-80BA-72DC27A878C8}"/>
              </a:ext>
            </a:extLst>
          </p:cNvPr>
          <p:cNvCxnSpPr/>
          <p:nvPr userDrawn="1"/>
        </p:nvCxnSpPr>
        <p:spPr>
          <a:xfrm>
            <a:off x="757931" y="1441174"/>
            <a:ext cx="10676138" cy="0"/>
          </a:xfrm>
          <a:prstGeom prst="line">
            <a:avLst/>
          </a:prstGeom>
          <a:ln>
            <a:solidFill>
              <a:srgbClr val="01285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8634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pic>
        <p:nvPicPr>
          <p:cNvPr id="6" name="Kép 5">
            <a:extLst>
              <a:ext uri="{FF2B5EF4-FFF2-40B4-BE49-F238E27FC236}">
                <a16:creationId xmlns:a16="http://schemas.microsoft.com/office/drawing/2014/main" id="{915802D4-9412-4F0F-9019-B2E1E43897CD}"/>
              </a:ext>
            </a:extLst>
          </p:cNvPr>
          <p:cNvPicPr>
            <a:picLocks noChangeAspect="1"/>
          </p:cNvPicPr>
          <p:nvPr userDrawn="1"/>
        </p:nvPicPr>
        <p:blipFill>
          <a:blip r:embed="rId2"/>
          <a:stretch>
            <a:fillRect/>
          </a:stretch>
        </p:blipFill>
        <p:spPr>
          <a:xfrm>
            <a:off x="0" y="6007608"/>
            <a:ext cx="12192000" cy="850392"/>
          </a:xfrm>
          <a:prstGeom prst="rect">
            <a:avLst/>
          </a:prstGeom>
        </p:spPr>
      </p:pic>
      <p:sp>
        <p:nvSpPr>
          <p:cNvPr id="2" name="Dátum helye 1">
            <a:extLst>
              <a:ext uri="{FF2B5EF4-FFF2-40B4-BE49-F238E27FC236}">
                <a16:creationId xmlns:a16="http://schemas.microsoft.com/office/drawing/2014/main" id="{D1CCCF1F-5E73-41A6-A0C3-A1DCCB67DB7A}"/>
              </a:ext>
            </a:extLst>
          </p:cNvPr>
          <p:cNvSpPr>
            <a:spLocks noGrp="1"/>
          </p:cNvSpPr>
          <p:nvPr>
            <p:ph type="dt" sz="half" idx="10"/>
          </p:nvPr>
        </p:nvSpPr>
        <p:spPr/>
        <p:txBody>
          <a:bodyPr/>
          <a:lstStyle>
            <a:lvl1pPr>
              <a:defRPr>
                <a:solidFill>
                  <a:schemeClr val="bg1"/>
                </a:solidFill>
              </a:defRPr>
            </a:lvl1pPr>
          </a:lstStyle>
          <a:p>
            <a:endParaRPr lang="hu-HU" dirty="0"/>
          </a:p>
        </p:txBody>
      </p:sp>
      <p:sp>
        <p:nvSpPr>
          <p:cNvPr id="3" name="Élőláb helye 2">
            <a:extLst>
              <a:ext uri="{FF2B5EF4-FFF2-40B4-BE49-F238E27FC236}">
                <a16:creationId xmlns:a16="http://schemas.microsoft.com/office/drawing/2014/main" id="{DA1F8E3D-9690-4F1F-8133-5A82F4979CB8}"/>
              </a:ext>
            </a:extLst>
          </p:cNvPr>
          <p:cNvSpPr>
            <a:spLocks noGrp="1"/>
          </p:cNvSpPr>
          <p:nvPr>
            <p:ph type="ftr" sz="quarter" idx="11"/>
          </p:nvPr>
        </p:nvSpPr>
        <p:spPr/>
        <p:txBody>
          <a:bodyPr/>
          <a:lstStyle>
            <a:lvl1pPr>
              <a:defRPr>
                <a:solidFill>
                  <a:schemeClr val="bg1"/>
                </a:solidFill>
              </a:defRPr>
            </a:lvl1pPr>
          </a:lstStyle>
          <a:p>
            <a:r>
              <a:rPr lang="hu-HU"/>
              <a:t>Budapest Summer University</a:t>
            </a:r>
            <a:endParaRPr lang="hu-HU" dirty="0"/>
          </a:p>
        </p:txBody>
      </p:sp>
      <p:sp>
        <p:nvSpPr>
          <p:cNvPr id="4" name="Dia számának helye 3">
            <a:extLst>
              <a:ext uri="{FF2B5EF4-FFF2-40B4-BE49-F238E27FC236}">
                <a16:creationId xmlns:a16="http://schemas.microsoft.com/office/drawing/2014/main" id="{3F579B50-EF8A-4354-9252-FE9D92551DD4}"/>
              </a:ext>
            </a:extLst>
          </p:cNvPr>
          <p:cNvSpPr>
            <a:spLocks noGrp="1"/>
          </p:cNvSpPr>
          <p:nvPr>
            <p:ph type="sldNum" sz="quarter" idx="12"/>
          </p:nvPr>
        </p:nvSpPr>
        <p:spPr/>
        <p:txBody>
          <a:bodyPr/>
          <a:lstStyle>
            <a:lvl1pPr>
              <a:defRPr>
                <a:solidFill>
                  <a:schemeClr val="bg1"/>
                </a:solidFill>
              </a:defRPr>
            </a:lvl1pPr>
          </a:lstStyle>
          <a:p>
            <a:fld id="{9F7ECEBC-3B63-4262-8BE9-06366B519A9F}" type="slidenum">
              <a:rPr lang="hu-HU" smtClean="0"/>
              <a:pPr/>
              <a:t>‹#›</a:t>
            </a:fld>
            <a:endParaRPr lang="hu-HU" dirty="0"/>
          </a:p>
        </p:txBody>
      </p:sp>
    </p:spTree>
    <p:extLst>
      <p:ext uri="{BB962C8B-B14F-4D97-AF65-F5344CB8AC3E}">
        <p14:creationId xmlns:p14="http://schemas.microsoft.com/office/powerpoint/2010/main" val="208950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ím helye 1">
            <a:extLst>
              <a:ext uri="{FF2B5EF4-FFF2-40B4-BE49-F238E27FC236}">
                <a16:creationId xmlns:a16="http://schemas.microsoft.com/office/drawing/2014/main" id="{44BE49CD-7DB0-4867-A82C-04FE37ED9DCF}"/>
              </a:ext>
            </a:extLst>
          </p:cNvPr>
          <p:cNvSpPr>
            <a:spLocks noGrp="1"/>
          </p:cNvSpPr>
          <p:nvPr>
            <p:ph type="title"/>
          </p:nvPr>
        </p:nvSpPr>
        <p:spPr>
          <a:xfrm>
            <a:off x="838200" y="365125"/>
            <a:ext cx="10515600" cy="1076049"/>
          </a:xfrm>
          <a:prstGeom prst="rect">
            <a:avLst/>
          </a:prstGeom>
        </p:spPr>
        <p:txBody>
          <a:bodyPr vert="horz" lIns="91440" tIns="45720" rIns="91440" bIns="45720" rtlCol="0" anchor="b">
            <a:normAutofit/>
          </a:bodyPr>
          <a:lstStyle/>
          <a:p>
            <a:r>
              <a:rPr lang="hu-HU" dirty="0"/>
              <a:t>Mintacím szerkesztése</a:t>
            </a:r>
          </a:p>
        </p:txBody>
      </p:sp>
      <p:sp>
        <p:nvSpPr>
          <p:cNvPr id="3" name="Szöveg helye 2">
            <a:extLst>
              <a:ext uri="{FF2B5EF4-FFF2-40B4-BE49-F238E27FC236}">
                <a16:creationId xmlns:a16="http://schemas.microsoft.com/office/drawing/2014/main" id="{1EFE073D-886B-4598-84CB-8ECE7401499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hu-HU" dirty="0"/>
              <a:t>Mintaszöveg szerkesztése</a:t>
            </a:r>
          </a:p>
          <a:p>
            <a:pPr lvl="1"/>
            <a:r>
              <a:rPr lang="hu-HU" dirty="0"/>
              <a:t>Második szint</a:t>
            </a:r>
          </a:p>
          <a:p>
            <a:pPr lvl="2"/>
            <a:r>
              <a:rPr lang="hu-HU" dirty="0"/>
              <a:t>Harmadik szint</a:t>
            </a:r>
          </a:p>
          <a:p>
            <a:pPr lvl="3"/>
            <a:r>
              <a:rPr lang="hu-HU" dirty="0"/>
              <a:t>Negyedik szint</a:t>
            </a:r>
          </a:p>
          <a:p>
            <a:pPr lvl="4"/>
            <a:r>
              <a:rPr lang="hu-HU" dirty="0"/>
              <a:t>Ötödik szint</a:t>
            </a:r>
          </a:p>
        </p:txBody>
      </p:sp>
      <p:sp>
        <p:nvSpPr>
          <p:cNvPr id="4" name="Dátum helye 3">
            <a:extLst>
              <a:ext uri="{FF2B5EF4-FFF2-40B4-BE49-F238E27FC236}">
                <a16:creationId xmlns:a16="http://schemas.microsoft.com/office/drawing/2014/main" id="{5FD0B117-7C65-4A5E-9015-006CDE6F5D48}"/>
              </a:ext>
            </a:extLst>
          </p:cNvPr>
          <p:cNvSpPr>
            <a:spLocks noGrp="1"/>
          </p:cNvSpPr>
          <p:nvPr>
            <p:ph type="dt" sz="half" idx="2"/>
          </p:nvPr>
        </p:nvSpPr>
        <p:spPr>
          <a:xfrm>
            <a:off x="3436550" y="6247425"/>
            <a:ext cx="1378226"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hu-HU" dirty="0"/>
          </a:p>
        </p:txBody>
      </p:sp>
      <p:sp>
        <p:nvSpPr>
          <p:cNvPr id="5" name="Élőláb helye 4">
            <a:extLst>
              <a:ext uri="{FF2B5EF4-FFF2-40B4-BE49-F238E27FC236}">
                <a16:creationId xmlns:a16="http://schemas.microsoft.com/office/drawing/2014/main" id="{5FC661A3-2442-48FA-8301-97C4F681D6B6}"/>
              </a:ext>
            </a:extLst>
          </p:cNvPr>
          <p:cNvSpPr>
            <a:spLocks noGrp="1"/>
          </p:cNvSpPr>
          <p:nvPr>
            <p:ph type="ftr" sz="quarter" idx="3"/>
          </p:nvPr>
        </p:nvSpPr>
        <p:spPr>
          <a:xfrm>
            <a:off x="4814776" y="6247425"/>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hu-HU"/>
              <a:t>Budapest Summer University</a:t>
            </a:r>
            <a:endParaRPr lang="hu-HU" dirty="0"/>
          </a:p>
        </p:txBody>
      </p:sp>
      <p:sp>
        <p:nvSpPr>
          <p:cNvPr id="6" name="Dia számának helye 5">
            <a:extLst>
              <a:ext uri="{FF2B5EF4-FFF2-40B4-BE49-F238E27FC236}">
                <a16:creationId xmlns:a16="http://schemas.microsoft.com/office/drawing/2014/main" id="{8D2739BB-063D-4B62-8ACA-7C4EAA396FFE}"/>
              </a:ext>
            </a:extLst>
          </p:cNvPr>
          <p:cNvSpPr>
            <a:spLocks noGrp="1"/>
          </p:cNvSpPr>
          <p:nvPr>
            <p:ph type="sldNum" sz="quarter" idx="4"/>
          </p:nvPr>
        </p:nvSpPr>
        <p:spPr>
          <a:xfrm>
            <a:off x="9531626" y="6257089"/>
            <a:ext cx="1822174" cy="357271"/>
          </a:xfrm>
          <a:prstGeom prst="rect">
            <a:avLst/>
          </a:prstGeom>
        </p:spPr>
        <p:txBody>
          <a:bodyPr vert="horz" lIns="91440" tIns="45720" rIns="91440" bIns="45720" rtlCol="0" anchor="ctr"/>
          <a:lstStyle>
            <a:lvl1pPr algn="r">
              <a:defRPr sz="1200">
                <a:solidFill>
                  <a:schemeClr val="tx1">
                    <a:tint val="75000"/>
                  </a:schemeClr>
                </a:solidFill>
              </a:defRPr>
            </a:lvl1pPr>
          </a:lstStyle>
          <a:p>
            <a:fld id="{9F7ECEBC-3B63-4262-8BE9-06366B519A9F}" type="slidenum">
              <a:rPr lang="hu-HU" smtClean="0"/>
              <a:t>‹#›</a:t>
            </a:fld>
            <a:endParaRPr lang="hu-HU" dirty="0"/>
          </a:p>
        </p:txBody>
      </p:sp>
    </p:spTree>
    <p:extLst>
      <p:ext uri="{BB962C8B-B14F-4D97-AF65-F5344CB8AC3E}">
        <p14:creationId xmlns:p14="http://schemas.microsoft.com/office/powerpoint/2010/main" val="25270001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dt="0"/>
  <p:txStyles>
    <p:titleStyle>
      <a:lvl1pPr algn="l" defTabSz="914400" rtl="0" eaLnBrk="1" latinLnBrk="0" hangingPunct="1">
        <a:lnSpc>
          <a:spcPct val="90000"/>
        </a:lnSpc>
        <a:spcBef>
          <a:spcPct val="0"/>
        </a:spcBef>
        <a:buNone/>
        <a:defRPr sz="36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0.jpeg"/></Relationships>
</file>

<file path=ppt/slides/_rels/slide10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0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0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0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0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4.svg"/><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4.jpeg"/><Relationship Id="rId4" Type="http://schemas.openxmlformats.org/officeDocument/2006/relationships/image" Target="../media/image13.png"/></Relationships>
</file>

<file path=ppt/slides/_rels/slide1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47.png"/></Relationships>
</file>

<file path=ppt/slides/_rels/slide12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1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32.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media/image4.svg"/><Relationship Id="rId4" Type="http://schemas.openxmlformats.org/officeDocument/2006/relationships/image" Target="NULL"/><Relationship Id="rId9" Type="http://schemas.openxmlformats.org/officeDocument/2006/relationships/image" Target="../media/image3.png"/></Relationships>
</file>

<file path=ppt/slides/_rels/slide13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134.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NULL"/><Relationship Id="rId7" Type="http://schemas.openxmlformats.org/officeDocument/2006/relationships/image" Target="../media/image3.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NULL"/><Relationship Id="rId5" Type="http://schemas.openxmlformats.org/officeDocument/2006/relationships/image" Target="NULL"/><Relationship Id="rId4" Type="http://schemas.openxmlformats.org/officeDocument/2006/relationships/image" Target="NULL"/></Relationships>
</file>

<file path=ppt/slides/_rels/slide1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customXml" Target="../ink/ink1.xml"/><Relationship Id="rId4" Type="http://schemas.openxmlformats.org/officeDocument/2006/relationships/image" Target="../media/image4.svg"/></Relationships>
</file>

<file path=ppt/slides/_rels/slide1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customXml" Target="../ink/ink2.xml"/><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8.jpeg"/></Relationships>
</file>

<file path=ppt/slides/_rels/slide1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customXml" Target="../ink/ink3.xml"/><Relationship Id="rId4" Type="http://schemas.openxmlformats.org/officeDocument/2006/relationships/image" Target="../media/image4.svg"/></Relationships>
</file>

<file path=ppt/slides/_rels/slide14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52.png"/><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60.png"/><Relationship Id="rId11" Type="http://schemas.openxmlformats.org/officeDocument/2006/relationships/customXml" Target="../ink/ink4.xml"/><Relationship Id="rId5" Type="http://schemas.openxmlformats.org/officeDocument/2006/relationships/image" Target="../media/image59.png"/><Relationship Id="rId10" Type="http://schemas.openxmlformats.org/officeDocument/2006/relationships/image" Target="../media/image4.svg"/><Relationship Id="rId4" Type="http://schemas.openxmlformats.org/officeDocument/2006/relationships/image" Target="../media/image58.png"/><Relationship Id="rId9" Type="http://schemas.openxmlformats.org/officeDocument/2006/relationships/image" Target="../media/image3.png"/></Relationships>
</file>

<file path=ppt/slides/_rels/slide1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customXml" Target="../ink/ink5.xml"/><Relationship Id="rId4" Type="http://schemas.openxmlformats.org/officeDocument/2006/relationships/image" Target="../media/image4.svg"/></Relationships>
</file>

<file path=ppt/slides/_rels/slide1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49.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50.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151.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152.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1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customXml" Target="../ink/ink6.xml"/><Relationship Id="rId4" Type="http://schemas.openxmlformats.org/officeDocument/2006/relationships/image" Target="../media/image4.svg"/></Relationships>
</file>

<file path=ppt/slides/_rels/slide1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customXml" Target="../ink/ink7.xml"/><Relationship Id="rId4" Type="http://schemas.openxmlformats.org/officeDocument/2006/relationships/image" Target="../media/image4.svg"/></Relationships>
</file>

<file path=ppt/slides/_rels/slide1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60.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1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customXml" Target="../ink/ink8.xml"/><Relationship Id="rId4" Type="http://schemas.openxmlformats.org/officeDocument/2006/relationships/image" Target="../media/image4.svg"/></Relationships>
</file>

<file path=ppt/slides/_rels/slide1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customXml" Target="../ink/ink9.xml"/><Relationship Id="rId4" Type="http://schemas.openxmlformats.org/officeDocument/2006/relationships/image" Target="../media/image4.svg"/></Relationships>
</file>

<file path=ppt/slides/_rels/slide1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2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4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1.gif"/><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4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gif"/><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4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5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svg"/><Relationship Id="rId4" Type="http://schemas.openxmlformats.org/officeDocument/2006/relationships/image" Target="../media/image3.png"/></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7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7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microsoft.com/office/2007/relationships/hdphoto" Target="../media/hdphoto1.wdp"/></Relationships>
</file>

<file path=ppt/slides/_rels/slide8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8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9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D73B6FC-0FE6-2801-4B77-150DD5C75DCB}"/>
              </a:ext>
            </a:extLst>
          </p:cNvPr>
          <p:cNvSpPr>
            <a:spLocks noGrp="1"/>
          </p:cNvSpPr>
          <p:nvPr>
            <p:ph type="ctrTitle"/>
          </p:nvPr>
        </p:nvSpPr>
        <p:spPr/>
        <p:txBody>
          <a:bodyPr>
            <a:noAutofit/>
          </a:bodyPr>
          <a:lstStyle/>
          <a:p>
            <a:r>
              <a:rPr lang="hu-HU" sz="3600" dirty="0" err="1"/>
              <a:t>Introduction</a:t>
            </a:r>
            <a:r>
              <a:rPr lang="hu-HU" sz="3600" dirty="0"/>
              <a:t> </a:t>
            </a:r>
            <a:r>
              <a:rPr lang="hu-HU" sz="3600" dirty="0" err="1"/>
              <a:t>to</a:t>
            </a:r>
            <a:r>
              <a:rPr lang="hu-HU" sz="3600" dirty="0"/>
              <a:t> </a:t>
            </a:r>
            <a:r>
              <a:rPr lang="hu-HU" sz="3600" dirty="0" err="1"/>
              <a:t>Artificial</a:t>
            </a:r>
            <a:r>
              <a:rPr lang="hu-HU" sz="3600" dirty="0"/>
              <a:t> </a:t>
            </a:r>
            <a:r>
              <a:rPr lang="hu-HU" sz="3600" dirty="0" err="1"/>
              <a:t>Intelligence</a:t>
            </a:r>
            <a:endParaRPr lang="en-US" sz="3600" dirty="0"/>
          </a:p>
        </p:txBody>
      </p:sp>
      <p:sp>
        <p:nvSpPr>
          <p:cNvPr id="3" name="Alcím 2">
            <a:extLst>
              <a:ext uri="{FF2B5EF4-FFF2-40B4-BE49-F238E27FC236}">
                <a16:creationId xmlns:a16="http://schemas.microsoft.com/office/drawing/2014/main" id="{D8A13AB7-7AF7-2107-67AA-13542F06C451}"/>
              </a:ext>
            </a:extLst>
          </p:cNvPr>
          <p:cNvSpPr>
            <a:spLocks noGrp="1"/>
          </p:cNvSpPr>
          <p:nvPr>
            <p:ph type="subTitle" idx="1"/>
          </p:nvPr>
        </p:nvSpPr>
        <p:spPr>
          <a:xfrm>
            <a:off x="758456" y="4773525"/>
            <a:ext cx="7023469" cy="1260559"/>
          </a:xfrm>
        </p:spPr>
        <p:txBody>
          <a:bodyPr>
            <a:normAutofit/>
          </a:bodyPr>
          <a:lstStyle/>
          <a:p>
            <a:r>
              <a:rPr lang="hu-HU" dirty="0"/>
              <a:t>János Botzheim</a:t>
            </a:r>
          </a:p>
          <a:p>
            <a:r>
              <a:rPr lang="hu-HU" dirty="0"/>
              <a:t>Head of </a:t>
            </a:r>
            <a:r>
              <a:rPr lang="hu-HU" dirty="0" err="1"/>
              <a:t>the</a:t>
            </a:r>
            <a:r>
              <a:rPr lang="hu-HU" dirty="0"/>
              <a:t> </a:t>
            </a:r>
            <a:r>
              <a:rPr lang="hu-HU" dirty="0" err="1"/>
              <a:t>Department</a:t>
            </a:r>
            <a:r>
              <a:rPr lang="hu-HU" dirty="0"/>
              <a:t> of </a:t>
            </a:r>
            <a:r>
              <a:rPr lang="hu-HU" dirty="0" err="1"/>
              <a:t>Artificial</a:t>
            </a:r>
            <a:r>
              <a:rPr lang="hu-HU" dirty="0"/>
              <a:t> </a:t>
            </a:r>
            <a:r>
              <a:rPr lang="hu-HU" dirty="0" err="1"/>
              <a:t>Intelligence</a:t>
            </a:r>
            <a:endParaRPr lang="en-US" dirty="0"/>
          </a:p>
        </p:txBody>
      </p:sp>
      <p:pic>
        <p:nvPicPr>
          <p:cNvPr id="7" name="Ábra 6">
            <a:extLst>
              <a:ext uri="{FF2B5EF4-FFF2-40B4-BE49-F238E27FC236}">
                <a16:creationId xmlns:a16="http://schemas.microsoft.com/office/drawing/2014/main" id="{55807290-8093-1E73-A152-B617B008C9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27853" y="4298868"/>
            <a:ext cx="1355859" cy="2209874"/>
          </a:xfrm>
          <a:prstGeom prst="rect">
            <a:avLst/>
          </a:prstGeom>
        </p:spPr>
      </p:pic>
    </p:spTree>
    <p:extLst>
      <p:ext uri="{BB962C8B-B14F-4D97-AF65-F5344CB8AC3E}">
        <p14:creationId xmlns:p14="http://schemas.microsoft.com/office/powerpoint/2010/main" val="4081613671"/>
      </p:ext>
    </p:extLst>
  </p:cSld>
  <p:clrMapOvr>
    <a:masterClrMapping/>
  </p:clrMapOvr>
  <mc:AlternateContent xmlns:mc="http://schemas.openxmlformats.org/markup-compatibility/2006" xmlns:p14="http://schemas.microsoft.com/office/powerpoint/2010/main">
    <mc:Choice Requires="p14">
      <p:transition spd="slow" p14:dur="2000" advTm="3275"/>
    </mc:Choice>
    <mc:Fallback xmlns="">
      <p:transition spd="slow" advTm="327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2" name="Picture 10" descr="1960 - Stanford Cart - (American) - cyberneticzoo.com">
            <a:extLst>
              <a:ext uri="{FF2B5EF4-FFF2-40B4-BE49-F238E27FC236}">
                <a16:creationId xmlns:a16="http://schemas.microsoft.com/office/drawing/2014/main" id="{BB6E14F7-6832-0E3C-2ED3-36B3322CF3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176" y="3393354"/>
            <a:ext cx="3352800" cy="2457450"/>
          </a:xfrm>
          <a:prstGeom prst="rect">
            <a:avLst/>
          </a:prstGeom>
          <a:noFill/>
          <a:extLst>
            <a:ext uri="{909E8E84-426E-40DD-AFC4-6F175D3DCCD1}">
              <a14:hiddenFill xmlns:a14="http://schemas.microsoft.com/office/drawing/2010/main">
                <a:solidFill>
                  <a:srgbClr val="FFFFFF"/>
                </a:solidFill>
              </a14:hiddenFill>
            </a:ext>
          </a:extLst>
        </p:spPr>
      </p:pic>
      <p:sp>
        <p:nvSpPr>
          <p:cNvPr id="2" name="Tartalom helye 1">
            <a:extLst>
              <a:ext uri="{FF2B5EF4-FFF2-40B4-BE49-F238E27FC236}">
                <a16:creationId xmlns:a16="http://schemas.microsoft.com/office/drawing/2014/main" id="{3C1E2D9C-C056-1062-8C7C-E3DBB6C863D7}"/>
              </a:ext>
            </a:extLst>
          </p:cNvPr>
          <p:cNvSpPr>
            <a:spLocks noGrp="1"/>
          </p:cNvSpPr>
          <p:nvPr>
            <p:ph idx="1"/>
          </p:nvPr>
        </p:nvSpPr>
        <p:spPr>
          <a:xfrm>
            <a:off x="838199" y="1548721"/>
            <a:ext cx="7829146" cy="4351338"/>
          </a:xfrm>
        </p:spPr>
        <p:txBody>
          <a:bodyPr>
            <a:noAutofit/>
          </a:bodyPr>
          <a:lstStyle/>
          <a:p>
            <a:r>
              <a:rPr lang="hu-HU" sz="2000" dirty="0"/>
              <a:t>1951 – </a:t>
            </a:r>
            <a:r>
              <a:rPr lang="hu-HU" sz="2000" dirty="0" err="1"/>
              <a:t>Checkers</a:t>
            </a:r>
            <a:r>
              <a:rPr lang="hu-HU" sz="2000" dirty="0"/>
              <a:t>-playing program (</a:t>
            </a:r>
            <a:r>
              <a:rPr lang="hu-HU" sz="2000" dirty="0" err="1"/>
              <a:t>first</a:t>
            </a:r>
            <a:r>
              <a:rPr lang="hu-HU" sz="2000" dirty="0"/>
              <a:t> AI)</a:t>
            </a:r>
          </a:p>
          <a:p>
            <a:pPr lvl="1"/>
            <a:r>
              <a:rPr lang="hu-HU" sz="2000" dirty="0"/>
              <a:t>Christopher </a:t>
            </a:r>
            <a:r>
              <a:rPr lang="hu-HU" sz="2000" dirty="0" err="1"/>
              <a:t>Strachey</a:t>
            </a:r>
            <a:r>
              <a:rPr lang="hu-HU" sz="2000" dirty="0"/>
              <a:t>; </a:t>
            </a:r>
            <a:r>
              <a:rPr lang="hu-HU" sz="2000" dirty="0" err="1"/>
              <a:t>Univ</a:t>
            </a:r>
            <a:r>
              <a:rPr lang="hu-HU" sz="2000" dirty="0"/>
              <a:t>. Of Manchester</a:t>
            </a:r>
          </a:p>
          <a:p>
            <a:r>
              <a:rPr lang="hu-HU" sz="2000" dirty="0"/>
              <a:t>1964 – STUDENT (algebra </a:t>
            </a:r>
            <a:r>
              <a:rPr lang="hu-HU" sz="2000" dirty="0" err="1"/>
              <a:t>word</a:t>
            </a:r>
            <a:r>
              <a:rPr lang="hu-HU" sz="2000" dirty="0"/>
              <a:t> </a:t>
            </a:r>
            <a:r>
              <a:rPr lang="hu-HU" sz="2000" dirty="0" err="1"/>
              <a:t>problems</a:t>
            </a:r>
            <a:r>
              <a:rPr lang="hu-HU" sz="2000" dirty="0"/>
              <a:t> </a:t>
            </a:r>
            <a:r>
              <a:rPr lang="hu-HU" sz="2000" dirty="0" err="1"/>
              <a:t>solver</a:t>
            </a:r>
            <a:r>
              <a:rPr lang="hu-HU" sz="2000" dirty="0"/>
              <a:t>)</a:t>
            </a:r>
          </a:p>
          <a:p>
            <a:pPr lvl="1"/>
            <a:r>
              <a:rPr lang="hu-HU" sz="2000" dirty="0"/>
              <a:t>Daniel G. </a:t>
            </a:r>
            <a:r>
              <a:rPr lang="hu-HU" sz="2000" dirty="0" err="1"/>
              <a:t>Bobrow</a:t>
            </a:r>
            <a:endParaRPr lang="hu-HU" sz="2000" dirty="0"/>
          </a:p>
          <a:p>
            <a:r>
              <a:rPr lang="hu-HU" sz="2000" dirty="0"/>
              <a:t>1956 – </a:t>
            </a:r>
            <a:r>
              <a:rPr lang="hu-HU" sz="2000" dirty="0" err="1"/>
              <a:t>First</a:t>
            </a:r>
            <a:r>
              <a:rPr lang="hu-HU" sz="2000" dirty="0"/>
              <a:t> </a:t>
            </a:r>
            <a:r>
              <a:rPr lang="hu-HU" sz="2000" dirty="0" err="1"/>
              <a:t>self</a:t>
            </a:r>
            <a:r>
              <a:rPr lang="hu-HU" sz="2000" dirty="0"/>
              <a:t> </a:t>
            </a:r>
            <a:r>
              <a:rPr lang="hu-HU" sz="2000" dirty="0" err="1"/>
              <a:t>learning</a:t>
            </a:r>
            <a:r>
              <a:rPr lang="hu-HU" sz="2000" dirty="0"/>
              <a:t> program</a:t>
            </a:r>
          </a:p>
          <a:p>
            <a:pPr lvl="1"/>
            <a:r>
              <a:rPr lang="hu-HU" sz="2000" dirty="0"/>
              <a:t>Arthur Samuel; IBM</a:t>
            </a:r>
            <a:endParaRPr lang="hu-HU" sz="2400" dirty="0"/>
          </a:p>
          <a:p>
            <a:r>
              <a:rPr lang="hu-HU" sz="2000" dirty="0"/>
              <a:t>1966 – ELIZA </a:t>
            </a:r>
            <a:r>
              <a:rPr lang="hu-HU" sz="2000" dirty="0" err="1"/>
              <a:t>first</a:t>
            </a:r>
            <a:r>
              <a:rPr lang="hu-HU" sz="2000" dirty="0"/>
              <a:t> „</a:t>
            </a:r>
            <a:r>
              <a:rPr lang="hu-HU" sz="2000" dirty="0" err="1"/>
              <a:t>ChatBot</a:t>
            </a:r>
            <a:r>
              <a:rPr lang="hu-HU" sz="2000" dirty="0"/>
              <a:t>”</a:t>
            </a:r>
          </a:p>
          <a:p>
            <a:pPr lvl="1"/>
            <a:r>
              <a:rPr lang="hu-HU" sz="2000" dirty="0"/>
              <a:t>Joseph </a:t>
            </a:r>
            <a:r>
              <a:rPr lang="hu-HU" sz="2000" dirty="0" err="1"/>
              <a:t>Weizenbaum</a:t>
            </a:r>
            <a:r>
              <a:rPr lang="hu-HU" sz="2000" dirty="0"/>
              <a:t>; MIT</a:t>
            </a:r>
          </a:p>
          <a:p>
            <a:r>
              <a:rPr lang="hu-HU" sz="2000" dirty="0"/>
              <a:t>1970s – Stanford </a:t>
            </a:r>
            <a:r>
              <a:rPr lang="hu-HU" sz="2000" dirty="0" err="1"/>
              <a:t>Cart</a:t>
            </a:r>
            <a:r>
              <a:rPr lang="hu-HU" sz="2000" dirty="0"/>
              <a:t>, </a:t>
            </a:r>
            <a:r>
              <a:rPr lang="hu-HU" sz="2000" dirty="0" err="1"/>
              <a:t>first</a:t>
            </a:r>
            <a:r>
              <a:rPr lang="hu-HU" sz="2000" dirty="0"/>
              <a:t> </a:t>
            </a:r>
            <a:r>
              <a:rPr lang="hu-HU" sz="2000" dirty="0" err="1"/>
              <a:t>autonomous</a:t>
            </a:r>
            <a:r>
              <a:rPr lang="hu-HU" sz="2000" dirty="0"/>
              <a:t> </a:t>
            </a:r>
            <a:r>
              <a:rPr lang="hu-HU" sz="2000" dirty="0" err="1"/>
              <a:t>vehicle</a:t>
            </a:r>
            <a:endParaRPr lang="hu-HU" sz="2000" dirty="0"/>
          </a:p>
          <a:p>
            <a:pPr lvl="1"/>
            <a:r>
              <a:rPr lang="hu-HU" sz="2000" dirty="0"/>
              <a:t>Stanford AI </a:t>
            </a:r>
            <a:r>
              <a:rPr lang="hu-HU" sz="2000" dirty="0" err="1"/>
              <a:t>Lab</a:t>
            </a:r>
            <a:r>
              <a:rPr lang="hu-HU" sz="2000" dirty="0"/>
              <a:t> </a:t>
            </a:r>
            <a:endParaRPr lang="hu-HU" sz="2400" dirty="0"/>
          </a:p>
        </p:txBody>
      </p:sp>
      <p:sp>
        <p:nvSpPr>
          <p:cNvPr id="5" name="Dia számának helye 4">
            <a:extLst>
              <a:ext uri="{FF2B5EF4-FFF2-40B4-BE49-F238E27FC236}">
                <a16:creationId xmlns:a16="http://schemas.microsoft.com/office/drawing/2014/main" id="{20B01E76-5FCF-8E38-D982-D4EF8CC1733E}"/>
              </a:ext>
            </a:extLst>
          </p:cNvPr>
          <p:cNvSpPr>
            <a:spLocks noGrp="1"/>
          </p:cNvSpPr>
          <p:nvPr>
            <p:ph type="sldNum" sz="quarter" idx="12"/>
          </p:nvPr>
        </p:nvSpPr>
        <p:spPr/>
        <p:txBody>
          <a:bodyPr/>
          <a:lstStyle/>
          <a:p>
            <a:fld id="{9F7ECEBC-3B63-4262-8BE9-06366B519A9F}" type="slidenum">
              <a:rPr lang="hu-HU" smtClean="0"/>
              <a:pPr/>
              <a:t>10</a:t>
            </a:fld>
            <a:endParaRPr lang="hu-HU" dirty="0"/>
          </a:p>
        </p:txBody>
      </p:sp>
      <p:sp>
        <p:nvSpPr>
          <p:cNvPr id="6" name="Cím 5">
            <a:extLst>
              <a:ext uri="{FF2B5EF4-FFF2-40B4-BE49-F238E27FC236}">
                <a16:creationId xmlns:a16="http://schemas.microsoft.com/office/drawing/2014/main" id="{EFF5A8C0-FD26-A78A-0637-500261F009F6}"/>
              </a:ext>
            </a:extLst>
          </p:cNvPr>
          <p:cNvSpPr>
            <a:spLocks noGrp="1"/>
          </p:cNvSpPr>
          <p:nvPr>
            <p:ph type="title"/>
          </p:nvPr>
        </p:nvSpPr>
        <p:spPr/>
        <p:txBody>
          <a:bodyPr/>
          <a:lstStyle/>
          <a:p>
            <a:r>
              <a:rPr lang="hu-HU" dirty="0" err="1"/>
              <a:t>Some</a:t>
            </a:r>
            <a:r>
              <a:rPr lang="hu-HU" dirty="0"/>
              <a:t> AI </a:t>
            </a:r>
            <a:r>
              <a:rPr lang="hu-HU" dirty="0" err="1"/>
              <a:t>applications</a:t>
            </a:r>
            <a:r>
              <a:rPr lang="hu-HU" dirty="0"/>
              <a:t> </a:t>
            </a:r>
            <a:r>
              <a:rPr lang="hu-HU" dirty="0" err="1"/>
              <a:t>on</a:t>
            </a:r>
            <a:r>
              <a:rPr lang="hu-HU" dirty="0"/>
              <a:t> a </a:t>
            </a:r>
            <a:r>
              <a:rPr lang="hu-HU" dirty="0" err="1"/>
              <a:t>timeline</a:t>
            </a:r>
            <a:endParaRPr lang="en-US" dirty="0"/>
          </a:p>
        </p:txBody>
      </p:sp>
      <p:pic>
        <p:nvPicPr>
          <p:cNvPr id="3076" name="Picture 4">
            <a:extLst>
              <a:ext uri="{FF2B5EF4-FFF2-40B4-BE49-F238E27FC236}">
                <a16:creationId xmlns:a16="http://schemas.microsoft.com/office/drawing/2014/main" id="{6E1CE319-4122-256B-3572-F929FA96F3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53057" y="2537564"/>
            <a:ext cx="2115500" cy="161306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The first of its kind AI Model- Samuel's Checkers Playing Program | by  Aishwarya Srinivasan | IBM Data Science in Practice | Medium">
            <a:extLst>
              <a:ext uri="{FF2B5EF4-FFF2-40B4-BE49-F238E27FC236}">
                <a16:creationId xmlns:a16="http://schemas.microsoft.com/office/drawing/2014/main" id="{76E63C0B-1F09-B2F5-885A-9EA6E5F98C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29576" y="850394"/>
            <a:ext cx="2857437" cy="1613069"/>
          </a:xfrm>
          <a:prstGeom prst="rect">
            <a:avLst/>
          </a:prstGeom>
          <a:noFill/>
          <a:extLst>
            <a:ext uri="{909E8E84-426E-40DD-AFC4-6F175D3DCCD1}">
              <a14:hiddenFill xmlns:a14="http://schemas.microsoft.com/office/drawing/2010/main">
                <a:solidFill>
                  <a:srgbClr val="FFFFFF"/>
                </a:solidFill>
              </a14:hiddenFill>
            </a:ext>
          </a:extLst>
        </p:spPr>
      </p:pic>
      <p:sp>
        <p:nvSpPr>
          <p:cNvPr id="3" name="Élőláb helye 2">
            <a:extLst>
              <a:ext uri="{FF2B5EF4-FFF2-40B4-BE49-F238E27FC236}">
                <a16:creationId xmlns:a16="http://schemas.microsoft.com/office/drawing/2014/main" id="{9CBE0C96-E514-3028-998B-E01D1D7D7899}"/>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1244E3A9-84CA-187B-AC18-77B62ECE2BA3}"/>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98A76DA8-A184-6FB1-9391-4803E528F980}"/>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AB3681CE-A080-00AC-44D1-7FCE202568E1}"/>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188363349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50E47A9-07DF-6313-59DC-47F78C8099CC}"/>
              </a:ext>
            </a:extLst>
          </p:cNvPr>
          <p:cNvSpPr>
            <a:spLocks noGrp="1"/>
          </p:cNvSpPr>
          <p:nvPr>
            <p:ph type="sldNum" sz="quarter" idx="12"/>
          </p:nvPr>
        </p:nvSpPr>
        <p:spPr/>
        <p:txBody>
          <a:bodyPr/>
          <a:lstStyle/>
          <a:p>
            <a:fld id="{9F7ECEBC-3B63-4262-8BE9-06366B519A9F}" type="slidenum">
              <a:rPr lang="hu-HU" smtClean="0"/>
              <a:pPr/>
              <a:t>100</a:t>
            </a:fld>
            <a:endParaRPr lang="hu-HU" dirty="0"/>
          </a:p>
        </p:txBody>
      </p:sp>
      <p:sp>
        <p:nvSpPr>
          <p:cNvPr id="6" name="Title 5">
            <a:extLst>
              <a:ext uri="{FF2B5EF4-FFF2-40B4-BE49-F238E27FC236}">
                <a16:creationId xmlns:a16="http://schemas.microsoft.com/office/drawing/2014/main" id="{961B7114-0F92-5777-AB59-6AF41DFEE82A}"/>
              </a:ext>
            </a:extLst>
          </p:cNvPr>
          <p:cNvSpPr>
            <a:spLocks noGrp="1"/>
          </p:cNvSpPr>
          <p:nvPr>
            <p:ph type="title"/>
          </p:nvPr>
        </p:nvSpPr>
        <p:spPr/>
        <p:txBody>
          <a:bodyPr/>
          <a:lstStyle/>
          <a:p>
            <a:r>
              <a:rPr lang="hu-HU" dirty="0"/>
              <a:t>Tabu search example</a:t>
            </a:r>
            <a:endParaRPr lang="en-US" dirty="0"/>
          </a:p>
        </p:txBody>
      </p:sp>
      <p:pic>
        <p:nvPicPr>
          <p:cNvPr id="9" name="Content Placeholder 8" descr="Chart, line chart&#10;&#10;Description automatically generated">
            <a:extLst>
              <a:ext uri="{FF2B5EF4-FFF2-40B4-BE49-F238E27FC236}">
                <a16:creationId xmlns:a16="http://schemas.microsoft.com/office/drawing/2014/main" id="{F92D47B8-3E44-D1D8-955B-4A2975B6DC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528651"/>
            <a:ext cx="8004291" cy="4477443"/>
          </a:xfrm>
        </p:spPr>
      </p:pic>
      <p:sp>
        <p:nvSpPr>
          <p:cNvPr id="11" name="TextBox 10">
            <a:extLst>
              <a:ext uri="{FF2B5EF4-FFF2-40B4-BE49-F238E27FC236}">
                <a16:creationId xmlns:a16="http://schemas.microsoft.com/office/drawing/2014/main" id="{7E8191F8-6F48-C5BE-7A03-694892DC4153}"/>
              </a:ext>
            </a:extLst>
          </p:cNvPr>
          <p:cNvSpPr txBox="1"/>
          <p:nvPr/>
        </p:nvSpPr>
        <p:spPr>
          <a:xfrm>
            <a:off x="5157479" y="1730124"/>
            <a:ext cx="6525790" cy="369332"/>
          </a:xfrm>
          <a:prstGeom prst="rect">
            <a:avLst/>
          </a:prstGeom>
          <a:noFill/>
        </p:spPr>
        <p:txBody>
          <a:bodyPr wrap="square" rtlCol="0">
            <a:spAutoFit/>
          </a:bodyPr>
          <a:lstStyle/>
          <a:p>
            <a:r>
              <a:rPr lang="hu-HU" dirty="0">
                <a:solidFill>
                  <a:srgbClr val="012851"/>
                </a:solidFill>
                <a:latin typeface="Open Sans" panose="020B0606030504020204" pitchFamily="34" charset="0"/>
                <a:ea typeface="Open Sans" panose="020B0606030504020204" pitchFamily="34" charset="0"/>
                <a:cs typeface="Open Sans" panose="020B0606030504020204" pitchFamily="34" charset="0"/>
              </a:rPr>
              <a:t>Initial state: purple</a:t>
            </a:r>
            <a:endParaRPr lang="en-US" dirty="0">
              <a:solidFill>
                <a:srgbClr val="01285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Oval 1">
            <a:extLst>
              <a:ext uri="{FF2B5EF4-FFF2-40B4-BE49-F238E27FC236}">
                <a16:creationId xmlns:a16="http://schemas.microsoft.com/office/drawing/2014/main" id="{43439BF5-D31B-008C-D16A-DB66C67DCE4A}"/>
              </a:ext>
            </a:extLst>
          </p:cNvPr>
          <p:cNvSpPr/>
          <p:nvPr/>
        </p:nvSpPr>
        <p:spPr>
          <a:xfrm>
            <a:off x="4451683" y="4030580"/>
            <a:ext cx="144379" cy="138363"/>
          </a:xfrm>
          <a:prstGeom prst="ellipse">
            <a:avLst/>
          </a:prstGeom>
          <a:solidFill>
            <a:srgbClr val="7030A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Élőláb helye 2">
            <a:extLst>
              <a:ext uri="{FF2B5EF4-FFF2-40B4-BE49-F238E27FC236}">
                <a16:creationId xmlns:a16="http://schemas.microsoft.com/office/drawing/2014/main" id="{F4AB042D-5CD5-D02F-887A-70F0DC343DBD}"/>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1A57F44A-DC88-C052-35D1-0D1B24A0B947}"/>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223784B7-6C2B-89CE-146F-C84F7437333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10" name="Ábra 9">
              <a:extLst>
                <a:ext uri="{FF2B5EF4-FFF2-40B4-BE49-F238E27FC236}">
                  <a16:creationId xmlns:a16="http://schemas.microsoft.com/office/drawing/2014/main" id="{B883196D-70A1-0C05-E6AE-759F6B3407A8}"/>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5927324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50E47A9-07DF-6313-59DC-47F78C8099CC}"/>
              </a:ext>
            </a:extLst>
          </p:cNvPr>
          <p:cNvSpPr>
            <a:spLocks noGrp="1"/>
          </p:cNvSpPr>
          <p:nvPr>
            <p:ph type="sldNum" sz="quarter" idx="12"/>
          </p:nvPr>
        </p:nvSpPr>
        <p:spPr/>
        <p:txBody>
          <a:bodyPr/>
          <a:lstStyle/>
          <a:p>
            <a:fld id="{9F7ECEBC-3B63-4262-8BE9-06366B519A9F}" type="slidenum">
              <a:rPr lang="hu-HU" smtClean="0"/>
              <a:pPr/>
              <a:t>101</a:t>
            </a:fld>
            <a:endParaRPr lang="hu-HU" dirty="0"/>
          </a:p>
        </p:txBody>
      </p:sp>
      <p:sp>
        <p:nvSpPr>
          <p:cNvPr id="6" name="Title 5">
            <a:extLst>
              <a:ext uri="{FF2B5EF4-FFF2-40B4-BE49-F238E27FC236}">
                <a16:creationId xmlns:a16="http://schemas.microsoft.com/office/drawing/2014/main" id="{961B7114-0F92-5777-AB59-6AF41DFEE82A}"/>
              </a:ext>
            </a:extLst>
          </p:cNvPr>
          <p:cNvSpPr>
            <a:spLocks noGrp="1"/>
          </p:cNvSpPr>
          <p:nvPr>
            <p:ph type="title"/>
          </p:nvPr>
        </p:nvSpPr>
        <p:spPr/>
        <p:txBody>
          <a:bodyPr/>
          <a:lstStyle/>
          <a:p>
            <a:r>
              <a:rPr lang="hu-HU" dirty="0"/>
              <a:t>Tabu search example</a:t>
            </a:r>
            <a:endParaRPr lang="en-US" dirty="0"/>
          </a:p>
        </p:txBody>
      </p:sp>
      <p:pic>
        <p:nvPicPr>
          <p:cNvPr id="9" name="Content Placeholder 8" descr="Chart, line chart&#10;&#10;Description automatically generated">
            <a:extLst>
              <a:ext uri="{FF2B5EF4-FFF2-40B4-BE49-F238E27FC236}">
                <a16:creationId xmlns:a16="http://schemas.microsoft.com/office/drawing/2014/main" id="{F92D47B8-3E44-D1D8-955B-4A2975B6DC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528651"/>
            <a:ext cx="8004291" cy="4477443"/>
          </a:xfrm>
        </p:spPr>
      </p:pic>
      <p:sp>
        <p:nvSpPr>
          <p:cNvPr id="11" name="TextBox 10">
            <a:extLst>
              <a:ext uri="{FF2B5EF4-FFF2-40B4-BE49-F238E27FC236}">
                <a16:creationId xmlns:a16="http://schemas.microsoft.com/office/drawing/2014/main" id="{7E8191F8-6F48-C5BE-7A03-694892DC4153}"/>
              </a:ext>
            </a:extLst>
          </p:cNvPr>
          <p:cNvSpPr txBox="1"/>
          <p:nvPr/>
        </p:nvSpPr>
        <p:spPr>
          <a:xfrm>
            <a:off x="5157479" y="1730124"/>
            <a:ext cx="6525790" cy="646331"/>
          </a:xfrm>
          <a:prstGeom prst="rect">
            <a:avLst/>
          </a:prstGeom>
          <a:noFill/>
        </p:spPr>
        <p:txBody>
          <a:bodyPr wrap="square" rtlCol="0">
            <a:spAutoFit/>
          </a:bodyPr>
          <a:lstStyle/>
          <a:p>
            <a:r>
              <a:rPr lang="hu-HU" dirty="0">
                <a:solidFill>
                  <a:srgbClr val="012851"/>
                </a:solidFill>
                <a:latin typeface="Open Sans" panose="020B0606030504020204" pitchFamily="34" charset="0"/>
                <a:ea typeface="Open Sans" panose="020B0606030504020204" pitchFamily="34" charset="0"/>
                <a:cs typeface="Open Sans" panose="020B0606030504020204" pitchFamily="34" charset="0"/>
              </a:rPr>
              <a:t>Initial state: purple</a:t>
            </a:r>
          </a:p>
          <a:p>
            <a:r>
              <a:rPr lang="hu-HU" dirty="0">
                <a:solidFill>
                  <a:srgbClr val="012851"/>
                </a:solidFill>
                <a:latin typeface="Open Sans" panose="020B0606030504020204" pitchFamily="34" charset="0"/>
                <a:ea typeface="Open Sans" panose="020B0606030504020204" pitchFamily="34" charset="0"/>
                <a:cs typeface="Open Sans" panose="020B0606030504020204" pitchFamily="34" charset="0"/>
              </a:rPr>
              <a:t>Hill Climb successor state: orange</a:t>
            </a:r>
            <a:endParaRPr lang="en-US" dirty="0">
              <a:solidFill>
                <a:srgbClr val="01285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Oval 1">
            <a:extLst>
              <a:ext uri="{FF2B5EF4-FFF2-40B4-BE49-F238E27FC236}">
                <a16:creationId xmlns:a16="http://schemas.microsoft.com/office/drawing/2014/main" id="{43439BF5-D31B-008C-D16A-DB66C67DCE4A}"/>
              </a:ext>
            </a:extLst>
          </p:cNvPr>
          <p:cNvSpPr/>
          <p:nvPr/>
        </p:nvSpPr>
        <p:spPr>
          <a:xfrm>
            <a:off x="4451683" y="4030580"/>
            <a:ext cx="144379" cy="138363"/>
          </a:xfrm>
          <a:prstGeom prst="ellipse">
            <a:avLst/>
          </a:prstGeom>
          <a:solidFill>
            <a:srgbClr val="7030A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997ADD3-9359-82CA-6FBE-487DBF0E9BD5}"/>
              </a:ext>
            </a:extLst>
          </p:cNvPr>
          <p:cNvSpPr/>
          <p:nvPr/>
        </p:nvSpPr>
        <p:spPr>
          <a:xfrm>
            <a:off x="4397541" y="3870813"/>
            <a:ext cx="144379" cy="138363"/>
          </a:xfrm>
          <a:prstGeom prst="ellipse">
            <a:avLst/>
          </a:prstGeom>
          <a:solidFill>
            <a:srgbClr val="FFC000"/>
          </a:solidFill>
          <a:ln>
            <a:solidFill>
              <a:schemeClr val="accent2">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Élőláb helye 2">
            <a:extLst>
              <a:ext uri="{FF2B5EF4-FFF2-40B4-BE49-F238E27FC236}">
                <a16:creationId xmlns:a16="http://schemas.microsoft.com/office/drawing/2014/main" id="{266D1650-BA0A-8EA0-DDA8-4D2977F3F878}"/>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8" name="Csoportba foglalás 7">
            <a:extLst>
              <a:ext uri="{FF2B5EF4-FFF2-40B4-BE49-F238E27FC236}">
                <a16:creationId xmlns:a16="http://schemas.microsoft.com/office/drawing/2014/main" id="{577B69F6-37BD-EB8B-97F1-1267FA49B2C0}"/>
              </a:ext>
            </a:extLst>
          </p:cNvPr>
          <p:cNvGrpSpPr/>
          <p:nvPr/>
        </p:nvGrpSpPr>
        <p:grpSpPr>
          <a:xfrm>
            <a:off x="3078726" y="6038296"/>
            <a:ext cx="1736050" cy="787001"/>
            <a:chOff x="6717298" y="6108892"/>
            <a:chExt cx="1736050" cy="787001"/>
          </a:xfrm>
        </p:grpSpPr>
        <p:pic>
          <p:nvPicPr>
            <p:cNvPr id="10" name="Ábra 9">
              <a:extLst>
                <a:ext uri="{FF2B5EF4-FFF2-40B4-BE49-F238E27FC236}">
                  <a16:creationId xmlns:a16="http://schemas.microsoft.com/office/drawing/2014/main" id="{FA8EEF5F-9E21-4BC5-3101-2FC935D96C5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12" name="Ábra 11">
              <a:extLst>
                <a:ext uri="{FF2B5EF4-FFF2-40B4-BE49-F238E27FC236}">
                  <a16:creationId xmlns:a16="http://schemas.microsoft.com/office/drawing/2014/main" id="{F0DD7096-8EB8-5990-413D-46975A01494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115012036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50E47A9-07DF-6313-59DC-47F78C8099CC}"/>
              </a:ext>
            </a:extLst>
          </p:cNvPr>
          <p:cNvSpPr>
            <a:spLocks noGrp="1"/>
          </p:cNvSpPr>
          <p:nvPr>
            <p:ph type="sldNum" sz="quarter" idx="12"/>
          </p:nvPr>
        </p:nvSpPr>
        <p:spPr/>
        <p:txBody>
          <a:bodyPr/>
          <a:lstStyle/>
          <a:p>
            <a:fld id="{9F7ECEBC-3B63-4262-8BE9-06366B519A9F}" type="slidenum">
              <a:rPr lang="hu-HU" smtClean="0"/>
              <a:pPr/>
              <a:t>102</a:t>
            </a:fld>
            <a:endParaRPr lang="hu-HU" dirty="0"/>
          </a:p>
        </p:txBody>
      </p:sp>
      <p:sp>
        <p:nvSpPr>
          <p:cNvPr id="6" name="Title 5">
            <a:extLst>
              <a:ext uri="{FF2B5EF4-FFF2-40B4-BE49-F238E27FC236}">
                <a16:creationId xmlns:a16="http://schemas.microsoft.com/office/drawing/2014/main" id="{961B7114-0F92-5777-AB59-6AF41DFEE82A}"/>
              </a:ext>
            </a:extLst>
          </p:cNvPr>
          <p:cNvSpPr>
            <a:spLocks noGrp="1"/>
          </p:cNvSpPr>
          <p:nvPr>
            <p:ph type="title"/>
          </p:nvPr>
        </p:nvSpPr>
        <p:spPr/>
        <p:txBody>
          <a:bodyPr/>
          <a:lstStyle/>
          <a:p>
            <a:r>
              <a:rPr lang="hu-HU" dirty="0"/>
              <a:t>Tabu search example</a:t>
            </a:r>
            <a:endParaRPr lang="en-US" dirty="0"/>
          </a:p>
        </p:txBody>
      </p:sp>
      <p:pic>
        <p:nvPicPr>
          <p:cNvPr id="9" name="Content Placeholder 8" descr="Chart, line chart&#10;&#10;Description automatically generated">
            <a:extLst>
              <a:ext uri="{FF2B5EF4-FFF2-40B4-BE49-F238E27FC236}">
                <a16:creationId xmlns:a16="http://schemas.microsoft.com/office/drawing/2014/main" id="{F92D47B8-3E44-D1D8-955B-4A2975B6DC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528651"/>
            <a:ext cx="8004291" cy="4477443"/>
          </a:xfrm>
        </p:spPr>
      </p:pic>
      <p:sp>
        <p:nvSpPr>
          <p:cNvPr id="11" name="TextBox 10">
            <a:extLst>
              <a:ext uri="{FF2B5EF4-FFF2-40B4-BE49-F238E27FC236}">
                <a16:creationId xmlns:a16="http://schemas.microsoft.com/office/drawing/2014/main" id="{7E8191F8-6F48-C5BE-7A03-694892DC4153}"/>
              </a:ext>
            </a:extLst>
          </p:cNvPr>
          <p:cNvSpPr txBox="1"/>
          <p:nvPr/>
        </p:nvSpPr>
        <p:spPr>
          <a:xfrm>
            <a:off x="5157479" y="1730124"/>
            <a:ext cx="6525790" cy="923330"/>
          </a:xfrm>
          <a:prstGeom prst="rect">
            <a:avLst/>
          </a:prstGeom>
          <a:noFill/>
        </p:spPr>
        <p:txBody>
          <a:bodyPr wrap="square" rtlCol="0">
            <a:spAutoFit/>
          </a:bodyPr>
          <a:lstStyle/>
          <a:p>
            <a:r>
              <a:rPr lang="hu-HU" dirty="0">
                <a:solidFill>
                  <a:srgbClr val="012851"/>
                </a:solidFill>
                <a:latin typeface="Open Sans" panose="020B0606030504020204" pitchFamily="34" charset="0"/>
                <a:ea typeface="Open Sans" panose="020B0606030504020204" pitchFamily="34" charset="0"/>
                <a:cs typeface="Open Sans" panose="020B0606030504020204" pitchFamily="34" charset="0"/>
              </a:rPr>
              <a:t>Initial state: purple</a:t>
            </a:r>
          </a:p>
          <a:p>
            <a:r>
              <a:rPr lang="hu-HU" dirty="0">
                <a:solidFill>
                  <a:srgbClr val="012851"/>
                </a:solidFill>
                <a:latin typeface="Open Sans" panose="020B0606030504020204" pitchFamily="34" charset="0"/>
                <a:ea typeface="Open Sans" panose="020B0606030504020204" pitchFamily="34" charset="0"/>
                <a:cs typeface="Open Sans" panose="020B0606030504020204" pitchFamily="34" charset="0"/>
              </a:rPr>
              <a:t>Hill Climb successor state: orange</a:t>
            </a:r>
          </a:p>
          <a:p>
            <a:r>
              <a:rPr lang="hu-HU" dirty="0">
                <a:solidFill>
                  <a:srgbClr val="012851"/>
                </a:solidFill>
                <a:latin typeface="Open Sans" panose="020B0606030504020204" pitchFamily="34" charset="0"/>
                <a:ea typeface="Open Sans" panose="020B0606030504020204" pitchFamily="34" charset="0"/>
                <a:cs typeface="Open Sans" panose="020B0606030504020204" pitchFamily="34" charset="0"/>
              </a:rPr>
              <a:t>Tabu states: gray</a:t>
            </a:r>
            <a:endParaRPr lang="en-US" dirty="0">
              <a:solidFill>
                <a:srgbClr val="01285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Oval 1">
            <a:extLst>
              <a:ext uri="{FF2B5EF4-FFF2-40B4-BE49-F238E27FC236}">
                <a16:creationId xmlns:a16="http://schemas.microsoft.com/office/drawing/2014/main" id="{43439BF5-D31B-008C-D16A-DB66C67DCE4A}"/>
              </a:ext>
            </a:extLst>
          </p:cNvPr>
          <p:cNvSpPr/>
          <p:nvPr/>
        </p:nvSpPr>
        <p:spPr>
          <a:xfrm>
            <a:off x="4451683" y="4030580"/>
            <a:ext cx="144379" cy="138363"/>
          </a:xfrm>
          <a:prstGeom prst="ellipse">
            <a:avLst/>
          </a:prstGeom>
          <a:solidFill>
            <a:srgbClr val="7030A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997ADD3-9359-82CA-6FBE-487DBF0E9BD5}"/>
              </a:ext>
            </a:extLst>
          </p:cNvPr>
          <p:cNvSpPr/>
          <p:nvPr/>
        </p:nvSpPr>
        <p:spPr>
          <a:xfrm>
            <a:off x="4397541" y="3882845"/>
            <a:ext cx="144379" cy="138363"/>
          </a:xfrm>
          <a:prstGeom prst="ellipse">
            <a:avLst/>
          </a:prstGeom>
          <a:solidFill>
            <a:schemeClr val="bg1">
              <a:lumMod val="75000"/>
            </a:schemeClr>
          </a:solidFill>
          <a:ln>
            <a:solidFill>
              <a:schemeClr val="tx1">
                <a:lumMod val="65000"/>
                <a:lumOff val="3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D48F58B-9E56-4BFE-3DF7-FD32C7EF6339}"/>
              </a:ext>
            </a:extLst>
          </p:cNvPr>
          <p:cNvSpPr/>
          <p:nvPr/>
        </p:nvSpPr>
        <p:spPr>
          <a:xfrm>
            <a:off x="4337381" y="3730821"/>
            <a:ext cx="144379" cy="138363"/>
          </a:xfrm>
          <a:prstGeom prst="ellipse">
            <a:avLst/>
          </a:prstGeom>
          <a:solidFill>
            <a:srgbClr val="FFC000"/>
          </a:solidFill>
          <a:ln>
            <a:solidFill>
              <a:schemeClr val="accent2">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Élőláb helye 2">
            <a:extLst>
              <a:ext uri="{FF2B5EF4-FFF2-40B4-BE49-F238E27FC236}">
                <a16:creationId xmlns:a16="http://schemas.microsoft.com/office/drawing/2014/main" id="{1EE59022-86EF-E455-0566-C7482FDD593A}"/>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10" name="Csoportba foglalás 9">
            <a:extLst>
              <a:ext uri="{FF2B5EF4-FFF2-40B4-BE49-F238E27FC236}">
                <a16:creationId xmlns:a16="http://schemas.microsoft.com/office/drawing/2014/main" id="{FF5E17FF-6094-FBAD-41F0-D9208D95DABB}"/>
              </a:ext>
            </a:extLst>
          </p:cNvPr>
          <p:cNvGrpSpPr/>
          <p:nvPr/>
        </p:nvGrpSpPr>
        <p:grpSpPr>
          <a:xfrm>
            <a:off x="3078726" y="6038296"/>
            <a:ext cx="1736050" cy="787001"/>
            <a:chOff x="6717298" y="6108892"/>
            <a:chExt cx="1736050" cy="787001"/>
          </a:xfrm>
        </p:grpSpPr>
        <p:pic>
          <p:nvPicPr>
            <p:cNvPr id="12" name="Ábra 11">
              <a:extLst>
                <a:ext uri="{FF2B5EF4-FFF2-40B4-BE49-F238E27FC236}">
                  <a16:creationId xmlns:a16="http://schemas.microsoft.com/office/drawing/2014/main" id="{F0546C51-11C0-2546-9BD1-B12F98ABE0D7}"/>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13" name="Ábra 12">
              <a:extLst>
                <a:ext uri="{FF2B5EF4-FFF2-40B4-BE49-F238E27FC236}">
                  <a16:creationId xmlns:a16="http://schemas.microsoft.com/office/drawing/2014/main" id="{F56CEA60-BBEA-460B-2BE0-59E500A85C0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90379199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50E47A9-07DF-6313-59DC-47F78C8099CC}"/>
              </a:ext>
            </a:extLst>
          </p:cNvPr>
          <p:cNvSpPr>
            <a:spLocks noGrp="1"/>
          </p:cNvSpPr>
          <p:nvPr>
            <p:ph type="sldNum" sz="quarter" idx="12"/>
          </p:nvPr>
        </p:nvSpPr>
        <p:spPr/>
        <p:txBody>
          <a:bodyPr/>
          <a:lstStyle/>
          <a:p>
            <a:fld id="{9F7ECEBC-3B63-4262-8BE9-06366B519A9F}" type="slidenum">
              <a:rPr lang="hu-HU" smtClean="0"/>
              <a:pPr/>
              <a:t>103</a:t>
            </a:fld>
            <a:endParaRPr lang="hu-HU" dirty="0"/>
          </a:p>
        </p:txBody>
      </p:sp>
      <p:sp>
        <p:nvSpPr>
          <p:cNvPr id="6" name="Title 5">
            <a:extLst>
              <a:ext uri="{FF2B5EF4-FFF2-40B4-BE49-F238E27FC236}">
                <a16:creationId xmlns:a16="http://schemas.microsoft.com/office/drawing/2014/main" id="{961B7114-0F92-5777-AB59-6AF41DFEE82A}"/>
              </a:ext>
            </a:extLst>
          </p:cNvPr>
          <p:cNvSpPr>
            <a:spLocks noGrp="1"/>
          </p:cNvSpPr>
          <p:nvPr>
            <p:ph type="title"/>
          </p:nvPr>
        </p:nvSpPr>
        <p:spPr/>
        <p:txBody>
          <a:bodyPr/>
          <a:lstStyle/>
          <a:p>
            <a:r>
              <a:rPr lang="hu-HU" dirty="0"/>
              <a:t>Tabu search example</a:t>
            </a:r>
            <a:endParaRPr lang="en-US" dirty="0"/>
          </a:p>
        </p:txBody>
      </p:sp>
      <p:pic>
        <p:nvPicPr>
          <p:cNvPr id="9" name="Content Placeholder 8" descr="Chart, line chart&#10;&#10;Description automatically generated">
            <a:extLst>
              <a:ext uri="{FF2B5EF4-FFF2-40B4-BE49-F238E27FC236}">
                <a16:creationId xmlns:a16="http://schemas.microsoft.com/office/drawing/2014/main" id="{F92D47B8-3E44-D1D8-955B-4A2975B6DC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528651"/>
            <a:ext cx="8004291" cy="4477443"/>
          </a:xfrm>
        </p:spPr>
      </p:pic>
      <p:sp>
        <p:nvSpPr>
          <p:cNvPr id="11" name="TextBox 10">
            <a:extLst>
              <a:ext uri="{FF2B5EF4-FFF2-40B4-BE49-F238E27FC236}">
                <a16:creationId xmlns:a16="http://schemas.microsoft.com/office/drawing/2014/main" id="{7E8191F8-6F48-C5BE-7A03-694892DC4153}"/>
              </a:ext>
            </a:extLst>
          </p:cNvPr>
          <p:cNvSpPr txBox="1"/>
          <p:nvPr/>
        </p:nvSpPr>
        <p:spPr>
          <a:xfrm>
            <a:off x="5157479" y="1730124"/>
            <a:ext cx="6525790" cy="923330"/>
          </a:xfrm>
          <a:prstGeom prst="rect">
            <a:avLst/>
          </a:prstGeom>
          <a:noFill/>
        </p:spPr>
        <p:txBody>
          <a:bodyPr wrap="square" rtlCol="0">
            <a:spAutoFit/>
          </a:bodyPr>
          <a:lstStyle/>
          <a:p>
            <a:r>
              <a:rPr lang="hu-HU" dirty="0">
                <a:solidFill>
                  <a:srgbClr val="012851"/>
                </a:solidFill>
                <a:latin typeface="Open Sans" panose="020B0606030504020204" pitchFamily="34" charset="0"/>
                <a:ea typeface="Open Sans" panose="020B0606030504020204" pitchFamily="34" charset="0"/>
                <a:cs typeface="Open Sans" panose="020B0606030504020204" pitchFamily="34" charset="0"/>
              </a:rPr>
              <a:t>Initial state: purple</a:t>
            </a:r>
          </a:p>
          <a:p>
            <a:r>
              <a:rPr lang="hu-HU" dirty="0">
                <a:solidFill>
                  <a:srgbClr val="012851"/>
                </a:solidFill>
                <a:latin typeface="Open Sans" panose="020B0606030504020204" pitchFamily="34" charset="0"/>
                <a:ea typeface="Open Sans" panose="020B0606030504020204" pitchFamily="34" charset="0"/>
                <a:cs typeface="Open Sans" panose="020B0606030504020204" pitchFamily="34" charset="0"/>
              </a:rPr>
              <a:t>Hill Climb successor state: orange</a:t>
            </a:r>
          </a:p>
          <a:p>
            <a:r>
              <a:rPr lang="hu-HU" dirty="0">
                <a:solidFill>
                  <a:srgbClr val="012851"/>
                </a:solidFill>
                <a:latin typeface="Open Sans" panose="020B0606030504020204" pitchFamily="34" charset="0"/>
                <a:ea typeface="Open Sans" panose="020B0606030504020204" pitchFamily="34" charset="0"/>
                <a:cs typeface="Open Sans" panose="020B0606030504020204" pitchFamily="34" charset="0"/>
              </a:rPr>
              <a:t>Tabu states: gray</a:t>
            </a:r>
            <a:endParaRPr lang="en-US" dirty="0">
              <a:solidFill>
                <a:srgbClr val="01285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Oval 1">
            <a:extLst>
              <a:ext uri="{FF2B5EF4-FFF2-40B4-BE49-F238E27FC236}">
                <a16:creationId xmlns:a16="http://schemas.microsoft.com/office/drawing/2014/main" id="{43439BF5-D31B-008C-D16A-DB66C67DCE4A}"/>
              </a:ext>
            </a:extLst>
          </p:cNvPr>
          <p:cNvSpPr/>
          <p:nvPr/>
        </p:nvSpPr>
        <p:spPr>
          <a:xfrm>
            <a:off x="4451683" y="4030580"/>
            <a:ext cx="144379" cy="138363"/>
          </a:xfrm>
          <a:prstGeom prst="ellipse">
            <a:avLst/>
          </a:prstGeom>
          <a:solidFill>
            <a:srgbClr val="7030A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997ADD3-9359-82CA-6FBE-487DBF0E9BD5}"/>
              </a:ext>
            </a:extLst>
          </p:cNvPr>
          <p:cNvSpPr/>
          <p:nvPr/>
        </p:nvSpPr>
        <p:spPr>
          <a:xfrm>
            <a:off x="4397541" y="3882845"/>
            <a:ext cx="144379" cy="138363"/>
          </a:xfrm>
          <a:prstGeom prst="ellipse">
            <a:avLst/>
          </a:prstGeom>
          <a:solidFill>
            <a:schemeClr val="bg1">
              <a:lumMod val="7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D48F58B-9E56-4BFE-3DF7-FD32C7EF6339}"/>
              </a:ext>
            </a:extLst>
          </p:cNvPr>
          <p:cNvSpPr/>
          <p:nvPr/>
        </p:nvSpPr>
        <p:spPr>
          <a:xfrm>
            <a:off x="4337381" y="3730821"/>
            <a:ext cx="144379" cy="138363"/>
          </a:xfrm>
          <a:prstGeom prst="ellipse">
            <a:avLst/>
          </a:prstGeom>
          <a:solidFill>
            <a:schemeClr val="bg1">
              <a:lumMod val="7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6CAE349-E99C-E74B-A7D3-6B21DC04AE85}"/>
              </a:ext>
            </a:extLst>
          </p:cNvPr>
          <p:cNvSpPr/>
          <p:nvPr/>
        </p:nvSpPr>
        <p:spPr>
          <a:xfrm>
            <a:off x="4253162" y="3592458"/>
            <a:ext cx="144379" cy="138363"/>
          </a:xfrm>
          <a:prstGeom prst="ellipse">
            <a:avLst/>
          </a:prstGeom>
          <a:solidFill>
            <a:srgbClr val="FFC000"/>
          </a:solidFill>
          <a:ln>
            <a:solidFill>
              <a:schemeClr val="accent2">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Élőláb helye 2">
            <a:extLst>
              <a:ext uri="{FF2B5EF4-FFF2-40B4-BE49-F238E27FC236}">
                <a16:creationId xmlns:a16="http://schemas.microsoft.com/office/drawing/2014/main" id="{B93F94D0-8E81-678D-D801-1EA9FB3B314F}"/>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12" name="Csoportba foglalás 11">
            <a:extLst>
              <a:ext uri="{FF2B5EF4-FFF2-40B4-BE49-F238E27FC236}">
                <a16:creationId xmlns:a16="http://schemas.microsoft.com/office/drawing/2014/main" id="{6FD5F3F9-699E-B706-6FBC-CF7FC27F0A71}"/>
              </a:ext>
            </a:extLst>
          </p:cNvPr>
          <p:cNvGrpSpPr/>
          <p:nvPr/>
        </p:nvGrpSpPr>
        <p:grpSpPr>
          <a:xfrm>
            <a:off x="3078726" y="6038296"/>
            <a:ext cx="1736050" cy="787001"/>
            <a:chOff x="6717298" y="6108892"/>
            <a:chExt cx="1736050" cy="787001"/>
          </a:xfrm>
        </p:grpSpPr>
        <p:pic>
          <p:nvPicPr>
            <p:cNvPr id="13" name="Ábra 12">
              <a:extLst>
                <a:ext uri="{FF2B5EF4-FFF2-40B4-BE49-F238E27FC236}">
                  <a16:creationId xmlns:a16="http://schemas.microsoft.com/office/drawing/2014/main" id="{D4AA8F1B-312E-7E5F-75B2-8EB9B4D97606}"/>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14" name="Ábra 13">
              <a:extLst>
                <a:ext uri="{FF2B5EF4-FFF2-40B4-BE49-F238E27FC236}">
                  <a16:creationId xmlns:a16="http://schemas.microsoft.com/office/drawing/2014/main" id="{552A2708-7DEC-EF69-3DEA-11A1D7042F7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7043369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50E47A9-07DF-6313-59DC-47F78C8099CC}"/>
              </a:ext>
            </a:extLst>
          </p:cNvPr>
          <p:cNvSpPr>
            <a:spLocks noGrp="1"/>
          </p:cNvSpPr>
          <p:nvPr>
            <p:ph type="sldNum" sz="quarter" idx="12"/>
          </p:nvPr>
        </p:nvSpPr>
        <p:spPr/>
        <p:txBody>
          <a:bodyPr/>
          <a:lstStyle/>
          <a:p>
            <a:fld id="{9F7ECEBC-3B63-4262-8BE9-06366B519A9F}" type="slidenum">
              <a:rPr lang="hu-HU" smtClean="0"/>
              <a:pPr/>
              <a:t>104</a:t>
            </a:fld>
            <a:endParaRPr lang="hu-HU" dirty="0"/>
          </a:p>
        </p:txBody>
      </p:sp>
      <p:sp>
        <p:nvSpPr>
          <p:cNvPr id="6" name="Title 5">
            <a:extLst>
              <a:ext uri="{FF2B5EF4-FFF2-40B4-BE49-F238E27FC236}">
                <a16:creationId xmlns:a16="http://schemas.microsoft.com/office/drawing/2014/main" id="{961B7114-0F92-5777-AB59-6AF41DFEE82A}"/>
              </a:ext>
            </a:extLst>
          </p:cNvPr>
          <p:cNvSpPr>
            <a:spLocks noGrp="1"/>
          </p:cNvSpPr>
          <p:nvPr>
            <p:ph type="title"/>
          </p:nvPr>
        </p:nvSpPr>
        <p:spPr/>
        <p:txBody>
          <a:bodyPr/>
          <a:lstStyle/>
          <a:p>
            <a:r>
              <a:rPr lang="hu-HU" dirty="0"/>
              <a:t>Tabu search example</a:t>
            </a:r>
            <a:endParaRPr lang="en-US" dirty="0"/>
          </a:p>
        </p:txBody>
      </p:sp>
      <p:pic>
        <p:nvPicPr>
          <p:cNvPr id="9" name="Content Placeholder 8" descr="Chart, line chart&#10;&#10;Description automatically generated">
            <a:extLst>
              <a:ext uri="{FF2B5EF4-FFF2-40B4-BE49-F238E27FC236}">
                <a16:creationId xmlns:a16="http://schemas.microsoft.com/office/drawing/2014/main" id="{F92D47B8-3E44-D1D8-955B-4A2975B6DC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528651"/>
            <a:ext cx="8004291" cy="4477443"/>
          </a:xfrm>
        </p:spPr>
      </p:pic>
      <p:sp>
        <p:nvSpPr>
          <p:cNvPr id="11" name="TextBox 10">
            <a:extLst>
              <a:ext uri="{FF2B5EF4-FFF2-40B4-BE49-F238E27FC236}">
                <a16:creationId xmlns:a16="http://schemas.microsoft.com/office/drawing/2014/main" id="{7E8191F8-6F48-C5BE-7A03-694892DC4153}"/>
              </a:ext>
            </a:extLst>
          </p:cNvPr>
          <p:cNvSpPr txBox="1"/>
          <p:nvPr/>
        </p:nvSpPr>
        <p:spPr>
          <a:xfrm>
            <a:off x="5157479" y="1730124"/>
            <a:ext cx="6525790" cy="923330"/>
          </a:xfrm>
          <a:prstGeom prst="rect">
            <a:avLst/>
          </a:prstGeom>
          <a:noFill/>
        </p:spPr>
        <p:txBody>
          <a:bodyPr wrap="square" rtlCol="0">
            <a:spAutoFit/>
          </a:bodyPr>
          <a:lstStyle/>
          <a:p>
            <a:r>
              <a:rPr lang="hu-HU" dirty="0">
                <a:solidFill>
                  <a:srgbClr val="012851"/>
                </a:solidFill>
                <a:latin typeface="Open Sans" panose="020B0606030504020204" pitchFamily="34" charset="0"/>
                <a:ea typeface="Open Sans" panose="020B0606030504020204" pitchFamily="34" charset="0"/>
                <a:cs typeface="Open Sans" panose="020B0606030504020204" pitchFamily="34" charset="0"/>
              </a:rPr>
              <a:t>Initial state: purple</a:t>
            </a:r>
          </a:p>
          <a:p>
            <a:r>
              <a:rPr lang="hu-HU" dirty="0">
                <a:solidFill>
                  <a:srgbClr val="012851"/>
                </a:solidFill>
                <a:latin typeface="Open Sans" panose="020B0606030504020204" pitchFamily="34" charset="0"/>
                <a:ea typeface="Open Sans" panose="020B0606030504020204" pitchFamily="34" charset="0"/>
                <a:cs typeface="Open Sans" panose="020B0606030504020204" pitchFamily="34" charset="0"/>
              </a:rPr>
              <a:t>Hill Climb successor state: orange</a:t>
            </a:r>
          </a:p>
          <a:p>
            <a:r>
              <a:rPr lang="hu-HU" dirty="0">
                <a:solidFill>
                  <a:srgbClr val="012851"/>
                </a:solidFill>
                <a:latin typeface="Open Sans" panose="020B0606030504020204" pitchFamily="34" charset="0"/>
                <a:ea typeface="Open Sans" panose="020B0606030504020204" pitchFamily="34" charset="0"/>
                <a:cs typeface="Open Sans" panose="020B0606030504020204" pitchFamily="34" charset="0"/>
              </a:rPr>
              <a:t>Tabu states: gray</a:t>
            </a:r>
            <a:endParaRPr lang="en-US" dirty="0">
              <a:solidFill>
                <a:srgbClr val="01285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Oval 1">
            <a:extLst>
              <a:ext uri="{FF2B5EF4-FFF2-40B4-BE49-F238E27FC236}">
                <a16:creationId xmlns:a16="http://schemas.microsoft.com/office/drawing/2014/main" id="{43439BF5-D31B-008C-D16A-DB66C67DCE4A}"/>
              </a:ext>
            </a:extLst>
          </p:cNvPr>
          <p:cNvSpPr/>
          <p:nvPr/>
        </p:nvSpPr>
        <p:spPr>
          <a:xfrm>
            <a:off x="4451683" y="4030580"/>
            <a:ext cx="144379" cy="138363"/>
          </a:xfrm>
          <a:prstGeom prst="ellipse">
            <a:avLst/>
          </a:prstGeom>
          <a:solidFill>
            <a:srgbClr val="7030A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997ADD3-9359-82CA-6FBE-487DBF0E9BD5}"/>
              </a:ext>
            </a:extLst>
          </p:cNvPr>
          <p:cNvSpPr/>
          <p:nvPr/>
        </p:nvSpPr>
        <p:spPr>
          <a:xfrm>
            <a:off x="4397541" y="3882845"/>
            <a:ext cx="144379" cy="138363"/>
          </a:xfrm>
          <a:prstGeom prst="ellipse">
            <a:avLst/>
          </a:prstGeom>
          <a:solidFill>
            <a:schemeClr val="bg1">
              <a:lumMod val="7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D48F58B-9E56-4BFE-3DF7-FD32C7EF6339}"/>
              </a:ext>
            </a:extLst>
          </p:cNvPr>
          <p:cNvSpPr/>
          <p:nvPr/>
        </p:nvSpPr>
        <p:spPr>
          <a:xfrm>
            <a:off x="4337381" y="3730821"/>
            <a:ext cx="144379" cy="138363"/>
          </a:xfrm>
          <a:prstGeom prst="ellipse">
            <a:avLst/>
          </a:prstGeom>
          <a:solidFill>
            <a:schemeClr val="bg1">
              <a:lumMod val="7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6CAE349-E99C-E74B-A7D3-6B21DC04AE85}"/>
              </a:ext>
            </a:extLst>
          </p:cNvPr>
          <p:cNvSpPr/>
          <p:nvPr/>
        </p:nvSpPr>
        <p:spPr>
          <a:xfrm>
            <a:off x="4253162" y="3592458"/>
            <a:ext cx="144379" cy="138363"/>
          </a:xfrm>
          <a:prstGeom prst="ellipse">
            <a:avLst/>
          </a:prstGeom>
          <a:solidFill>
            <a:schemeClr val="bg1">
              <a:lumMod val="7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5E702BB-4F5A-932D-D095-B87F764B332D}"/>
              </a:ext>
            </a:extLst>
          </p:cNvPr>
          <p:cNvSpPr/>
          <p:nvPr/>
        </p:nvSpPr>
        <p:spPr>
          <a:xfrm>
            <a:off x="4125663" y="3679935"/>
            <a:ext cx="144379" cy="138363"/>
          </a:xfrm>
          <a:prstGeom prst="ellipse">
            <a:avLst/>
          </a:prstGeom>
          <a:solidFill>
            <a:srgbClr val="FFC000"/>
          </a:solidFill>
          <a:ln>
            <a:solidFill>
              <a:schemeClr val="accent2">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Élőláb helye 2">
            <a:extLst>
              <a:ext uri="{FF2B5EF4-FFF2-40B4-BE49-F238E27FC236}">
                <a16:creationId xmlns:a16="http://schemas.microsoft.com/office/drawing/2014/main" id="{9338BB68-2A74-8F1A-2AB5-3E060FF53418}"/>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13" name="Csoportba foglalás 12">
            <a:extLst>
              <a:ext uri="{FF2B5EF4-FFF2-40B4-BE49-F238E27FC236}">
                <a16:creationId xmlns:a16="http://schemas.microsoft.com/office/drawing/2014/main" id="{35BDA903-7586-D73A-0B5D-F96EE848BB16}"/>
              </a:ext>
            </a:extLst>
          </p:cNvPr>
          <p:cNvGrpSpPr/>
          <p:nvPr/>
        </p:nvGrpSpPr>
        <p:grpSpPr>
          <a:xfrm>
            <a:off x="3078726" y="6038296"/>
            <a:ext cx="1736050" cy="787001"/>
            <a:chOff x="6717298" y="6108892"/>
            <a:chExt cx="1736050" cy="787001"/>
          </a:xfrm>
        </p:grpSpPr>
        <p:pic>
          <p:nvPicPr>
            <p:cNvPr id="14" name="Ábra 13">
              <a:extLst>
                <a:ext uri="{FF2B5EF4-FFF2-40B4-BE49-F238E27FC236}">
                  <a16:creationId xmlns:a16="http://schemas.microsoft.com/office/drawing/2014/main" id="{7AA5BC88-95C0-21FA-3CCE-98F4B55B850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15" name="Ábra 14">
              <a:extLst>
                <a:ext uri="{FF2B5EF4-FFF2-40B4-BE49-F238E27FC236}">
                  <a16:creationId xmlns:a16="http://schemas.microsoft.com/office/drawing/2014/main" id="{526B7119-1837-BCF7-F6B4-2DC5AA91EA8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35283786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50E47A9-07DF-6313-59DC-47F78C8099CC}"/>
              </a:ext>
            </a:extLst>
          </p:cNvPr>
          <p:cNvSpPr>
            <a:spLocks noGrp="1"/>
          </p:cNvSpPr>
          <p:nvPr>
            <p:ph type="sldNum" sz="quarter" idx="12"/>
          </p:nvPr>
        </p:nvSpPr>
        <p:spPr/>
        <p:txBody>
          <a:bodyPr/>
          <a:lstStyle/>
          <a:p>
            <a:fld id="{9F7ECEBC-3B63-4262-8BE9-06366B519A9F}" type="slidenum">
              <a:rPr lang="hu-HU" smtClean="0"/>
              <a:pPr/>
              <a:t>105</a:t>
            </a:fld>
            <a:endParaRPr lang="hu-HU" dirty="0"/>
          </a:p>
        </p:txBody>
      </p:sp>
      <p:sp>
        <p:nvSpPr>
          <p:cNvPr id="6" name="Title 5">
            <a:extLst>
              <a:ext uri="{FF2B5EF4-FFF2-40B4-BE49-F238E27FC236}">
                <a16:creationId xmlns:a16="http://schemas.microsoft.com/office/drawing/2014/main" id="{961B7114-0F92-5777-AB59-6AF41DFEE82A}"/>
              </a:ext>
            </a:extLst>
          </p:cNvPr>
          <p:cNvSpPr>
            <a:spLocks noGrp="1"/>
          </p:cNvSpPr>
          <p:nvPr>
            <p:ph type="title"/>
          </p:nvPr>
        </p:nvSpPr>
        <p:spPr/>
        <p:txBody>
          <a:bodyPr/>
          <a:lstStyle/>
          <a:p>
            <a:r>
              <a:rPr lang="hu-HU" dirty="0"/>
              <a:t>Tabu search example</a:t>
            </a:r>
            <a:endParaRPr lang="en-US" dirty="0"/>
          </a:p>
        </p:txBody>
      </p:sp>
      <p:pic>
        <p:nvPicPr>
          <p:cNvPr id="9" name="Content Placeholder 8" descr="Chart, line chart&#10;&#10;Description automatically generated">
            <a:extLst>
              <a:ext uri="{FF2B5EF4-FFF2-40B4-BE49-F238E27FC236}">
                <a16:creationId xmlns:a16="http://schemas.microsoft.com/office/drawing/2014/main" id="{F92D47B8-3E44-D1D8-955B-4A2975B6DC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528651"/>
            <a:ext cx="8004291" cy="4477443"/>
          </a:xfrm>
        </p:spPr>
      </p:pic>
      <p:sp>
        <p:nvSpPr>
          <p:cNvPr id="11" name="TextBox 10">
            <a:extLst>
              <a:ext uri="{FF2B5EF4-FFF2-40B4-BE49-F238E27FC236}">
                <a16:creationId xmlns:a16="http://schemas.microsoft.com/office/drawing/2014/main" id="{7E8191F8-6F48-C5BE-7A03-694892DC4153}"/>
              </a:ext>
            </a:extLst>
          </p:cNvPr>
          <p:cNvSpPr txBox="1"/>
          <p:nvPr/>
        </p:nvSpPr>
        <p:spPr>
          <a:xfrm>
            <a:off x="5157479" y="1730124"/>
            <a:ext cx="6525790" cy="1477328"/>
          </a:xfrm>
          <a:prstGeom prst="rect">
            <a:avLst/>
          </a:prstGeom>
          <a:noFill/>
        </p:spPr>
        <p:txBody>
          <a:bodyPr wrap="square" rtlCol="0">
            <a:spAutoFit/>
          </a:bodyPr>
          <a:lstStyle/>
          <a:p>
            <a:r>
              <a:rPr lang="hu-HU" dirty="0">
                <a:solidFill>
                  <a:srgbClr val="012851"/>
                </a:solidFill>
                <a:latin typeface="Open Sans" panose="020B0606030504020204" pitchFamily="34" charset="0"/>
                <a:ea typeface="Open Sans" panose="020B0606030504020204" pitchFamily="34" charset="0"/>
                <a:cs typeface="Open Sans" panose="020B0606030504020204" pitchFamily="34" charset="0"/>
              </a:rPr>
              <a:t>Initial state: purple</a:t>
            </a:r>
          </a:p>
          <a:p>
            <a:r>
              <a:rPr lang="hu-HU" dirty="0">
                <a:solidFill>
                  <a:srgbClr val="012851"/>
                </a:solidFill>
                <a:latin typeface="Open Sans" panose="020B0606030504020204" pitchFamily="34" charset="0"/>
                <a:ea typeface="Open Sans" panose="020B0606030504020204" pitchFamily="34" charset="0"/>
                <a:cs typeface="Open Sans" panose="020B0606030504020204" pitchFamily="34" charset="0"/>
              </a:rPr>
              <a:t>Hill Climb successor state: orange</a:t>
            </a:r>
          </a:p>
          <a:p>
            <a:r>
              <a:rPr lang="hu-HU" dirty="0">
                <a:solidFill>
                  <a:srgbClr val="012851"/>
                </a:solidFill>
                <a:latin typeface="Open Sans" panose="020B0606030504020204" pitchFamily="34" charset="0"/>
                <a:ea typeface="Open Sans" panose="020B0606030504020204" pitchFamily="34" charset="0"/>
                <a:cs typeface="Open Sans" panose="020B0606030504020204" pitchFamily="34" charset="0"/>
              </a:rPr>
              <a:t>Tabu states: gray</a:t>
            </a:r>
          </a:p>
          <a:p>
            <a:endParaRPr lang="hu-HU" dirty="0">
              <a:solidFill>
                <a:srgbClr val="012851"/>
              </a:solidFill>
              <a:latin typeface="Open Sans" panose="020B0606030504020204" pitchFamily="34" charset="0"/>
              <a:ea typeface="Open Sans" panose="020B0606030504020204" pitchFamily="34" charset="0"/>
              <a:cs typeface="Open Sans" panose="020B0606030504020204" pitchFamily="34" charset="0"/>
            </a:endParaRPr>
          </a:p>
          <a:p>
            <a:r>
              <a:rPr lang="hu-HU" dirty="0">
                <a:solidFill>
                  <a:srgbClr val="012851"/>
                </a:solidFill>
                <a:latin typeface="Open Sans" panose="020B0606030504020204" pitchFamily="34" charset="0"/>
                <a:ea typeface="Open Sans" panose="020B0606030504020204" pitchFamily="34" charset="0"/>
                <a:cs typeface="Open Sans" panose="020B0606030504020204" pitchFamily="34" charset="0"/>
              </a:rPr>
              <a:t>...................</a:t>
            </a:r>
            <a:endParaRPr lang="en-US" dirty="0">
              <a:solidFill>
                <a:srgbClr val="01285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Oval 1">
            <a:extLst>
              <a:ext uri="{FF2B5EF4-FFF2-40B4-BE49-F238E27FC236}">
                <a16:creationId xmlns:a16="http://schemas.microsoft.com/office/drawing/2014/main" id="{43439BF5-D31B-008C-D16A-DB66C67DCE4A}"/>
              </a:ext>
            </a:extLst>
          </p:cNvPr>
          <p:cNvSpPr/>
          <p:nvPr/>
        </p:nvSpPr>
        <p:spPr>
          <a:xfrm>
            <a:off x="4451683" y="4030580"/>
            <a:ext cx="144379" cy="138363"/>
          </a:xfrm>
          <a:prstGeom prst="ellipse">
            <a:avLst/>
          </a:prstGeom>
          <a:solidFill>
            <a:srgbClr val="7030A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997ADD3-9359-82CA-6FBE-487DBF0E9BD5}"/>
              </a:ext>
            </a:extLst>
          </p:cNvPr>
          <p:cNvSpPr/>
          <p:nvPr/>
        </p:nvSpPr>
        <p:spPr>
          <a:xfrm>
            <a:off x="4397541" y="3882845"/>
            <a:ext cx="144379" cy="138363"/>
          </a:xfrm>
          <a:prstGeom prst="ellipse">
            <a:avLst/>
          </a:prstGeom>
          <a:solidFill>
            <a:schemeClr val="bg1">
              <a:lumMod val="7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D48F58B-9E56-4BFE-3DF7-FD32C7EF6339}"/>
              </a:ext>
            </a:extLst>
          </p:cNvPr>
          <p:cNvSpPr/>
          <p:nvPr/>
        </p:nvSpPr>
        <p:spPr>
          <a:xfrm>
            <a:off x="4337381" y="3730821"/>
            <a:ext cx="144379" cy="138363"/>
          </a:xfrm>
          <a:prstGeom prst="ellipse">
            <a:avLst/>
          </a:prstGeom>
          <a:solidFill>
            <a:schemeClr val="bg1">
              <a:lumMod val="7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6CAE349-E99C-E74B-A7D3-6B21DC04AE85}"/>
              </a:ext>
            </a:extLst>
          </p:cNvPr>
          <p:cNvSpPr/>
          <p:nvPr/>
        </p:nvSpPr>
        <p:spPr>
          <a:xfrm>
            <a:off x="4253162" y="3592458"/>
            <a:ext cx="144379" cy="138363"/>
          </a:xfrm>
          <a:prstGeom prst="ellipse">
            <a:avLst/>
          </a:prstGeom>
          <a:solidFill>
            <a:schemeClr val="bg1">
              <a:lumMod val="7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5E702BB-4F5A-932D-D095-B87F764B332D}"/>
              </a:ext>
            </a:extLst>
          </p:cNvPr>
          <p:cNvSpPr/>
          <p:nvPr/>
        </p:nvSpPr>
        <p:spPr>
          <a:xfrm>
            <a:off x="4125663" y="3679935"/>
            <a:ext cx="144379" cy="138363"/>
          </a:xfrm>
          <a:prstGeom prst="ellipse">
            <a:avLst/>
          </a:prstGeom>
          <a:solidFill>
            <a:schemeClr val="bg1">
              <a:lumMod val="7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8C783D0-A110-4D42-7A13-60C45849DDCC}"/>
              </a:ext>
            </a:extLst>
          </p:cNvPr>
          <p:cNvSpPr/>
          <p:nvPr/>
        </p:nvSpPr>
        <p:spPr>
          <a:xfrm>
            <a:off x="4087143" y="3818298"/>
            <a:ext cx="144379" cy="138363"/>
          </a:xfrm>
          <a:prstGeom prst="ellipse">
            <a:avLst/>
          </a:prstGeom>
          <a:solidFill>
            <a:srgbClr val="FFC000"/>
          </a:solidFill>
          <a:ln>
            <a:solidFill>
              <a:schemeClr val="accent2">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Élőláb helye 2">
            <a:extLst>
              <a:ext uri="{FF2B5EF4-FFF2-40B4-BE49-F238E27FC236}">
                <a16:creationId xmlns:a16="http://schemas.microsoft.com/office/drawing/2014/main" id="{A0BA7755-63B9-A0CB-A058-347BF4C5534E}"/>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14" name="Csoportba foglalás 13">
            <a:extLst>
              <a:ext uri="{FF2B5EF4-FFF2-40B4-BE49-F238E27FC236}">
                <a16:creationId xmlns:a16="http://schemas.microsoft.com/office/drawing/2014/main" id="{775FEAA4-A87F-74B5-81D8-93978B66231B}"/>
              </a:ext>
            </a:extLst>
          </p:cNvPr>
          <p:cNvGrpSpPr/>
          <p:nvPr/>
        </p:nvGrpSpPr>
        <p:grpSpPr>
          <a:xfrm>
            <a:off x="3078726" y="6038296"/>
            <a:ext cx="1736050" cy="787001"/>
            <a:chOff x="6717298" y="6108892"/>
            <a:chExt cx="1736050" cy="787001"/>
          </a:xfrm>
        </p:grpSpPr>
        <p:pic>
          <p:nvPicPr>
            <p:cNvPr id="15" name="Ábra 14">
              <a:extLst>
                <a:ext uri="{FF2B5EF4-FFF2-40B4-BE49-F238E27FC236}">
                  <a16:creationId xmlns:a16="http://schemas.microsoft.com/office/drawing/2014/main" id="{798AEE42-3DB3-FA35-DCEF-9F036D19EE28}"/>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16" name="Ábra 15">
              <a:extLst>
                <a:ext uri="{FF2B5EF4-FFF2-40B4-BE49-F238E27FC236}">
                  <a16:creationId xmlns:a16="http://schemas.microsoft.com/office/drawing/2014/main" id="{096BC96C-460B-AF86-16F0-2419BDA672B3}"/>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40269292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50E47A9-07DF-6313-59DC-47F78C8099CC}"/>
              </a:ext>
            </a:extLst>
          </p:cNvPr>
          <p:cNvSpPr>
            <a:spLocks noGrp="1"/>
          </p:cNvSpPr>
          <p:nvPr>
            <p:ph type="sldNum" sz="quarter" idx="12"/>
          </p:nvPr>
        </p:nvSpPr>
        <p:spPr/>
        <p:txBody>
          <a:bodyPr/>
          <a:lstStyle/>
          <a:p>
            <a:fld id="{9F7ECEBC-3B63-4262-8BE9-06366B519A9F}" type="slidenum">
              <a:rPr lang="hu-HU" smtClean="0"/>
              <a:pPr/>
              <a:t>106</a:t>
            </a:fld>
            <a:endParaRPr lang="hu-HU" dirty="0"/>
          </a:p>
        </p:txBody>
      </p:sp>
      <p:sp>
        <p:nvSpPr>
          <p:cNvPr id="6" name="Title 5">
            <a:extLst>
              <a:ext uri="{FF2B5EF4-FFF2-40B4-BE49-F238E27FC236}">
                <a16:creationId xmlns:a16="http://schemas.microsoft.com/office/drawing/2014/main" id="{961B7114-0F92-5777-AB59-6AF41DFEE82A}"/>
              </a:ext>
            </a:extLst>
          </p:cNvPr>
          <p:cNvSpPr>
            <a:spLocks noGrp="1"/>
          </p:cNvSpPr>
          <p:nvPr>
            <p:ph type="title"/>
          </p:nvPr>
        </p:nvSpPr>
        <p:spPr/>
        <p:txBody>
          <a:bodyPr/>
          <a:lstStyle/>
          <a:p>
            <a:r>
              <a:rPr lang="hu-HU" dirty="0"/>
              <a:t>Tabu search example</a:t>
            </a:r>
            <a:endParaRPr lang="en-US" dirty="0"/>
          </a:p>
        </p:txBody>
      </p:sp>
      <p:pic>
        <p:nvPicPr>
          <p:cNvPr id="9" name="Content Placeholder 8" descr="Chart, line chart&#10;&#10;Description automatically generated">
            <a:extLst>
              <a:ext uri="{FF2B5EF4-FFF2-40B4-BE49-F238E27FC236}">
                <a16:creationId xmlns:a16="http://schemas.microsoft.com/office/drawing/2014/main" id="{F92D47B8-3E44-D1D8-955B-4A2975B6DC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528651"/>
            <a:ext cx="8004291" cy="4477443"/>
          </a:xfrm>
        </p:spPr>
      </p:pic>
      <p:sp>
        <p:nvSpPr>
          <p:cNvPr id="11" name="TextBox 10">
            <a:extLst>
              <a:ext uri="{FF2B5EF4-FFF2-40B4-BE49-F238E27FC236}">
                <a16:creationId xmlns:a16="http://schemas.microsoft.com/office/drawing/2014/main" id="{7E8191F8-6F48-C5BE-7A03-694892DC4153}"/>
              </a:ext>
            </a:extLst>
          </p:cNvPr>
          <p:cNvSpPr txBox="1"/>
          <p:nvPr/>
        </p:nvSpPr>
        <p:spPr>
          <a:xfrm>
            <a:off x="5157479" y="1730124"/>
            <a:ext cx="6525790" cy="1477328"/>
          </a:xfrm>
          <a:prstGeom prst="rect">
            <a:avLst/>
          </a:prstGeom>
          <a:noFill/>
        </p:spPr>
        <p:txBody>
          <a:bodyPr wrap="square" rtlCol="0">
            <a:spAutoFit/>
          </a:bodyPr>
          <a:lstStyle/>
          <a:p>
            <a:r>
              <a:rPr lang="hu-HU" dirty="0">
                <a:solidFill>
                  <a:srgbClr val="012851"/>
                </a:solidFill>
                <a:latin typeface="Open Sans" panose="020B0606030504020204" pitchFamily="34" charset="0"/>
                <a:ea typeface="Open Sans" panose="020B0606030504020204" pitchFamily="34" charset="0"/>
                <a:cs typeface="Open Sans" panose="020B0606030504020204" pitchFamily="34" charset="0"/>
              </a:rPr>
              <a:t>Initial state: purple</a:t>
            </a:r>
          </a:p>
          <a:p>
            <a:r>
              <a:rPr lang="hu-HU" dirty="0">
                <a:solidFill>
                  <a:srgbClr val="012851"/>
                </a:solidFill>
                <a:latin typeface="Open Sans" panose="020B0606030504020204" pitchFamily="34" charset="0"/>
                <a:ea typeface="Open Sans" panose="020B0606030504020204" pitchFamily="34" charset="0"/>
                <a:cs typeface="Open Sans" panose="020B0606030504020204" pitchFamily="34" charset="0"/>
              </a:rPr>
              <a:t>Hill Climb successor state: orange</a:t>
            </a:r>
          </a:p>
          <a:p>
            <a:r>
              <a:rPr lang="hu-HU" dirty="0">
                <a:solidFill>
                  <a:srgbClr val="012851"/>
                </a:solidFill>
                <a:latin typeface="Open Sans" panose="020B0606030504020204" pitchFamily="34" charset="0"/>
                <a:ea typeface="Open Sans" panose="020B0606030504020204" pitchFamily="34" charset="0"/>
                <a:cs typeface="Open Sans" panose="020B0606030504020204" pitchFamily="34" charset="0"/>
              </a:rPr>
              <a:t>Tabu states: gray</a:t>
            </a:r>
          </a:p>
          <a:p>
            <a:endParaRPr lang="hu-HU" dirty="0">
              <a:solidFill>
                <a:srgbClr val="012851"/>
              </a:solidFill>
              <a:latin typeface="Open Sans" panose="020B0606030504020204" pitchFamily="34" charset="0"/>
              <a:ea typeface="Open Sans" panose="020B0606030504020204" pitchFamily="34" charset="0"/>
              <a:cs typeface="Open Sans" panose="020B0606030504020204" pitchFamily="34" charset="0"/>
            </a:endParaRPr>
          </a:p>
          <a:p>
            <a:r>
              <a:rPr lang="hu-HU" dirty="0">
                <a:solidFill>
                  <a:srgbClr val="012851"/>
                </a:solidFill>
                <a:latin typeface="Open Sans" panose="020B0606030504020204" pitchFamily="34" charset="0"/>
                <a:ea typeface="Open Sans" panose="020B0606030504020204" pitchFamily="34" charset="0"/>
                <a:cs typeface="Open Sans" panose="020B0606030504020204" pitchFamily="34" charset="0"/>
              </a:rPr>
              <a:t>...................</a:t>
            </a:r>
            <a:endParaRPr lang="en-US" dirty="0">
              <a:solidFill>
                <a:srgbClr val="01285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Oval 1">
            <a:extLst>
              <a:ext uri="{FF2B5EF4-FFF2-40B4-BE49-F238E27FC236}">
                <a16:creationId xmlns:a16="http://schemas.microsoft.com/office/drawing/2014/main" id="{43439BF5-D31B-008C-D16A-DB66C67DCE4A}"/>
              </a:ext>
            </a:extLst>
          </p:cNvPr>
          <p:cNvSpPr/>
          <p:nvPr/>
        </p:nvSpPr>
        <p:spPr>
          <a:xfrm>
            <a:off x="4451683" y="4030580"/>
            <a:ext cx="144379" cy="138363"/>
          </a:xfrm>
          <a:prstGeom prst="ellipse">
            <a:avLst/>
          </a:prstGeom>
          <a:solidFill>
            <a:srgbClr val="7030A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997ADD3-9359-82CA-6FBE-487DBF0E9BD5}"/>
              </a:ext>
            </a:extLst>
          </p:cNvPr>
          <p:cNvSpPr/>
          <p:nvPr/>
        </p:nvSpPr>
        <p:spPr>
          <a:xfrm>
            <a:off x="3963235" y="4310312"/>
            <a:ext cx="144379" cy="138363"/>
          </a:xfrm>
          <a:prstGeom prst="ellipse">
            <a:avLst/>
          </a:prstGeom>
          <a:solidFill>
            <a:schemeClr val="bg1">
              <a:lumMod val="7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D48F58B-9E56-4BFE-3DF7-FD32C7EF6339}"/>
              </a:ext>
            </a:extLst>
          </p:cNvPr>
          <p:cNvSpPr/>
          <p:nvPr/>
        </p:nvSpPr>
        <p:spPr>
          <a:xfrm>
            <a:off x="3929955" y="4485075"/>
            <a:ext cx="144379" cy="138363"/>
          </a:xfrm>
          <a:prstGeom prst="ellipse">
            <a:avLst/>
          </a:prstGeom>
          <a:solidFill>
            <a:schemeClr val="bg1">
              <a:lumMod val="7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6CAE349-E99C-E74B-A7D3-6B21DC04AE85}"/>
              </a:ext>
            </a:extLst>
          </p:cNvPr>
          <p:cNvSpPr/>
          <p:nvPr/>
        </p:nvSpPr>
        <p:spPr>
          <a:xfrm>
            <a:off x="3886564" y="4651789"/>
            <a:ext cx="144379" cy="138363"/>
          </a:xfrm>
          <a:prstGeom prst="ellipse">
            <a:avLst/>
          </a:prstGeom>
          <a:solidFill>
            <a:schemeClr val="bg1">
              <a:lumMod val="7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5E702BB-4F5A-932D-D095-B87F764B332D}"/>
              </a:ext>
            </a:extLst>
          </p:cNvPr>
          <p:cNvSpPr/>
          <p:nvPr/>
        </p:nvSpPr>
        <p:spPr>
          <a:xfrm>
            <a:off x="3814375" y="4816633"/>
            <a:ext cx="144379" cy="138363"/>
          </a:xfrm>
          <a:prstGeom prst="ellipse">
            <a:avLst/>
          </a:prstGeom>
          <a:solidFill>
            <a:schemeClr val="bg1">
              <a:lumMod val="7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8C783D0-A110-4D42-7A13-60C45849DDCC}"/>
              </a:ext>
            </a:extLst>
          </p:cNvPr>
          <p:cNvSpPr/>
          <p:nvPr/>
        </p:nvSpPr>
        <p:spPr>
          <a:xfrm>
            <a:off x="2859034" y="3454095"/>
            <a:ext cx="144379" cy="138363"/>
          </a:xfrm>
          <a:prstGeom prst="ellipse">
            <a:avLst/>
          </a:prstGeom>
          <a:solidFill>
            <a:srgbClr val="FFC000"/>
          </a:solidFill>
          <a:ln>
            <a:solidFill>
              <a:schemeClr val="accent2">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DA395C3-F2F1-8434-BAF9-4CFE488D005E}"/>
              </a:ext>
            </a:extLst>
          </p:cNvPr>
          <p:cNvSpPr/>
          <p:nvPr/>
        </p:nvSpPr>
        <p:spPr>
          <a:xfrm>
            <a:off x="3669996" y="4954996"/>
            <a:ext cx="144379" cy="138363"/>
          </a:xfrm>
          <a:prstGeom prst="ellipse">
            <a:avLst/>
          </a:prstGeom>
          <a:solidFill>
            <a:schemeClr val="bg1">
              <a:lumMod val="7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A6EFDEF-1F59-E044-A7C8-DBB45E3284C4}"/>
              </a:ext>
            </a:extLst>
          </p:cNvPr>
          <p:cNvSpPr/>
          <p:nvPr/>
        </p:nvSpPr>
        <p:spPr>
          <a:xfrm>
            <a:off x="3508739" y="4954997"/>
            <a:ext cx="144379" cy="138363"/>
          </a:xfrm>
          <a:prstGeom prst="ellipse">
            <a:avLst/>
          </a:prstGeom>
          <a:solidFill>
            <a:schemeClr val="bg1">
              <a:lumMod val="7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05972F3-0D76-7339-CABD-1691305B2D92}"/>
              </a:ext>
            </a:extLst>
          </p:cNvPr>
          <p:cNvSpPr/>
          <p:nvPr/>
        </p:nvSpPr>
        <p:spPr>
          <a:xfrm>
            <a:off x="2878611" y="3618846"/>
            <a:ext cx="144379" cy="138363"/>
          </a:xfrm>
          <a:prstGeom prst="ellipse">
            <a:avLst/>
          </a:prstGeom>
          <a:solidFill>
            <a:schemeClr val="bg1">
              <a:lumMod val="7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C94AA857-ECF1-D506-2977-C608FEA8B090}"/>
              </a:ext>
            </a:extLst>
          </p:cNvPr>
          <p:cNvSpPr/>
          <p:nvPr/>
        </p:nvSpPr>
        <p:spPr>
          <a:xfrm>
            <a:off x="2889112" y="3796647"/>
            <a:ext cx="144379" cy="138363"/>
          </a:xfrm>
          <a:prstGeom prst="ellipse">
            <a:avLst/>
          </a:prstGeom>
          <a:solidFill>
            <a:schemeClr val="bg1">
              <a:lumMod val="7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3811D60-741C-2211-A0CD-27CF1011732F}"/>
              </a:ext>
            </a:extLst>
          </p:cNvPr>
          <p:cNvSpPr/>
          <p:nvPr/>
        </p:nvSpPr>
        <p:spPr>
          <a:xfrm>
            <a:off x="2931223" y="3961398"/>
            <a:ext cx="144379" cy="138363"/>
          </a:xfrm>
          <a:prstGeom prst="ellipse">
            <a:avLst/>
          </a:prstGeom>
          <a:solidFill>
            <a:schemeClr val="bg1">
              <a:lumMod val="7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4216543-A339-096C-3549-522A5192542F}"/>
              </a:ext>
            </a:extLst>
          </p:cNvPr>
          <p:cNvSpPr/>
          <p:nvPr/>
        </p:nvSpPr>
        <p:spPr>
          <a:xfrm>
            <a:off x="2961299" y="4144631"/>
            <a:ext cx="144379" cy="138363"/>
          </a:xfrm>
          <a:prstGeom prst="ellipse">
            <a:avLst/>
          </a:prstGeom>
          <a:solidFill>
            <a:schemeClr val="bg1">
              <a:lumMod val="7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A96E906-26F1-630A-2316-EDE8687E8783}"/>
              </a:ext>
            </a:extLst>
          </p:cNvPr>
          <p:cNvSpPr/>
          <p:nvPr/>
        </p:nvSpPr>
        <p:spPr>
          <a:xfrm>
            <a:off x="2997393" y="4315644"/>
            <a:ext cx="144379" cy="138363"/>
          </a:xfrm>
          <a:prstGeom prst="ellipse">
            <a:avLst/>
          </a:prstGeom>
          <a:solidFill>
            <a:schemeClr val="bg1">
              <a:lumMod val="7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71402FE-59E6-E26F-0C45-151D209F7776}"/>
              </a:ext>
            </a:extLst>
          </p:cNvPr>
          <p:cNvSpPr/>
          <p:nvPr/>
        </p:nvSpPr>
        <p:spPr>
          <a:xfrm>
            <a:off x="3141771" y="4641734"/>
            <a:ext cx="144379" cy="138363"/>
          </a:xfrm>
          <a:prstGeom prst="ellipse">
            <a:avLst/>
          </a:prstGeom>
          <a:solidFill>
            <a:schemeClr val="bg1">
              <a:lumMod val="7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5B5518E-52BC-D6F5-BAB2-7DE5C2CB9AAA}"/>
              </a:ext>
            </a:extLst>
          </p:cNvPr>
          <p:cNvSpPr/>
          <p:nvPr/>
        </p:nvSpPr>
        <p:spPr>
          <a:xfrm>
            <a:off x="3069582" y="4485076"/>
            <a:ext cx="144379" cy="138363"/>
          </a:xfrm>
          <a:prstGeom prst="ellipse">
            <a:avLst/>
          </a:prstGeom>
          <a:solidFill>
            <a:schemeClr val="bg1">
              <a:lumMod val="7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2E81A2F-C006-945F-4E6C-34EF2EE25B6B}"/>
              </a:ext>
            </a:extLst>
          </p:cNvPr>
          <p:cNvSpPr/>
          <p:nvPr/>
        </p:nvSpPr>
        <p:spPr>
          <a:xfrm>
            <a:off x="3213960" y="4789021"/>
            <a:ext cx="144379" cy="138363"/>
          </a:xfrm>
          <a:prstGeom prst="ellipse">
            <a:avLst/>
          </a:prstGeom>
          <a:solidFill>
            <a:schemeClr val="bg1">
              <a:lumMod val="7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B6D0418-8FE5-1191-2C80-7D0B07C0D8FC}"/>
              </a:ext>
            </a:extLst>
          </p:cNvPr>
          <p:cNvSpPr/>
          <p:nvPr/>
        </p:nvSpPr>
        <p:spPr>
          <a:xfrm>
            <a:off x="3364360" y="4872009"/>
            <a:ext cx="144379" cy="138363"/>
          </a:xfrm>
          <a:prstGeom prst="ellipse">
            <a:avLst/>
          </a:prstGeom>
          <a:solidFill>
            <a:schemeClr val="bg1">
              <a:lumMod val="7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 name="Élőláb helye 2">
            <a:extLst>
              <a:ext uri="{FF2B5EF4-FFF2-40B4-BE49-F238E27FC236}">
                <a16:creationId xmlns:a16="http://schemas.microsoft.com/office/drawing/2014/main" id="{508E7DAA-3330-0F7E-D367-C7F54E9EE42B}"/>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25" name="Csoportba foglalás 24">
            <a:extLst>
              <a:ext uri="{FF2B5EF4-FFF2-40B4-BE49-F238E27FC236}">
                <a16:creationId xmlns:a16="http://schemas.microsoft.com/office/drawing/2014/main" id="{09FB96B6-A755-FD85-8D7D-5785A11C5A71}"/>
              </a:ext>
            </a:extLst>
          </p:cNvPr>
          <p:cNvGrpSpPr/>
          <p:nvPr/>
        </p:nvGrpSpPr>
        <p:grpSpPr>
          <a:xfrm>
            <a:off x="3078726" y="6038296"/>
            <a:ext cx="1736050" cy="787001"/>
            <a:chOff x="6717298" y="6108892"/>
            <a:chExt cx="1736050" cy="787001"/>
          </a:xfrm>
        </p:grpSpPr>
        <p:pic>
          <p:nvPicPr>
            <p:cNvPr id="26" name="Ábra 25">
              <a:extLst>
                <a:ext uri="{FF2B5EF4-FFF2-40B4-BE49-F238E27FC236}">
                  <a16:creationId xmlns:a16="http://schemas.microsoft.com/office/drawing/2014/main" id="{40DA1786-14E3-E135-932F-3DB2F98E9C5E}"/>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27" name="Ábra 26">
              <a:extLst>
                <a:ext uri="{FF2B5EF4-FFF2-40B4-BE49-F238E27FC236}">
                  <a16:creationId xmlns:a16="http://schemas.microsoft.com/office/drawing/2014/main" id="{F70CAB50-5808-A579-BE87-DDFBE5EA346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215321903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435646-6FED-9D8A-7826-2DD5B44C66FE}"/>
              </a:ext>
            </a:extLst>
          </p:cNvPr>
          <p:cNvSpPr>
            <a:spLocks noGrp="1"/>
          </p:cNvSpPr>
          <p:nvPr>
            <p:ph idx="1"/>
          </p:nvPr>
        </p:nvSpPr>
        <p:spPr/>
        <p:txBody>
          <a:bodyPr/>
          <a:lstStyle/>
          <a:p>
            <a:r>
              <a:rPr lang="hu-HU" dirty="0"/>
              <a:t>Tabu are not permanent</a:t>
            </a:r>
          </a:p>
          <a:p>
            <a:pPr lvl="1"/>
            <a:r>
              <a:rPr lang="hu-HU" dirty="0"/>
              <a:t>In the Tabu List, whether the Tabu are states or moves, they also contain a duration</a:t>
            </a:r>
          </a:p>
          <a:p>
            <a:pPr lvl="1"/>
            <a:r>
              <a:rPr lang="hu-HU" dirty="0"/>
              <a:t>This is called </a:t>
            </a:r>
            <a:r>
              <a:rPr lang="hu-HU" b="1" dirty="0"/>
              <a:t>Tabu Tenure</a:t>
            </a:r>
            <a:r>
              <a:rPr lang="hu-HU" dirty="0"/>
              <a:t>, and it is kind of a Time-to-live figure: with each iteration all tenure is decreased by one.</a:t>
            </a:r>
          </a:p>
          <a:p>
            <a:pPr lvl="1"/>
            <a:r>
              <a:rPr lang="hu-HU" dirty="0"/>
              <a:t>Tabu with 0 tenure are removed from the list</a:t>
            </a:r>
            <a:endParaRPr lang="en-US" dirty="0"/>
          </a:p>
        </p:txBody>
      </p:sp>
      <p:sp>
        <p:nvSpPr>
          <p:cNvPr id="5" name="Slide Number Placeholder 4">
            <a:extLst>
              <a:ext uri="{FF2B5EF4-FFF2-40B4-BE49-F238E27FC236}">
                <a16:creationId xmlns:a16="http://schemas.microsoft.com/office/drawing/2014/main" id="{149C5423-C334-F982-57A3-336A72A512EC}"/>
              </a:ext>
            </a:extLst>
          </p:cNvPr>
          <p:cNvSpPr>
            <a:spLocks noGrp="1"/>
          </p:cNvSpPr>
          <p:nvPr>
            <p:ph type="sldNum" sz="quarter" idx="12"/>
          </p:nvPr>
        </p:nvSpPr>
        <p:spPr/>
        <p:txBody>
          <a:bodyPr/>
          <a:lstStyle/>
          <a:p>
            <a:fld id="{9F7ECEBC-3B63-4262-8BE9-06366B519A9F}" type="slidenum">
              <a:rPr lang="hu-HU" smtClean="0"/>
              <a:pPr/>
              <a:t>107</a:t>
            </a:fld>
            <a:endParaRPr lang="hu-HU" dirty="0"/>
          </a:p>
        </p:txBody>
      </p:sp>
      <p:sp>
        <p:nvSpPr>
          <p:cNvPr id="6" name="Title 5">
            <a:extLst>
              <a:ext uri="{FF2B5EF4-FFF2-40B4-BE49-F238E27FC236}">
                <a16:creationId xmlns:a16="http://schemas.microsoft.com/office/drawing/2014/main" id="{E205E241-009E-92EF-10AF-5A063A346093}"/>
              </a:ext>
            </a:extLst>
          </p:cNvPr>
          <p:cNvSpPr>
            <a:spLocks noGrp="1"/>
          </p:cNvSpPr>
          <p:nvPr>
            <p:ph type="title"/>
          </p:nvPr>
        </p:nvSpPr>
        <p:spPr/>
        <p:txBody>
          <a:bodyPr/>
          <a:lstStyle/>
          <a:p>
            <a:r>
              <a:rPr lang="hu-HU" dirty="0"/>
              <a:t>Tabu search details</a:t>
            </a:r>
            <a:endParaRPr lang="en-US" dirty="0"/>
          </a:p>
        </p:txBody>
      </p:sp>
      <p:sp>
        <p:nvSpPr>
          <p:cNvPr id="3" name="Élőláb helye 2">
            <a:extLst>
              <a:ext uri="{FF2B5EF4-FFF2-40B4-BE49-F238E27FC236}">
                <a16:creationId xmlns:a16="http://schemas.microsoft.com/office/drawing/2014/main" id="{F8693A0D-854D-7D6A-B6BF-97A9C72592D7}"/>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909D53D6-C627-2701-581A-A11EEC70863C}"/>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7ED8DF36-58A7-6C31-794C-D894BB6CB7D0}"/>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84BDAFC4-06AF-7ECA-305F-C7B8BBC7DC81}"/>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92009872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50E47A9-07DF-6313-59DC-47F78C8099CC}"/>
              </a:ext>
            </a:extLst>
          </p:cNvPr>
          <p:cNvSpPr>
            <a:spLocks noGrp="1"/>
          </p:cNvSpPr>
          <p:nvPr>
            <p:ph type="sldNum" sz="quarter" idx="12"/>
          </p:nvPr>
        </p:nvSpPr>
        <p:spPr/>
        <p:txBody>
          <a:bodyPr/>
          <a:lstStyle/>
          <a:p>
            <a:fld id="{9F7ECEBC-3B63-4262-8BE9-06366B519A9F}" type="slidenum">
              <a:rPr lang="hu-HU" smtClean="0"/>
              <a:pPr/>
              <a:t>108</a:t>
            </a:fld>
            <a:endParaRPr lang="hu-HU" dirty="0"/>
          </a:p>
        </p:txBody>
      </p:sp>
      <p:sp>
        <p:nvSpPr>
          <p:cNvPr id="6" name="Title 5">
            <a:extLst>
              <a:ext uri="{FF2B5EF4-FFF2-40B4-BE49-F238E27FC236}">
                <a16:creationId xmlns:a16="http://schemas.microsoft.com/office/drawing/2014/main" id="{961B7114-0F92-5777-AB59-6AF41DFEE82A}"/>
              </a:ext>
            </a:extLst>
          </p:cNvPr>
          <p:cNvSpPr>
            <a:spLocks noGrp="1"/>
          </p:cNvSpPr>
          <p:nvPr>
            <p:ph type="title"/>
          </p:nvPr>
        </p:nvSpPr>
        <p:spPr/>
        <p:txBody>
          <a:bodyPr/>
          <a:lstStyle/>
          <a:p>
            <a:r>
              <a:rPr lang="hu-HU" dirty="0"/>
              <a:t>Tabu search details</a:t>
            </a:r>
            <a:endParaRPr lang="en-US" dirty="0"/>
          </a:p>
        </p:txBody>
      </p:sp>
      <p:pic>
        <p:nvPicPr>
          <p:cNvPr id="9" name="Content Placeholder 8" descr="Chart, line chart&#10;&#10;Description automatically generated">
            <a:extLst>
              <a:ext uri="{FF2B5EF4-FFF2-40B4-BE49-F238E27FC236}">
                <a16:creationId xmlns:a16="http://schemas.microsoft.com/office/drawing/2014/main" id="{F92D47B8-3E44-D1D8-955B-4A2975B6DC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528651"/>
            <a:ext cx="8004291" cy="4477443"/>
          </a:xfrm>
        </p:spPr>
      </p:pic>
      <p:sp>
        <p:nvSpPr>
          <p:cNvPr id="11" name="TextBox 10">
            <a:extLst>
              <a:ext uri="{FF2B5EF4-FFF2-40B4-BE49-F238E27FC236}">
                <a16:creationId xmlns:a16="http://schemas.microsoft.com/office/drawing/2014/main" id="{7E8191F8-6F48-C5BE-7A03-694892DC4153}"/>
              </a:ext>
            </a:extLst>
          </p:cNvPr>
          <p:cNvSpPr txBox="1"/>
          <p:nvPr/>
        </p:nvSpPr>
        <p:spPr>
          <a:xfrm>
            <a:off x="5157479" y="1730124"/>
            <a:ext cx="6525790" cy="1200329"/>
          </a:xfrm>
          <a:prstGeom prst="rect">
            <a:avLst/>
          </a:prstGeom>
          <a:noFill/>
        </p:spPr>
        <p:txBody>
          <a:bodyPr wrap="square" rtlCol="0">
            <a:spAutoFit/>
          </a:bodyPr>
          <a:lstStyle/>
          <a:p>
            <a:r>
              <a:rPr lang="hu-HU" dirty="0">
                <a:solidFill>
                  <a:srgbClr val="012851"/>
                </a:solidFill>
                <a:latin typeface="Open Sans" panose="020B0606030504020204" pitchFamily="34" charset="0"/>
                <a:ea typeface="Open Sans" panose="020B0606030504020204" pitchFamily="34" charset="0"/>
                <a:cs typeface="Open Sans" panose="020B0606030504020204" pitchFamily="34" charset="0"/>
              </a:rPr>
              <a:t>Initial state: purple</a:t>
            </a:r>
          </a:p>
          <a:p>
            <a:r>
              <a:rPr lang="hu-HU" dirty="0">
                <a:solidFill>
                  <a:srgbClr val="012851"/>
                </a:solidFill>
                <a:latin typeface="Open Sans" panose="020B0606030504020204" pitchFamily="34" charset="0"/>
                <a:ea typeface="Open Sans" panose="020B0606030504020204" pitchFamily="34" charset="0"/>
                <a:cs typeface="Open Sans" panose="020B0606030504020204" pitchFamily="34" charset="0"/>
              </a:rPr>
              <a:t>Hill Climb successor state: orange</a:t>
            </a:r>
          </a:p>
          <a:p>
            <a:r>
              <a:rPr lang="hu-HU" dirty="0">
                <a:solidFill>
                  <a:srgbClr val="012851"/>
                </a:solidFill>
                <a:latin typeface="Open Sans" panose="020B0606030504020204" pitchFamily="34" charset="0"/>
                <a:ea typeface="Open Sans" panose="020B0606030504020204" pitchFamily="34" charset="0"/>
                <a:cs typeface="Open Sans" panose="020B0606030504020204" pitchFamily="34" charset="0"/>
              </a:rPr>
              <a:t>Tabu states: gray</a:t>
            </a:r>
          </a:p>
          <a:p>
            <a:endParaRPr lang="hu-HU" dirty="0">
              <a:solidFill>
                <a:srgbClr val="01285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Oval 1">
            <a:extLst>
              <a:ext uri="{FF2B5EF4-FFF2-40B4-BE49-F238E27FC236}">
                <a16:creationId xmlns:a16="http://schemas.microsoft.com/office/drawing/2014/main" id="{43439BF5-D31B-008C-D16A-DB66C67DCE4A}"/>
              </a:ext>
            </a:extLst>
          </p:cNvPr>
          <p:cNvSpPr/>
          <p:nvPr/>
        </p:nvSpPr>
        <p:spPr>
          <a:xfrm>
            <a:off x="4451683" y="4030580"/>
            <a:ext cx="144379" cy="138363"/>
          </a:xfrm>
          <a:prstGeom prst="ellipse">
            <a:avLst/>
          </a:prstGeom>
          <a:solidFill>
            <a:srgbClr val="7030A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997ADD3-9359-82CA-6FBE-487DBF0E9BD5}"/>
              </a:ext>
            </a:extLst>
          </p:cNvPr>
          <p:cNvSpPr/>
          <p:nvPr/>
        </p:nvSpPr>
        <p:spPr>
          <a:xfrm>
            <a:off x="3963235" y="4310312"/>
            <a:ext cx="144379" cy="138363"/>
          </a:xfrm>
          <a:prstGeom prst="ellipse">
            <a:avLst/>
          </a:prstGeom>
          <a:solidFill>
            <a:schemeClr val="bg1">
              <a:lumMod val="7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D48F58B-9E56-4BFE-3DF7-FD32C7EF6339}"/>
              </a:ext>
            </a:extLst>
          </p:cNvPr>
          <p:cNvSpPr/>
          <p:nvPr/>
        </p:nvSpPr>
        <p:spPr>
          <a:xfrm>
            <a:off x="3929955" y="4485075"/>
            <a:ext cx="144379" cy="138363"/>
          </a:xfrm>
          <a:prstGeom prst="ellipse">
            <a:avLst/>
          </a:prstGeom>
          <a:solidFill>
            <a:schemeClr val="bg1">
              <a:lumMod val="7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16CAE349-E99C-E74B-A7D3-6B21DC04AE85}"/>
              </a:ext>
            </a:extLst>
          </p:cNvPr>
          <p:cNvSpPr/>
          <p:nvPr/>
        </p:nvSpPr>
        <p:spPr>
          <a:xfrm>
            <a:off x="3886564" y="4651789"/>
            <a:ext cx="144379" cy="138363"/>
          </a:xfrm>
          <a:prstGeom prst="ellipse">
            <a:avLst/>
          </a:prstGeom>
          <a:solidFill>
            <a:schemeClr val="bg1">
              <a:lumMod val="7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35E702BB-4F5A-932D-D095-B87F764B332D}"/>
              </a:ext>
            </a:extLst>
          </p:cNvPr>
          <p:cNvSpPr/>
          <p:nvPr/>
        </p:nvSpPr>
        <p:spPr>
          <a:xfrm>
            <a:off x="3814375" y="4816633"/>
            <a:ext cx="144379" cy="138363"/>
          </a:xfrm>
          <a:prstGeom prst="ellipse">
            <a:avLst/>
          </a:prstGeom>
          <a:solidFill>
            <a:schemeClr val="bg1">
              <a:lumMod val="7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8C783D0-A110-4D42-7A13-60C45849DDCC}"/>
              </a:ext>
            </a:extLst>
          </p:cNvPr>
          <p:cNvSpPr/>
          <p:nvPr/>
        </p:nvSpPr>
        <p:spPr>
          <a:xfrm>
            <a:off x="2859034" y="3454095"/>
            <a:ext cx="144379" cy="138363"/>
          </a:xfrm>
          <a:prstGeom prst="ellipse">
            <a:avLst/>
          </a:prstGeom>
          <a:solidFill>
            <a:srgbClr val="FFC000"/>
          </a:solidFill>
          <a:ln>
            <a:solidFill>
              <a:schemeClr val="accent2">
                <a:lumMod val="40000"/>
                <a:lumOff val="6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DA395C3-F2F1-8434-BAF9-4CFE488D005E}"/>
              </a:ext>
            </a:extLst>
          </p:cNvPr>
          <p:cNvSpPr/>
          <p:nvPr/>
        </p:nvSpPr>
        <p:spPr>
          <a:xfrm>
            <a:off x="3669996" y="4954996"/>
            <a:ext cx="144379" cy="138363"/>
          </a:xfrm>
          <a:prstGeom prst="ellipse">
            <a:avLst/>
          </a:prstGeom>
          <a:solidFill>
            <a:schemeClr val="bg1">
              <a:lumMod val="7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A6EFDEF-1F59-E044-A7C8-DBB45E3284C4}"/>
              </a:ext>
            </a:extLst>
          </p:cNvPr>
          <p:cNvSpPr/>
          <p:nvPr/>
        </p:nvSpPr>
        <p:spPr>
          <a:xfrm>
            <a:off x="3508739" y="4954997"/>
            <a:ext cx="144379" cy="138363"/>
          </a:xfrm>
          <a:prstGeom prst="ellipse">
            <a:avLst/>
          </a:prstGeom>
          <a:solidFill>
            <a:schemeClr val="bg1">
              <a:lumMod val="7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05972F3-0D76-7339-CABD-1691305B2D92}"/>
              </a:ext>
            </a:extLst>
          </p:cNvPr>
          <p:cNvSpPr/>
          <p:nvPr/>
        </p:nvSpPr>
        <p:spPr>
          <a:xfrm>
            <a:off x="2878611" y="3618846"/>
            <a:ext cx="144379" cy="138363"/>
          </a:xfrm>
          <a:prstGeom prst="ellipse">
            <a:avLst/>
          </a:prstGeom>
          <a:solidFill>
            <a:schemeClr val="bg1">
              <a:lumMod val="7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C94AA857-ECF1-D506-2977-C608FEA8B090}"/>
              </a:ext>
            </a:extLst>
          </p:cNvPr>
          <p:cNvSpPr/>
          <p:nvPr/>
        </p:nvSpPr>
        <p:spPr>
          <a:xfrm>
            <a:off x="2889112" y="3796647"/>
            <a:ext cx="144379" cy="138363"/>
          </a:xfrm>
          <a:prstGeom prst="ellipse">
            <a:avLst/>
          </a:prstGeom>
          <a:solidFill>
            <a:schemeClr val="bg1">
              <a:lumMod val="7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3811D60-741C-2211-A0CD-27CF1011732F}"/>
              </a:ext>
            </a:extLst>
          </p:cNvPr>
          <p:cNvSpPr/>
          <p:nvPr/>
        </p:nvSpPr>
        <p:spPr>
          <a:xfrm>
            <a:off x="2931223" y="3961398"/>
            <a:ext cx="144379" cy="138363"/>
          </a:xfrm>
          <a:prstGeom prst="ellipse">
            <a:avLst/>
          </a:prstGeom>
          <a:solidFill>
            <a:schemeClr val="bg1">
              <a:lumMod val="7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4216543-A339-096C-3549-522A5192542F}"/>
              </a:ext>
            </a:extLst>
          </p:cNvPr>
          <p:cNvSpPr/>
          <p:nvPr/>
        </p:nvSpPr>
        <p:spPr>
          <a:xfrm>
            <a:off x="2961299" y="4144631"/>
            <a:ext cx="144379" cy="138363"/>
          </a:xfrm>
          <a:prstGeom prst="ellipse">
            <a:avLst/>
          </a:prstGeom>
          <a:solidFill>
            <a:schemeClr val="bg1">
              <a:lumMod val="7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5A96E906-26F1-630A-2316-EDE8687E8783}"/>
              </a:ext>
            </a:extLst>
          </p:cNvPr>
          <p:cNvSpPr/>
          <p:nvPr/>
        </p:nvSpPr>
        <p:spPr>
          <a:xfrm>
            <a:off x="2997393" y="4315644"/>
            <a:ext cx="144379" cy="138363"/>
          </a:xfrm>
          <a:prstGeom prst="ellipse">
            <a:avLst/>
          </a:prstGeom>
          <a:solidFill>
            <a:schemeClr val="bg1">
              <a:lumMod val="7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71402FE-59E6-E26F-0C45-151D209F7776}"/>
              </a:ext>
            </a:extLst>
          </p:cNvPr>
          <p:cNvSpPr/>
          <p:nvPr/>
        </p:nvSpPr>
        <p:spPr>
          <a:xfrm>
            <a:off x="3141771" y="4641734"/>
            <a:ext cx="144379" cy="138363"/>
          </a:xfrm>
          <a:prstGeom prst="ellipse">
            <a:avLst/>
          </a:prstGeom>
          <a:solidFill>
            <a:schemeClr val="bg1">
              <a:lumMod val="7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45B5518E-52BC-D6F5-BAB2-7DE5C2CB9AAA}"/>
              </a:ext>
            </a:extLst>
          </p:cNvPr>
          <p:cNvSpPr/>
          <p:nvPr/>
        </p:nvSpPr>
        <p:spPr>
          <a:xfrm>
            <a:off x="3069582" y="4485076"/>
            <a:ext cx="144379" cy="138363"/>
          </a:xfrm>
          <a:prstGeom prst="ellipse">
            <a:avLst/>
          </a:prstGeom>
          <a:solidFill>
            <a:schemeClr val="bg1">
              <a:lumMod val="7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2E81A2F-C006-945F-4E6C-34EF2EE25B6B}"/>
              </a:ext>
            </a:extLst>
          </p:cNvPr>
          <p:cNvSpPr/>
          <p:nvPr/>
        </p:nvSpPr>
        <p:spPr>
          <a:xfrm>
            <a:off x="3213960" y="4789021"/>
            <a:ext cx="144379" cy="138363"/>
          </a:xfrm>
          <a:prstGeom prst="ellipse">
            <a:avLst/>
          </a:prstGeom>
          <a:solidFill>
            <a:schemeClr val="bg1">
              <a:lumMod val="7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B6D0418-8FE5-1191-2C80-7D0B07C0D8FC}"/>
              </a:ext>
            </a:extLst>
          </p:cNvPr>
          <p:cNvSpPr/>
          <p:nvPr/>
        </p:nvSpPr>
        <p:spPr>
          <a:xfrm>
            <a:off x="3364360" y="4872009"/>
            <a:ext cx="144379" cy="138363"/>
          </a:xfrm>
          <a:prstGeom prst="ellipse">
            <a:avLst/>
          </a:prstGeom>
          <a:solidFill>
            <a:schemeClr val="bg1">
              <a:lumMod val="7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Left Brace 25">
            <a:extLst>
              <a:ext uri="{FF2B5EF4-FFF2-40B4-BE49-F238E27FC236}">
                <a16:creationId xmlns:a16="http://schemas.microsoft.com/office/drawing/2014/main" id="{837A6CE7-6434-5300-BCE2-E73B730EAAB4}"/>
              </a:ext>
            </a:extLst>
          </p:cNvPr>
          <p:cNvSpPr/>
          <p:nvPr/>
        </p:nvSpPr>
        <p:spPr>
          <a:xfrm>
            <a:off x="2396979" y="3523276"/>
            <a:ext cx="328174" cy="1570083"/>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a:extLst>
              <a:ext uri="{FF2B5EF4-FFF2-40B4-BE49-F238E27FC236}">
                <a16:creationId xmlns:a16="http://schemas.microsoft.com/office/drawing/2014/main" id="{8867745A-E26B-96B9-5383-614EB8BCDAA5}"/>
              </a:ext>
            </a:extLst>
          </p:cNvPr>
          <p:cNvSpPr txBox="1"/>
          <p:nvPr/>
        </p:nvSpPr>
        <p:spPr>
          <a:xfrm>
            <a:off x="500387" y="4168943"/>
            <a:ext cx="1894605" cy="369332"/>
          </a:xfrm>
          <a:prstGeom prst="rect">
            <a:avLst/>
          </a:prstGeom>
          <a:solidFill>
            <a:schemeClr val="accent1">
              <a:lumMod val="20000"/>
              <a:lumOff val="80000"/>
            </a:schemeClr>
          </a:solidFill>
        </p:spPr>
        <p:txBody>
          <a:bodyPr wrap="square" rtlCol="0">
            <a:spAutoFit/>
          </a:bodyPr>
          <a:lstStyle/>
          <a:p>
            <a:r>
              <a:rPr lang="hu-HU" b="1" dirty="0">
                <a:solidFill>
                  <a:srgbClr val="012851"/>
                </a:solidFill>
                <a:latin typeface="Open Sans" panose="020B0606030504020204" pitchFamily="34" charset="0"/>
                <a:ea typeface="Open Sans" panose="020B0606030504020204" pitchFamily="34" charset="0"/>
                <a:cs typeface="Open Sans" panose="020B0606030504020204" pitchFamily="34" charset="0"/>
              </a:rPr>
              <a:t>Tabu tenure: 15</a:t>
            </a:r>
            <a:endParaRPr lang="en-US" dirty="0"/>
          </a:p>
        </p:txBody>
      </p:sp>
      <p:sp>
        <p:nvSpPr>
          <p:cNvPr id="3" name="Élőláb helye 2">
            <a:extLst>
              <a:ext uri="{FF2B5EF4-FFF2-40B4-BE49-F238E27FC236}">
                <a16:creationId xmlns:a16="http://schemas.microsoft.com/office/drawing/2014/main" id="{EE0675BC-36E3-861B-A570-A3F8381BD48E}"/>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25" name="Csoportba foglalás 24">
            <a:extLst>
              <a:ext uri="{FF2B5EF4-FFF2-40B4-BE49-F238E27FC236}">
                <a16:creationId xmlns:a16="http://schemas.microsoft.com/office/drawing/2014/main" id="{7E328927-AA64-A11E-9391-9C05F9ED7135}"/>
              </a:ext>
            </a:extLst>
          </p:cNvPr>
          <p:cNvGrpSpPr/>
          <p:nvPr/>
        </p:nvGrpSpPr>
        <p:grpSpPr>
          <a:xfrm>
            <a:off x="3078726" y="6038296"/>
            <a:ext cx="1736050" cy="787001"/>
            <a:chOff x="6717298" y="6108892"/>
            <a:chExt cx="1736050" cy="787001"/>
          </a:xfrm>
        </p:grpSpPr>
        <p:pic>
          <p:nvPicPr>
            <p:cNvPr id="28" name="Ábra 27">
              <a:extLst>
                <a:ext uri="{FF2B5EF4-FFF2-40B4-BE49-F238E27FC236}">
                  <a16:creationId xmlns:a16="http://schemas.microsoft.com/office/drawing/2014/main" id="{5D4DE87A-31F7-83DC-D7D1-3966D427BA6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29" name="Ábra 28">
              <a:extLst>
                <a:ext uri="{FF2B5EF4-FFF2-40B4-BE49-F238E27FC236}">
                  <a16:creationId xmlns:a16="http://schemas.microsoft.com/office/drawing/2014/main" id="{89C90A81-2A21-341E-95F4-707D956B3F96}"/>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363296692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435646-6FED-9D8A-7826-2DD5B44C66FE}"/>
              </a:ext>
            </a:extLst>
          </p:cNvPr>
          <p:cNvSpPr>
            <a:spLocks noGrp="1"/>
          </p:cNvSpPr>
          <p:nvPr>
            <p:ph idx="1"/>
          </p:nvPr>
        </p:nvSpPr>
        <p:spPr/>
        <p:txBody>
          <a:bodyPr/>
          <a:lstStyle/>
          <a:p>
            <a:r>
              <a:rPr lang="hu-HU" dirty="0"/>
              <a:t>Tabu are not permanent</a:t>
            </a:r>
          </a:p>
          <a:p>
            <a:pPr lvl="1"/>
            <a:r>
              <a:rPr lang="hu-HU" dirty="0"/>
              <a:t>In the Tabu List, whether the Tabu are states or moves, they also contain a duration</a:t>
            </a:r>
          </a:p>
          <a:p>
            <a:pPr lvl="1"/>
            <a:r>
              <a:rPr lang="hu-HU" dirty="0"/>
              <a:t>This is called </a:t>
            </a:r>
            <a:r>
              <a:rPr lang="hu-HU" b="1" dirty="0"/>
              <a:t>Tabu Tenure</a:t>
            </a:r>
            <a:r>
              <a:rPr lang="hu-HU" dirty="0"/>
              <a:t>, and it is kind of a Time-to-live figure: with each iteration all tenure is decreased by one.</a:t>
            </a:r>
          </a:p>
          <a:p>
            <a:pPr lvl="1"/>
            <a:r>
              <a:rPr lang="hu-HU" dirty="0"/>
              <a:t>Tabu with 0 tenure are removed from the list</a:t>
            </a:r>
          </a:p>
          <a:p>
            <a:pPr lvl="1"/>
            <a:r>
              <a:rPr lang="hu-HU" dirty="0"/>
              <a:t>The higher the Tabu Tenure, the longer the memory of the algorithm</a:t>
            </a:r>
          </a:p>
          <a:p>
            <a:pPr lvl="2"/>
            <a:r>
              <a:rPr lang="hu-HU" dirty="0"/>
              <a:t>More agressively avoids stepping backwards</a:t>
            </a:r>
          </a:p>
          <a:p>
            <a:pPr lvl="2"/>
            <a:r>
              <a:rPr lang="hu-HU" dirty="0"/>
              <a:t>Uses more memory</a:t>
            </a:r>
          </a:p>
          <a:p>
            <a:pPr lvl="2"/>
            <a:r>
              <a:rPr lang="hu-HU" dirty="0"/>
              <a:t>Each iteration takes longer</a:t>
            </a:r>
            <a:endParaRPr lang="en-US" dirty="0"/>
          </a:p>
        </p:txBody>
      </p:sp>
      <p:sp>
        <p:nvSpPr>
          <p:cNvPr id="5" name="Slide Number Placeholder 4">
            <a:extLst>
              <a:ext uri="{FF2B5EF4-FFF2-40B4-BE49-F238E27FC236}">
                <a16:creationId xmlns:a16="http://schemas.microsoft.com/office/drawing/2014/main" id="{149C5423-C334-F982-57A3-336A72A512EC}"/>
              </a:ext>
            </a:extLst>
          </p:cNvPr>
          <p:cNvSpPr>
            <a:spLocks noGrp="1"/>
          </p:cNvSpPr>
          <p:nvPr>
            <p:ph type="sldNum" sz="quarter" idx="12"/>
          </p:nvPr>
        </p:nvSpPr>
        <p:spPr/>
        <p:txBody>
          <a:bodyPr/>
          <a:lstStyle/>
          <a:p>
            <a:fld id="{9F7ECEBC-3B63-4262-8BE9-06366B519A9F}" type="slidenum">
              <a:rPr lang="hu-HU" smtClean="0"/>
              <a:pPr/>
              <a:t>109</a:t>
            </a:fld>
            <a:endParaRPr lang="hu-HU" dirty="0"/>
          </a:p>
        </p:txBody>
      </p:sp>
      <p:sp>
        <p:nvSpPr>
          <p:cNvPr id="6" name="Title 5">
            <a:extLst>
              <a:ext uri="{FF2B5EF4-FFF2-40B4-BE49-F238E27FC236}">
                <a16:creationId xmlns:a16="http://schemas.microsoft.com/office/drawing/2014/main" id="{E205E241-009E-92EF-10AF-5A063A346093}"/>
              </a:ext>
            </a:extLst>
          </p:cNvPr>
          <p:cNvSpPr>
            <a:spLocks noGrp="1"/>
          </p:cNvSpPr>
          <p:nvPr>
            <p:ph type="title"/>
          </p:nvPr>
        </p:nvSpPr>
        <p:spPr/>
        <p:txBody>
          <a:bodyPr/>
          <a:lstStyle/>
          <a:p>
            <a:r>
              <a:rPr lang="hu-HU" dirty="0"/>
              <a:t>Tabu search details</a:t>
            </a:r>
            <a:endParaRPr lang="en-US" dirty="0"/>
          </a:p>
        </p:txBody>
      </p:sp>
      <p:sp>
        <p:nvSpPr>
          <p:cNvPr id="3" name="Élőláb helye 2">
            <a:extLst>
              <a:ext uri="{FF2B5EF4-FFF2-40B4-BE49-F238E27FC236}">
                <a16:creationId xmlns:a16="http://schemas.microsoft.com/office/drawing/2014/main" id="{6629CB43-228B-EC34-F3DF-350CD44043F6}"/>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A25366D3-01D4-8857-A361-BDBD3D38358A}"/>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86C33822-1E53-C2E0-9FBC-DBD136842623}"/>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D265F209-1D68-E9F8-69AA-0A2FCDD4D26D}"/>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3958293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FFB86299-3C17-A7FA-EFF3-1265DBCACA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5919" y="1441174"/>
            <a:ext cx="2796376" cy="174118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Jump-starting Innovation: DARPA's Grand Challenges | Defense Media Network">
            <a:extLst>
              <a:ext uri="{FF2B5EF4-FFF2-40B4-BE49-F238E27FC236}">
                <a16:creationId xmlns:a16="http://schemas.microsoft.com/office/drawing/2014/main" id="{CE017559-FEC6-A172-7B77-44C519FEF1D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25"/>
          <a:stretch/>
        </p:blipFill>
        <p:spPr bwMode="auto">
          <a:xfrm>
            <a:off x="8725847" y="3084132"/>
            <a:ext cx="2627953" cy="1829307"/>
          </a:xfrm>
          <a:prstGeom prst="rect">
            <a:avLst/>
          </a:prstGeom>
          <a:noFill/>
          <a:extLst>
            <a:ext uri="{909E8E84-426E-40DD-AFC4-6F175D3DCCD1}">
              <a14:hiddenFill xmlns:a14="http://schemas.microsoft.com/office/drawing/2010/main">
                <a:solidFill>
                  <a:srgbClr val="FFFFFF"/>
                </a:solidFill>
              </a14:hiddenFill>
            </a:ext>
          </a:extLst>
        </p:spPr>
      </p:pic>
      <p:sp>
        <p:nvSpPr>
          <p:cNvPr id="2" name="Tartalom helye 1">
            <a:extLst>
              <a:ext uri="{FF2B5EF4-FFF2-40B4-BE49-F238E27FC236}">
                <a16:creationId xmlns:a16="http://schemas.microsoft.com/office/drawing/2014/main" id="{C30783CB-47DC-AFF1-90E6-289335BE1854}"/>
              </a:ext>
            </a:extLst>
          </p:cNvPr>
          <p:cNvSpPr>
            <a:spLocks noGrp="1"/>
          </p:cNvSpPr>
          <p:nvPr>
            <p:ph idx="1"/>
          </p:nvPr>
        </p:nvSpPr>
        <p:spPr>
          <a:xfrm>
            <a:off x="838200" y="1548721"/>
            <a:ext cx="5338864" cy="4351338"/>
          </a:xfrm>
        </p:spPr>
        <p:txBody>
          <a:bodyPr/>
          <a:lstStyle/>
          <a:p>
            <a:r>
              <a:rPr lang="hu-HU" sz="2000" dirty="0"/>
              <a:t>1997 – AI </a:t>
            </a:r>
            <a:r>
              <a:rPr lang="hu-HU" sz="2000" dirty="0" err="1"/>
              <a:t>beats</a:t>
            </a:r>
            <a:r>
              <a:rPr lang="hu-HU" sz="2000" dirty="0"/>
              <a:t> </a:t>
            </a:r>
            <a:r>
              <a:rPr lang="hu-HU" sz="2000" dirty="0" err="1"/>
              <a:t>Garry</a:t>
            </a:r>
            <a:r>
              <a:rPr lang="hu-HU" sz="2000" dirty="0"/>
              <a:t> </a:t>
            </a:r>
            <a:r>
              <a:rPr lang="hu-HU" sz="2000" dirty="0" err="1"/>
              <a:t>Kasparov</a:t>
            </a:r>
            <a:r>
              <a:rPr lang="hu-HU" sz="2000" dirty="0"/>
              <a:t> in </a:t>
            </a:r>
            <a:r>
              <a:rPr lang="hu-HU" sz="2000" dirty="0" err="1"/>
              <a:t>chess</a:t>
            </a:r>
            <a:endParaRPr lang="hu-HU" sz="2000" dirty="0"/>
          </a:p>
          <a:p>
            <a:pPr lvl="1"/>
            <a:r>
              <a:rPr lang="hu-HU" sz="2000" dirty="0"/>
              <a:t>Deep </a:t>
            </a:r>
            <a:r>
              <a:rPr lang="hu-HU" sz="2000" dirty="0" err="1"/>
              <a:t>Blue</a:t>
            </a:r>
            <a:endParaRPr lang="hu-HU" sz="2000" dirty="0"/>
          </a:p>
          <a:p>
            <a:r>
              <a:rPr lang="hu-HU" sz="2000" dirty="0"/>
              <a:t>2004 – DARPA </a:t>
            </a:r>
            <a:r>
              <a:rPr lang="hu-HU" sz="2000" dirty="0" err="1"/>
              <a:t>challenge</a:t>
            </a:r>
            <a:endParaRPr lang="hu-HU" sz="2000" dirty="0"/>
          </a:p>
          <a:p>
            <a:r>
              <a:rPr lang="hu-HU" sz="2000" dirty="0"/>
              <a:t>2011 – Watson </a:t>
            </a:r>
            <a:r>
              <a:rPr lang="hu-HU" sz="2000" dirty="0" err="1"/>
              <a:t>wins</a:t>
            </a:r>
            <a:r>
              <a:rPr lang="hu-HU" sz="2000" dirty="0"/>
              <a:t> </a:t>
            </a:r>
            <a:r>
              <a:rPr lang="hu-HU" sz="2000" dirty="0" err="1"/>
              <a:t>Jeopardy</a:t>
            </a:r>
            <a:r>
              <a:rPr lang="hu-HU" sz="2000" dirty="0"/>
              <a:t> </a:t>
            </a:r>
            <a:r>
              <a:rPr lang="hu-HU" sz="2000" dirty="0" err="1"/>
              <a:t>challenge</a:t>
            </a:r>
            <a:endParaRPr lang="hu-HU" sz="2000" dirty="0"/>
          </a:p>
          <a:p>
            <a:pPr lvl="1"/>
            <a:r>
              <a:rPr lang="hu-HU" sz="2000" dirty="0"/>
              <a:t>IBM</a:t>
            </a:r>
          </a:p>
          <a:p>
            <a:r>
              <a:rPr lang="hu-HU" sz="2000" dirty="0"/>
              <a:t>2016 – </a:t>
            </a:r>
            <a:r>
              <a:rPr lang="hu-HU" sz="2000" dirty="0" err="1"/>
              <a:t>AlphaGo</a:t>
            </a:r>
            <a:r>
              <a:rPr lang="hu-HU" sz="2000" dirty="0"/>
              <a:t> </a:t>
            </a:r>
            <a:r>
              <a:rPr lang="hu-HU" sz="2000" dirty="0" err="1"/>
              <a:t>beats</a:t>
            </a:r>
            <a:r>
              <a:rPr lang="hu-HU" sz="2000" dirty="0"/>
              <a:t> Lee </a:t>
            </a:r>
            <a:r>
              <a:rPr lang="hu-HU" sz="2000" dirty="0" err="1"/>
              <a:t>Sedol</a:t>
            </a:r>
            <a:endParaRPr lang="en-US" sz="2000" dirty="0"/>
          </a:p>
          <a:p>
            <a:pPr lvl="1"/>
            <a:r>
              <a:rPr lang="hu-HU" sz="2000" dirty="0"/>
              <a:t>Google </a:t>
            </a:r>
            <a:r>
              <a:rPr lang="hu-HU" sz="2000" dirty="0" err="1"/>
              <a:t>DeepMind</a:t>
            </a:r>
            <a:endParaRPr lang="hu-HU" sz="2000" dirty="0"/>
          </a:p>
          <a:p>
            <a:r>
              <a:rPr lang="hu-HU" sz="2000" dirty="0"/>
              <a:t>2022 – </a:t>
            </a:r>
            <a:r>
              <a:rPr lang="hu-HU" sz="2000" dirty="0" err="1"/>
              <a:t>ChatGPT</a:t>
            </a:r>
            <a:endParaRPr lang="hu-HU" sz="2000" dirty="0"/>
          </a:p>
          <a:p>
            <a:pPr lvl="1"/>
            <a:r>
              <a:rPr lang="hu-HU" sz="2000" dirty="0" err="1"/>
              <a:t>OpenAI</a:t>
            </a:r>
            <a:endParaRPr lang="en-US" sz="2000" dirty="0"/>
          </a:p>
        </p:txBody>
      </p:sp>
      <p:sp>
        <p:nvSpPr>
          <p:cNvPr id="5" name="Dia számának helye 4">
            <a:extLst>
              <a:ext uri="{FF2B5EF4-FFF2-40B4-BE49-F238E27FC236}">
                <a16:creationId xmlns:a16="http://schemas.microsoft.com/office/drawing/2014/main" id="{95F4D7C6-D440-D5CE-2197-74B22B5A289A}"/>
              </a:ext>
            </a:extLst>
          </p:cNvPr>
          <p:cNvSpPr>
            <a:spLocks noGrp="1"/>
          </p:cNvSpPr>
          <p:nvPr>
            <p:ph type="sldNum" sz="quarter" idx="12"/>
          </p:nvPr>
        </p:nvSpPr>
        <p:spPr/>
        <p:txBody>
          <a:bodyPr/>
          <a:lstStyle/>
          <a:p>
            <a:fld id="{9F7ECEBC-3B63-4262-8BE9-06366B519A9F}" type="slidenum">
              <a:rPr lang="hu-HU" smtClean="0"/>
              <a:pPr/>
              <a:t>11</a:t>
            </a:fld>
            <a:endParaRPr lang="hu-HU" dirty="0"/>
          </a:p>
        </p:txBody>
      </p:sp>
      <p:sp>
        <p:nvSpPr>
          <p:cNvPr id="6" name="Cím 5">
            <a:extLst>
              <a:ext uri="{FF2B5EF4-FFF2-40B4-BE49-F238E27FC236}">
                <a16:creationId xmlns:a16="http://schemas.microsoft.com/office/drawing/2014/main" id="{77156494-D70C-2715-15B7-EF8EA17DB8FA}"/>
              </a:ext>
            </a:extLst>
          </p:cNvPr>
          <p:cNvSpPr>
            <a:spLocks noGrp="1"/>
          </p:cNvSpPr>
          <p:nvPr>
            <p:ph type="title"/>
          </p:nvPr>
        </p:nvSpPr>
        <p:spPr/>
        <p:txBody>
          <a:bodyPr/>
          <a:lstStyle/>
          <a:p>
            <a:r>
              <a:rPr lang="hu-HU" dirty="0" err="1"/>
              <a:t>Some</a:t>
            </a:r>
            <a:r>
              <a:rPr lang="hu-HU" dirty="0"/>
              <a:t> AI </a:t>
            </a:r>
            <a:r>
              <a:rPr lang="hu-HU" dirty="0" err="1"/>
              <a:t>applications</a:t>
            </a:r>
            <a:r>
              <a:rPr lang="hu-HU" dirty="0"/>
              <a:t> </a:t>
            </a:r>
            <a:r>
              <a:rPr lang="hu-HU" dirty="0" err="1"/>
              <a:t>on</a:t>
            </a:r>
            <a:r>
              <a:rPr lang="hu-HU" dirty="0"/>
              <a:t> a </a:t>
            </a:r>
            <a:r>
              <a:rPr lang="hu-HU" dirty="0" err="1"/>
              <a:t>timeline</a:t>
            </a:r>
            <a:r>
              <a:rPr lang="hu-HU" dirty="0"/>
              <a:t> (cont.)</a:t>
            </a:r>
            <a:endParaRPr lang="en-US" dirty="0"/>
          </a:p>
        </p:txBody>
      </p:sp>
      <p:pic>
        <p:nvPicPr>
          <p:cNvPr id="9" name="Kép 8">
            <a:extLst>
              <a:ext uri="{FF2B5EF4-FFF2-40B4-BE49-F238E27FC236}">
                <a16:creationId xmlns:a16="http://schemas.microsoft.com/office/drawing/2014/main" id="{6053BB79-F291-DD9E-A884-8A007611C45B}"/>
              </a:ext>
            </a:extLst>
          </p:cNvPr>
          <p:cNvPicPr>
            <a:picLocks noChangeAspect="1"/>
          </p:cNvPicPr>
          <p:nvPr/>
        </p:nvPicPr>
        <p:blipFill rotWithShape="1">
          <a:blip r:embed="rId4"/>
          <a:srcRect l="11808"/>
          <a:stretch/>
        </p:blipFill>
        <p:spPr>
          <a:xfrm>
            <a:off x="6527192" y="3956368"/>
            <a:ext cx="2707641" cy="1628527"/>
          </a:xfrm>
          <a:prstGeom prst="rect">
            <a:avLst/>
          </a:prstGeom>
        </p:spPr>
      </p:pic>
      <p:pic>
        <p:nvPicPr>
          <p:cNvPr id="4098" name="Picture 2" descr="Demis Hassabis and Lee Sedol at the Google DeepMind Challenge Match">
            <a:extLst>
              <a:ext uri="{FF2B5EF4-FFF2-40B4-BE49-F238E27FC236}">
                <a16:creationId xmlns:a16="http://schemas.microsoft.com/office/drawing/2014/main" id="{52FF6EA1-B9E0-3204-76B2-A1188EF448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2720" y="4284253"/>
            <a:ext cx="2846974" cy="1601423"/>
          </a:xfrm>
          <a:prstGeom prst="rect">
            <a:avLst/>
          </a:prstGeom>
          <a:noFill/>
          <a:extLst>
            <a:ext uri="{909E8E84-426E-40DD-AFC4-6F175D3DCCD1}">
              <a14:hiddenFill xmlns:a14="http://schemas.microsoft.com/office/drawing/2010/main">
                <a:solidFill>
                  <a:srgbClr val="FFFFFF"/>
                </a:solidFill>
              </a14:hiddenFill>
            </a:ext>
          </a:extLst>
        </p:spPr>
      </p:pic>
      <p:sp>
        <p:nvSpPr>
          <p:cNvPr id="3" name="Élőláb helye 2">
            <a:extLst>
              <a:ext uri="{FF2B5EF4-FFF2-40B4-BE49-F238E27FC236}">
                <a16:creationId xmlns:a16="http://schemas.microsoft.com/office/drawing/2014/main" id="{0AF16305-1FC4-2975-E90E-56F76F29A121}"/>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8" name="Csoportba foglalás 7">
            <a:extLst>
              <a:ext uri="{FF2B5EF4-FFF2-40B4-BE49-F238E27FC236}">
                <a16:creationId xmlns:a16="http://schemas.microsoft.com/office/drawing/2014/main" id="{92B0DF7E-BBFB-17A8-9236-C3ECC32B22EC}"/>
              </a:ext>
            </a:extLst>
          </p:cNvPr>
          <p:cNvGrpSpPr/>
          <p:nvPr/>
        </p:nvGrpSpPr>
        <p:grpSpPr>
          <a:xfrm>
            <a:off x="3078726" y="6038296"/>
            <a:ext cx="1736050" cy="787001"/>
            <a:chOff x="6717298" y="6108892"/>
            <a:chExt cx="1736050" cy="787001"/>
          </a:xfrm>
        </p:grpSpPr>
        <p:pic>
          <p:nvPicPr>
            <p:cNvPr id="10" name="Ábra 9">
              <a:extLst>
                <a:ext uri="{FF2B5EF4-FFF2-40B4-BE49-F238E27FC236}">
                  <a16:creationId xmlns:a16="http://schemas.microsoft.com/office/drawing/2014/main" id="{BFB4D7AC-5B0C-6C7F-71D9-DD651FF35841}"/>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51528"/>
            <a:stretch/>
          </p:blipFill>
          <p:spPr>
            <a:xfrm>
              <a:off x="6717298" y="6197751"/>
              <a:ext cx="834080" cy="698142"/>
            </a:xfrm>
            <a:prstGeom prst="rect">
              <a:avLst/>
            </a:prstGeom>
          </p:spPr>
        </p:pic>
        <p:pic>
          <p:nvPicPr>
            <p:cNvPr id="11" name="Ábra 10">
              <a:extLst>
                <a:ext uri="{FF2B5EF4-FFF2-40B4-BE49-F238E27FC236}">
                  <a16:creationId xmlns:a16="http://schemas.microsoft.com/office/drawing/2014/main" id="{98D7C855-445A-56EF-9C3C-ED4452A30AB3}"/>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156309146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435646-6FED-9D8A-7826-2DD5B44C66FE}"/>
              </a:ext>
            </a:extLst>
          </p:cNvPr>
          <p:cNvSpPr>
            <a:spLocks noGrp="1"/>
          </p:cNvSpPr>
          <p:nvPr>
            <p:ph idx="1"/>
          </p:nvPr>
        </p:nvSpPr>
        <p:spPr/>
        <p:txBody>
          <a:bodyPr/>
          <a:lstStyle/>
          <a:p>
            <a:r>
              <a:rPr lang="hu-HU" dirty="0"/>
              <a:t>Tabu are not permanent: </a:t>
            </a:r>
            <a:r>
              <a:rPr lang="hu-HU" b="1" dirty="0"/>
              <a:t>Tabu Tenure</a:t>
            </a:r>
            <a:endParaRPr lang="hu-HU" dirty="0"/>
          </a:p>
          <a:p>
            <a:r>
              <a:rPr lang="hu-HU" dirty="0"/>
              <a:t>Tabu are not absolute: </a:t>
            </a:r>
            <a:r>
              <a:rPr lang="hu-HU" b="1" dirty="0"/>
              <a:t>Aspiration Criteria</a:t>
            </a:r>
          </a:p>
          <a:p>
            <a:pPr lvl="1"/>
            <a:r>
              <a:rPr lang="hu-HU" dirty="0"/>
              <a:t>Certain constraints can allow a move to violate a Tabu</a:t>
            </a:r>
          </a:p>
          <a:p>
            <a:pPr lvl="1"/>
            <a:r>
              <a:rPr lang="hu-HU" dirty="0"/>
              <a:t>For example, an otherwise tabu move is </a:t>
            </a:r>
            <a:r>
              <a:rPr lang="hu-HU" dirty="0" err="1"/>
              <a:t>allowed</a:t>
            </a:r>
            <a:r>
              <a:rPr lang="hu-HU" dirty="0"/>
              <a:t>, if</a:t>
            </a:r>
          </a:p>
          <a:p>
            <a:pPr lvl="2"/>
            <a:r>
              <a:rPr lang="hu-HU" dirty="0"/>
              <a:t>It allows a new </a:t>
            </a:r>
            <a:r>
              <a:rPr lang="hu-HU" b="1" dirty="0"/>
              <a:t>global </a:t>
            </a:r>
            <a:r>
              <a:rPr lang="hu-HU" dirty="0"/>
              <a:t>best solution, and</a:t>
            </a:r>
          </a:p>
          <a:p>
            <a:pPr lvl="2"/>
            <a:r>
              <a:rPr lang="hu-HU" dirty="0"/>
              <a:t>All allowed moves are worse than this one</a:t>
            </a:r>
          </a:p>
          <a:p>
            <a:pPr lvl="1"/>
            <a:r>
              <a:rPr lang="hu-HU" dirty="0"/>
              <a:t>The Tabu Tenure is then reset</a:t>
            </a:r>
          </a:p>
          <a:p>
            <a:pPr lvl="2"/>
            <a:endParaRPr lang="en-US" dirty="0"/>
          </a:p>
        </p:txBody>
      </p:sp>
      <p:sp>
        <p:nvSpPr>
          <p:cNvPr id="5" name="Slide Number Placeholder 4">
            <a:extLst>
              <a:ext uri="{FF2B5EF4-FFF2-40B4-BE49-F238E27FC236}">
                <a16:creationId xmlns:a16="http://schemas.microsoft.com/office/drawing/2014/main" id="{149C5423-C334-F982-57A3-336A72A512EC}"/>
              </a:ext>
            </a:extLst>
          </p:cNvPr>
          <p:cNvSpPr>
            <a:spLocks noGrp="1"/>
          </p:cNvSpPr>
          <p:nvPr>
            <p:ph type="sldNum" sz="quarter" idx="12"/>
          </p:nvPr>
        </p:nvSpPr>
        <p:spPr/>
        <p:txBody>
          <a:bodyPr/>
          <a:lstStyle/>
          <a:p>
            <a:fld id="{9F7ECEBC-3B63-4262-8BE9-06366B519A9F}" type="slidenum">
              <a:rPr lang="hu-HU" smtClean="0"/>
              <a:pPr/>
              <a:t>110</a:t>
            </a:fld>
            <a:endParaRPr lang="hu-HU" dirty="0"/>
          </a:p>
        </p:txBody>
      </p:sp>
      <p:sp>
        <p:nvSpPr>
          <p:cNvPr id="6" name="Title 5">
            <a:extLst>
              <a:ext uri="{FF2B5EF4-FFF2-40B4-BE49-F238E27FC236}">
                <a16:creationId xmlns:a16="http://schemas.microsoft.com/office/drawing/2014/main" id="{E205E241-009E-92EF-10AF-5A063A346093}"/>
              </a:ext>
            </a:extLst>
          </p:cNvPr>
          <p:cNvSpPr>
            <a:spLocks noGrp="1"/>
          </p:cNvSpPr>
          <p:nvPr>
            <p:ph type="title"/>
          </p:nvPr>
        </p:nvSpPr>
        <p:spPr/>
        <p:txBody>
          <a:bodyPr/>
          <a:lstStyle/>
          <a:p>
            <a:r>
              <a:rPr lang="hu-HU" dirty="0"/>
              <a:t>Tabu search details</a:t>
            </a:r>
            <a:endParaRPr lang="en-US" dirty="0"/>
          </a:p>
        </p:txBody>
      </p:sp>
      <p:sp>
        <p:nvSpPr>
          <p:cNvPr id="3" name="Élőláb helye 2">
            <a:extLst>
              <a:ext uri="{FF2B5EF4-FFF2-40B4-BE49-F238E27FC236}">
                <a16:creationId xmlns:a16="http://schemas.microsoft.com/office/drawing/2014/main" id="{BA4CD689-D89C-B2F2-BA1A-123F0E01AA19}"/>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3CEEA009-A9FC-49F6-C4E3-212B12A969DA}"/>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EECCF20A-D0FC-E154-1290-EA93A724ECE5}"/>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71D0FAAA-DC50-4044-DE01-1FF2CB494F42}"/>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368541381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435646-6FED-9D8A-7826-2DD5B44C66FE}"/>
              </a:ext>
            </a:extLst>
          </p:cNvPr>
          <p:cNvSpPr>
            <a:spLocks noGrp="1"/>
          </p:cNvSpPr>
          <p:nvPr>
            <p:ph idx="1"/>
          </p:nvPr>
        </p:nvSpPr>
        <p:spPr/>
        <p:txBody>
          <a:bodyPr/>
          <a:lstStyle/>
          <a:p>
            <a:r>
              <a:rPr lang="hu-HU" dirty="0"/>
              <a:t>Tabu are not permanent: </a:t>
            </a:r>
            <a:r>
              <a:rPr lang="hu-HU" b="1" dirty="0"/>
              <a:t>Tabu Tenure</a:t>
            </a:r>
            <a:endParaRPr lang="hu-HU" dirty="0"/>
          </a:p>
          <a:p>
            <a:r>
              <a:rPr lang="hu-HU" dirty="0"/>
              <a:t>Tabu are not absolute: </a:t>
            </a:r>
            <a:r>
              <a:rPr lang="hu-HU" b="1" dirty="0"/>
              <a:t>Aspiration Criteria</a:t>
            </a:r>
          </a:p>
          <a:p>
            <a:r>
              <a:rPr lang="hu-HU" dirty="0"/>
              <a:t>Termination Condition:</a:t>
            </a:r>
          </a:p>
          <a:p>
            <a:pPr lvl="1"/>
            <a:r>
              <a:rPr lang="hu-HU" dirty="0"/>
              <a:t>Unlike Hill Climb, Tabu search will not naturally terminate</a:t>
            </a:r>
          </a:p>
          <a:p>
            <a:pPr lvl="1"/>
            <a:r>
              <a:rPr lang="hu-HU" dirty="0"/>
              <a:t>Example stopping conditions: </a:t>
            </a:r>
          </a:p>
          <a:p>
            <a:pPr lvl="2"/>
            <a:r>
              <a:rPr lang="hu-HU" dirty="0"/>
              <a:t>A fixed number of iterations</a:t>
            </a:r>
          </a:p>
          <a:p>
            <a:pPr lvl="2"/>
            <a:r>
              <a:rPr lang="hu-HU" dirty="0"/>
              <a:t>A number of iterations without improvement</a:t>
            </a:r>
          </a:p>
          <a:p>
            <a:pPr lvl="2"/>
            <a:r>
              <a:rPr lang="hu-HU" dirty="0"/>
              <a:t>A number of iterations without improvement of the global result</a:t>
            </a:r>
          </a:p>
          <a:p>
            <a:pPr lvl="2"/>
            <a:endParaRPr lang="hu-HU" dirty="0"/>
          </a:p>
          <a:p>
            <a:pPr lvl="2"/>
            <a:endParaRPr lang="en-US" dirty="0"/>
          </a:p>
        </p:txBody>
      </p:sp>
      <p:sp>
        <p:nvSpPr>
          <p:cNvPr id="5" name="Slide Number Placeholder 4">
            <a:extLst>
              <a:ext uri="{FF2B5EF4-FFF2-40B4-BE49-F238E27FC236}">
                <a16:creationId xmlns:a16="http://schemas.microsoft.com/office/drawing/2014/main" id="{149C5423-C334-F982-57A3-336A72A512EC}"/>
              </a:ext>
            </a:extLst>
          </p:cNvPr>
          <p:cNvSpPr>
            <a:spLocks noGrp="1"/>
          </p:cNvSpPr>
          <p:nvPr>
            <p:ph type="sldNum" sz="quarter" idx="12"/>
          </p:nvPr>
        </p:nvSpPr>
        <p:spPr/>
        <p:txBody>
          <a:bodyPr/>
          <a:lstStyle/>
          <a:p>
            <a:fld id="{9F7ECEBC-3B63-4262-8BE9-06366B519A9F}" type="slidenum">
              <a:rPr lang="hu-HU" smtClean="0"/>
              <a:pPr/>
              <a:t>111</a:t>
            </a:fld>
            <a:endParaRPr lang="hu-HU" dirty="0"/>
          </a:p>
        </p:txBody>
      </p:sp>
      <p:sp>
        <p:nvSpPr>
          <p:cNvPr id="6" name="Title 5">
            <a:extLst>
              <a:ext uri="{FF2B5EF4-FFF2-40B4-BE49-F238E27FC236}">
                <a16:creationId xmlns:a16="http://schemas.microsoft.com/office/drawing/2014/main" id="{E205E241-009E-92EF-10AF-5A063A346093}"/>
              </a:ext>
            </a:extLst>
          </p:cNvPr>
          <p:cNvSpPr>
            <a:spLocks noGrp="1"/>
          </p:cNvSpPr>
          <p:nvPr>
            <p:ph type="title"/>
          </p:nvPr>
        </p:nvSpPr>
        <p:spPr/>
        <p:txBody>
          <a:bodyPr/>
          <a:lstStyle/>
          <a:p>
            <a:r>
              <a:rPr lang="hu-HU" dirty="0"/>
              <a:t>Tabu search details</a:t>
            </a:r>
            <a:endParaRPr lang="en-US" dirty="0"/>
          </a:p>
        </p:txBody>
      </p:sp>
      <p:sp>
        <p:nvSpPr>
          <p:cNvPr id="3" name="Élőláb helye 2">
            <a:extLst>
              <a:ext uri="{FF2B5EF4-FFF2-40B4-BE49-F238E27FC236}">
                <a16:creationId xmlns:a16="http://schemas.microsoft.com/office/drawing/2014/main" id="{4F89A3D2-D55E-9591-03DA-6FD6B0B194BC}"/>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16958C70-24C8-DCF0-E39D-DCA1436DADBB}"/>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1CF6C4E8-C9A3-1A6B-D978-A8211D12A82F}"/>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180A908B-1856-6BDE-A1BA-02E15B42FA15}"/>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195770114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3435646-6FED-9D8A-7826-2DD5B44C66FE}"/>
              </a:ext>
            </a:extLst>
          </p:cNvPr>
          <p:cNvSpPr>
            <a:spLocks noGrp="1"/>
          </p:cNvSpPr>
          <p:nvPr>
            <p:ph idx="1"/>
          </p:nvPr>
        </p:nvSpPr>
        <p:spPr/>
        <p:txBody>
          <a:bodyPr>
            <a:normAutofit fontScale="62500" lnSpcReduction="20000"/>
          </a:bodyPr>
          <a:lstStyle/>
          <a:p>
            <a:pPr marL="0" indent="0">
              <a:buNone/>
            </a:pPr>
            <a:r>
              <a:rPr lang="hu-HU" b="1" dirty="0">
                <a:latin typeface="Times New Roman" panose="02020603050405020304" pitchFamily="18" charset="0"/>
                <a:cs typeface="Times New Roman" panose="02020603050405020304" pitchFamily="18" charset="0"/>
              </a:rPr>
              <a:t>function</a:t>
            </a:r>
            <a:r>
              <a:rPr lang="hu-HU" dirty="0">
                <a:latin typeface="Times New Roman" panose="02020603050405020304" pitchFamily="18" charset="0"/>
                <a:cs typeface="Times New Roman" panose="02020603050405020304" pitchFamily="18" charset="0"/>
              </a:rPr>
              <a:t> TABU-SEARCH(</a:t>
            </a:r>
            <a:r>
              <a:rPr lang="hu-HU" i="1" dirty="0">
                <a:latin typeface="Times New Roman" panose="02020603050405020304" pitchFamily="18" charset="0"/>
                <a:cs typeface="Times New Roman" panose="02020603050405020304" pitchFamily="18" charset="0"/>
              </a:rPr>
              <a:t>problem, tabuTenure</a:t>
            </a:r>
            <a:r>
              <a:rPr lang="hu-HU" dirty="0">
                <a:latin typeface="Times New Roman" panose="02020603050405020304" pitchFamily="18" charset="0"/>
                <a:cs typeface="Times New Roman" panose="02020603050405020304" pitchFamily="18" charset="0"/>
              </a:rPr>
              <a:t>) </a:t>
            </a:r>
            <a:r>
              <a:rPr lang="hu-HU" b="1" dirty="0">
                <a:latin typeface="Times New Roman" panose="02020603050405020304" pitchFamily="18" charset="0"/>
                <a:cs typeface="Times New Roman" panose="02020603050405020304" pitchFamily="18" charset="0"/>
              </a:rPr>
              <a:t>returns</a:t>
            </a:r>
            <a:r>
              <a:rPr lang="hu-HU" dirty="0">
                <a:latin typeface="Times New Roman" panose="02020603050405020304" pitchFamily="18" charset="0"/>
                <a:cs typeface="Times New Roman" panose="02020603050405020304" pitchFamily="18" charset="0"/>
              </a:rPr>
              <a:t> a solution</a:t>
            </a:r>
          </a:p>
          <a:p>
            <a:pPr marL="0" indent="0">
              <a:buNone/>
            </a:pPr>
            <a:r>
              <a:rPr lang="hu-HU" dirty="0">
                <a:latin typeface="Times New Roman" panose="02020603050405020304" pitchFamily="18" charset="0"/>
                <a:cs typeface="Times New Roman" panose="02020603050405020304" pitchFamily="18" charset="0"/>
              </a:rPr>
              <a:t>	</a:t>
            </a:r>
            <a:r>
              <a:rPr lang="hu-HU" i="1" dirty="0">
                <a:latin typeface="Times New Roman" panose="02020603050405020304" pitchFamily="18" charset="0"/>
                <a:cs typeface="Times New Roman" panose="02020603050405020304" pitchFamily="18" charset="0"/>
              </a:rPr>
              <a:t>current</a:t>
            </a:r>
            <a:r>
              <a:rPr lang="hu-HU" dirty="0">
                <a:latin typeface="Times New Roman" panose="02020603050405020304" pitchFamily="18" charset="0"/>
                <a:cs typeface="Times New Roman" panose="02020603050405020304" pitchFamily="18" charset="0"/>
              </a:rPr>
              <a:t> ← </a:t>
            </a:r>
            <a:r>
              <a:rPr lang="hu-HU" i="1" dirty="0">
                <a:latin typeface="Times New Roman" panose="02020603050405020304" pitchFamily="18" charset="0"/>
                <a:cs typeface="Times New Roman" panose="02020603050405020304" pitchFamily="18" charset="0"/>
              </a:rPr>
              <a:t>problem</a:t>
            </a:r>
            <a:r>
              <a:rPr lang="hu-HU" dirty="0">
                <a:latin typeface="Times New Roman" panose="02020603050405020304" pitchFamily="18" charset="0"/>
                <a:cs typeface="Times New Roman" panose="02020603050405020304" pitchFamily="18" charset="0"/>
              </a:rPr>
              <a:t>.INITIAL</a:t>
            </a:r>
          </a:p>
          <a:p>
            <a:pPr marL="0" indent="0">
              <a:buNone/>
            </a:pPr>
            <a:r>
              <a:rPr lang="hu-HU" dirty="0">
                <a:latin typeface="Times New Roman" panose="02020603050405020304" pitchFamily="18" charset="0"/>
                <a:cs typeface="Times New Roman" panose="02020603050405020304" pitchFamily="18" charset="0"/>
              </a:rPr>
              <a:t>	</a:t>
            </a:r>
            <a:r>
              <a:rPr lang="hu-HU" i="1" dirty="0">
                <a:latin typeface="Times New Roman" panose="02020603050405020304" pitchFamily="18" charset="0"/>
                <a:cs typeface="Times New Roman" panose="02020603050405020304" pitchFamily="18" charset="0"/>
              </a:rPr>
              <a:t>tabu </a:t>
            </a:r>
            <a:r>
              <a:rPr lang="hu-HU" dirty="0">
                <a:latin typeface="Times New Roman" panose="02020603050405020304" pitchFamily="18" charset="0"/>
                <a:cs typeface="Times New Roman" panose="02020603050405020304" pitchFamily="18" charset="0"/>
              </a:rPr>
              <a:t>← {}</a:t>
            </a:r>
          </a:p>
          <a:p>
            <a:pPr marL="0" indent="0">
              <a:buNone/>
            </a:pPr>
            <a:r>
              <a:rPr lang="hu-HU" dirty="0">
                <a:latin typeface="Times New Roman" panose="02020603050405020304" pitchFamily="18" charset="0"/>
                <a:cs typeface="Times New Roman" panose="02020603050405020304" pitchFamily="18" charset="0"/>
              </a:rPr>
              <a:t>	</a:t>
            </a:r>
            <a:r>
              <a:rPr lang="hu-HU" b="1" dirty="0">
                <a:latin typeface="Times New Roman" panose="02020603050405020304" pitchFamily="18" charset="0"/>
                <a:cs typeface="Times New Roman" panose="02020603050405020304" pitchFamily="18" charset="0"/>
              </a:rPr>
              <a:t>while</a:t>
            </a:r>
            <a:r>
              <a:rPr lang="hu-HU" dirty="0">
                <a:latin typeface="Times New Roman" panose="02020603050405020304" pitchFamily="18" charset="0"/>
                <a:cs typeface="Times New Roman" panose="02020603050405020304" pitchFamily="18" charset="0"/>
              </a:rPr>
              <a:t> true </a:t>
            </a:r>
            <a:r>
              <a:rPr lang="hu-HU" b="1" dirty="0">
                <a:latin typeface="Times New Roman" panose="02020603050405020304" pitchFamily="18" charset="0"/>
                <a:cs typeface="Times New Roman" panose="02020603050405020304" pitchFamily="18" charset="0"/>
              </a:rPr>
              <a:t>do</a:t>
            </a:r>
          </a:p>
          <a:p>
            <a:pPr marL="0" indent="0">
              <a:buNone/>
            </a:pPr>
            <a:r>
              <a:rPr lang="hu-HU" dirty="0">
                <a:latin typeface="Times New Roman" panose="02020603050405020304" pitchFamily="18" charset="0"/>
                <a:cs typeface="Times New Roman" panose="02020603050405020304" pitchFamily="18" charset="0"/>
              </a:rPr>
              <a:t>		</a:t>
            </a:r>
            <a:r>
              <a:rPr lang="hu-HU" b="1" dirty="0">
                <a:latin typeface="Times New Roman" panose="02020603050405020304" pitchFamily="18" charset="0"/>
                <a:cs typeface="Times New Roman" panose="02020603050405020304" pitchFamily="18" charset="0"/>
              </a:rPr>
              <a:t>foreach </a:t>
            </a:r>
            <a:r>
              <a:rPr lang="hu-HU" i="1" dirty="0">
                <a:latin typeface="Times New Roman" panose="02020603050405020304" pitchFamily="18" charset="0"/>
                <a:cs typeface="Times New Roman" panose="02020603050405020304" pitchFamily="18" charset="0"/>
              </a:rPr>
              <a:t>potential</a:t>
            </a:r>
            <a:r>
              <a:rPr lang="hu-HU" dirty="0">
                <a:latin typeface="Times New Roman" panose="02020603050405020304" pitchFamily="18" charset="0"/>
                <a:cs typeface="Times New Roman" panose="02020603050405020304" pitchFamily="18" charset="0"/>
              </a:rPr>
              <a:t> among the possible neighbours of </a:t>
            </a:r>
            <a:r>
              <a:rPr lang="hu-HU" i="1" dirty="0">
                <a:latin typeface="Times New Roman" panose="02020603050405020304" pitchFamily="18" charset="0"/>
                <a:cs typeface="Times New Roman" panose="02020603050405020304" pitchFamily="18" charset="0"/>
              </a:rPr>
              <a:t>current </a:t>
            </a:r>
            <a:r>
              <a:rPr lang="hu-HU" b="1" dirty="0">
                <a:latin typeface="Times New Roman" panose="02020603050405020304" pitchFamily="18" charset="0"/>
                <a:cs typeface="Times New Roman" panose="02020603050405020304" pitchFamily="18" charset="0"/>
              </a:rPr>
              <a:t>do</a:t>
            </a:r>
            <a:endParaRPr lang="hu-HU" i="1" dirty="0">
              <a:latin typeface="Times New Roman" panose="02020603050405020304" pitchFamily="18" charset="0"/>
              <a:cs typeface="Times New Roman" panose="02020603050405020304" pitchFamily="18" charset="0"/>
            </a:endParaRPr>
          </a:p>
          <a:p>
            <a:pPr marL="0" indent="0">
              <a:buNone/>
            </a:pPr>
            <a:r>
              <a:rPr lang="hu-HU" i="1" dirty="0">
                <a:latin typeface="Times New Roman" panose="02020603050405020304" pitchFamily="18" charset="0"/>
                <a:cs typeface="Times New Roman" panose="02020603050405020304" pitchFamily="18" charset="0"/>
              </a:rPr>
              <a:t>			</a:t>
            </a:r>
            <a:r>
              <a:rPr lang="hu-HU" b="1" dirty="0">
                <a:latin typeface="Times New Roman" panose="02020603050405020304" pitchFamily="18" charset="0"/>
                <a:cs typeface="Times New Roman" panose="02020603050405020304" pitchFamily="18" charset="0"/>
              </a:rPr>
              <a:t>if</a:t>
            </a:r>
            <a:r>
              <a:rPr lang="hu-HU" dirty="0">
                <a:latin typeface="Times New Roman" panose="02020603050405020304" pitchFamily="18" charset="0"/>
                <a:cs typeface="Times New Roman" panose="02020603050405020304" pitchFamily="18" charset="0"/>
              </a:rPr>
              <a:t> </a:t>
            </a:r>
            <a:r>
              <a:rPr lang="hu-HU" i="1" dirty="0">
                <a:latin typeface="Times New Roman" panose="02020603050405020304" pitchFamily="18" charset="0"/>
                <a:cs typeface="Times New Roman" panose="02020603050405020304" pitchFamily="18" charset="0"/>
              </a:rPr>
              <a:t>potential</a:t>
            </a:r>
            <a:r>
              <a:rPr lang="hu-HU" dirty="0">
                <a:latin typeface="Times New Roman" panose="02020603050405020304" pitchFamily="18" charset="0"/>
                <a:cs typeface="Times New Roman" panose="02020603050405020304" pitchFamily="18" charset="0"/>
              </a:rPr>
              <a:t> fits Aspiration Criteria </a:t>
            </a:r>
            <a:r>
              <a:rPr lang="hu-HU" b="1" dirty="0">
                <a:latin typeface="Times New Roman" panose="02020603050405020304" pitchFamily="18" charset="0"/>
                <a:cs typeface="Times New Roman" panose="02020603050405020304" pitchFamily="18" charset="0"/>
              </a:rPr>
              <a:t>then</a:t>
            </a:r>
            <a:r>
              <a:rPr lang="hu-HU" dirty="0">
                <a:latin typeface="Times New Roman" panose="02020603050405020304" pitchFamily="18" charset="0"/>
                <a:cs typeface="Times New Roman" panose="02020603050405020304" pitchFamily="18" charset="0"/>
              </a:rPr>
              <a:t> </a:t>
            </a:r>
            <a:r>
              <a:rPr lang="hu-HU" i="1" dirty="0">
                <a:latin typeface="Times New Roman" panose="02020603050405020304" pitchFamily="18" charset="0"/>
                <a:cs typeface="Times New Roman" panose="02020603050405020304" pitchFamily="18" charset="0"/>
              </a:rPr>
              <a:t>successor </a:t>
            </a:r>
            <a:r>
              <a:rPr lang="hu-HU" dirty="0">
                <a:latin typeface="Times New Roman" panose="02020603050405020304" pitchFamily="18" charset="0"/>
                <a:cs typeface="Times New Roman" panose="02020603050405020304" pitchFamily="18" charset="0"/>
              </a:rPr>
              <a:t>←</a:t>
            </a:r>
            <a:r>
              <a:rPr lang="hu-HU" i="1" dirty="0">
                <a:latin typeface="Times New Roman" panose="02020603050405020304" pitchFamily="18" charset="0"/>
                <a:cs typeface="Times New Roman" panose="02020603050405020304" pitchFamily="18" charset="0"/>
              </a:rPr>
              <a:t> potential</a:t>
            </a:r>
            <a:r>
              <a:rPr lang="hu-HU" dirty="0">
                <a:latin typeface="Times New Roman" panose="02020603050405020304" pitchFamily="18" charset="0"/>
                <a:cs typeface="Times New Roman" panose="02020603050405020304" pitchFamily="18" charset="0"/>
              </a:rPr>
              <a:t> </a:t>
            </a:r>
          </a:p>
          <a:p>
            <a:pPr marL="0" indent="0">
              <a:buNone/>
            </a:pPr>
            <a:r>
              <a:rPr lang="hu-HU" i="1" dirty="0">
                <a:latin typeface="Times New Roman" panose="02020603050405020304" pitchFamily="18" charset="0"/>
                <a:cs typeface="Times New Roman" panose="02020603050405020304" pitchFamily="18" charset="0"/>
              </a:rPr>
              <a:t>			</a:t>
            </a:r>
            <a:r>
              <a:rPr lang="hu-HU" b="1" dirty="0">
                <a:latin typeface="Times New Roman" panose="02020603050405020304" pitchFamily="18" charset="0"/>
                <a:cs typeface="Times New Roman" panose="02020603050405020304" pitchFamily="18" charset="0"/>
              </a:rPr>
              <a:t>if</a:t>
            </a:r>
            <a:r>
              <a:rPr lang="hu-HU" dirty="0">
                <a:latin typeface="Times New Roman" panose="02020603050405020304" pitchFamily="18" charset="0"/>
                <a:cs typeface="Times New Roman" panose="02020603050405020304" pitchFamily="18" charset="0"/>
              </a:rPr>
              <a:t> </a:t>
            </a:r>
            <a:r>
              <a:rPr lang="hu-HU" i="1" dirty="0">
                <a:latin typeface="Times New Roman" panose="02020603050405020304" pitchFamily="18" charset="0"/>
                <a:cs typeface="Times New Roman" panose="02020603050405020304" pitchFamily="18" charset="0"/>
              </a:rPr>
              <a:t>potential </a:t>
            </a:r>
            <a:r>
              <a:rPr lang="hu-HU" dirty="0">
                <a:latin typeface="Times New Roman" panose="02020603050405020304" pitchFamily="18" charset="0"/>
                <a:cs typeface="Times New Roman" panose="02020603050405020304" pitchFamily="18" charset="0"/>
              </a:rPr>
              <a:t>highest-valued non-Tabu </a:t>
            </a:r>
            <a:r>
              <a:rPr lang="hu-HU" b="1" dirty="0">
                <a:latin typeface="Times New Roman" panose="02020603050405020304" pitchFamily="18" charset="0"/>
                <a:cs typeface="Times New Roman" panose="02020603050405020304" pitchFamily="18" charset="0"/>
              </a:rPr>
              <a:t>then </a:t>
            </a:r>
            <a:r>
              <a:rPr lang="hu-HU" i="1" dirty="0">
                <a:latin typeface="Times New Roman" panose="02020603050405020304" pitchFamily="18" charset="0"/>
                <a:cs typeface="Times New Roman" panose="02020603050405020304" pitchFamily="18" charset="0"/>
              </a:rPr>
              <a:t>successor </a:t>
            </a:r>
            <a:r>
              <a:rPr lang="hu-HU" dirty="0">
                <a:latin typeface="Times New Roman" panose="02020603050405020304" pitchFamily="18" charset="0"/>
                <a:cs typeface="Times New Roman" panose="02020603050405020304" pitchFamily="18" charset="0"/>
              </a:rPr>
              <a:t>←</a:t>
            </a:r>
            <a:r>
              <a:rPr lang="hu-HU" i="1" dirty="0">
                <a:latin typeface="Times New Roman" panose="02020603050405020304" pitchFamily="18" charset="0"/>
                <a:cs typeface="Times New Roman" panose="02020603050405020304" pitchFamily="18" charset="0"/>
              </a:rPr>
              <a:t> potential</a:t>
            </a:r>
            <a:endParaRPr lang="hu-HU" dirty="0">
              <a:latin typeface="Times New Roman" panose="02020603050405020304" pitchFamily="18" charset="0"/>
              <a:cs typeface="Times New Roman" panose="02020603050405020304" pitchFamily="18" charset="0"/>
            </a:endParaRPr>
          </a:p>
          <a:p>
            <a:pPr marL="0" indent="0">
              <a:buNone/>
            </a:pPr>
            <a:r>
              <a:rPr lang="hu-HU" dirty="0">
                <a:latin typeface="Times New Roman" panose="02020603050405020304" pitchFamily="18" charset="0"/>
                <a:cs typeface="Times New Roman" panose="02020603050405020304" pitchFamily="18" charset="0"/>
              </a:rPr>
              <a:t>		</a:t>
            </a:r>
            <a:r>
              <a:rPr lang="hu-HU" b="1" dirty="0">
                <a:latin typeface="Times New Roman" panose="02020603050405020304" pitchFamily="18" charset="0"/>
                <a:cs typeface="Times New Roman" panose="02020603050405020304" pitchFamily="18" charset="0"/>
              </a:rPr>
              <a:t>foreach</a:t>
            </a:r>
            <a:r>
              <a:rPr lang="hu-HU" dirty="0">
                <a:latin typeface="Times New Roman" panose="02020603050405020304" pitchFamily="18" charset="0"/>
                <a:cs typeface="Times New Roman" panose="02020603050405020304" pitchFamily="18" charset="0"/>
              </a:rPr>
              <a:t> </a:t>
            </a:r>
            <a:r>
              <a:rPr lang="hu-HU" i="1" dirty="0">
                <a:latin typeface="Times New Roman" panose="02020603050405020304" pitchFamily="18" charset="0"/>
                <a:cs typeface="Times New Roman" panose="02020603050405020304" pitchFamily="18" charset="0"/>
              </a:rPr>
              <a:t>banned</a:t>
            </a:r>
            <a:r>
              <a:rPr lang="hu-HU" dirty="0">
                <a:latin typeface="Times New Roman" panose="02020603050405020304" pitchFamily="18" charset="0"/>
                <a:cs typeface="Times New Roman" panose="02020603050405020304" pitchFamily="18" charset="0"/>
              </a:rPr>
              <a:t> in </a:t>
            </a:r>
            <a:r>
              <a:rPr lang="hu-HU" i="1" dirty="0">
                <a:latin typeface="Times New Roman" panose="02020603050405020304" pitchFamily="18" charset="0"/>
                <a:cs typeface="Times New Roman" panose="02020603050405020304" pitchFamily="18" charset="0"/>
              </a:rPr>
              <a:t>tabu </a:t>
            </a:r>
            <a:r>
              <a:rPr lang="hu-HU" b="1" dirty="0">
                <a:latin typeface="Times New Roman" panose="02020603050405020304" pitchFamily="18" charset="0"/>
                <a:cs typeface="Times New Roman" panose="02020603050405020304" pitchFamily="18" charset="0"/>
              </a:rPr>
              <a:t>do</a:t>
            </a:r>
            <a:endParaRPr lang="hu-HU" i="1" dirty="0">
              <a:latin typeface="Times New Roman" panose="02020603050405020304" pitchFamily="18" charset="0"/>
              <a:cs typeface="Times New Roman" panose="02020603050405020304" pitchFamily="18" charset="0"/>
            </a:endParaRPr>
          </a:p>
          <a:p>
            <a:pPr marL="0" indent="0">
              <a:buNone/>
            </a:pPr>
            <a:r>
              <a:rPr lang="hu-HU" dirty="0">
                <a:latin typeface="Times New Roman" panose="02020603050405020304" pitchFamily="18" charset="0"/>
                <a:cs typeface="Times New Roman" panose="02020603050405020304" pitchFamily="18" charset="0"/>
              </a:rPr>
              <a:t>			</a:t>
            </a:r>
            <a:r>
              <a:rPr lang="hu-HU" i="1" dirty="0">
                <a:latin typeface="Times New Roman" panose="02020603050405020304" pitchFamily="18" charset="0"/>
                <a:cs typeface="Times New Roman" panose="02020603050405020304" pitchFamily="18" charset="0"/>
              </a:rPr>
              <a:t>banned</a:t>
            </a:r>
            <a:r>
              <a:rPr lang="hu-HU" dirty="0">
                <a:latin typeface="Times New Roman" panose="02020603050405020304" pitchFamily="18" charset="0"/>
                <a:cs typeface="Times New Roman" panose="02020603050405020304" pitchFamily="18" charset="0"/>
              </a:rPr>
              <a:t>.</a:t>
            </a:r>
            <a:r>
              <a:rPr lang="hu-HU" i="1" dirty="0">
                <a:latin typeface="Times New Roman" panose="02020603050405020304" pitchFamily="18" charset="0"/>
                <a:cs typeface="Times New Roman" panose="02020603050405020304" pitchFamily="18" charset="0"/>
              </a:rPr>
              <a:t>tenure -=1</a:t>
            </a:r>
          </a:p>
          <a:p>
            <a:pPr marL="0" indent="0">
              <a:buNone/>
            </a:pPr>
            <a:r>
              <a:rPr lang="hu-HU" i="1" dirty="0">
                <a:latin typeface="Times New Roman" panose="02020603050405020304" pitchFamily="18" charset="0"/>
                <a:cs typeface="Times New Roman" panose="02020603050405020304" pitchFamily="18" charset="0"/>
              </a:rPr>
              <a:t>			</a:t>
            </a:r>
            <a:r>
              <a:rPr lang="hu-HU" b="1" dirty="0">
                <a:latin typeface="Times New Roman" panose="02020603050405020304" pitchFamily="18" charset="0"/>
                <a:cs typeface="Times New Roman" panose="02020603050405020304" pitchFamily="18" charset="0"/>
              </a:rPr>
              <a:t>if</a:t>
            </a:r>
            <a:r>
              <a:rPr lang="hu-HU" dirty="0">
                <a:latin typeface="Times New Roman" panose="02020603050405020304" pitchFamily="18" charset="0"/>
                <a:cs typeface="Times New Roman" panose="02020603050405020304" pitchFamily="18" charset="0"/>
              </a:rPr>
              <a:t> </a:t>
            </a:r>
            <a:r>
              <a:rPr lang="hu-HU" i="1" dirty="0">
                <a:latin typeface="Times New Roman" panose="02020603050405020304" pitchFamily="18" charset="0"/>
                <a:cs typeface="Times New Roman" panose="02020603050405020304" pitchFamily="18" charset="0"/>
              </a:rPr>
              <a:t>banned.tenure </a:t>
            </a:r>
            <a:r>
              <a:rPr lang="hu-HU" dirty="0">
                <a:latin typeface="Times New Roman" panose="02020603050405020304" pitchFamily="18" charset="0"/>
                <a:cs typeface="Times New Roman" panose="02020603050405020304" pitchFamily="18" charset="0"/>
              </a:rPr>
              <a:t>= 0 </a:t>
            </a:r>
            <a:r>
              <a:rPr lang="hu-HU" b="1" dirty="0">
                <a:latin typeface="Times New Roman" panose="02020603050405020304" pitchFamily="18" charset="0"/>
                <a:cs typeface="Times New Roman" panose="02020603050405020304" pitchFamily="18" charset="0"/>
              </a:rPr>
              <a:t>then</a:t>
            </a:r>
            <a:r>
              <a:rPr lang="hu-HU" dirty="0">
                <a:latin typeface="Times New Roman" panose="02020603050405020304" pitchFamily="18" charset="0"/>
                <a:cs typeface="Times New Roman" panose="02020603050405020304" pitchFamily="18" charset="0"/>
              </a:rPr>
              <a:t> </a:t>
            </a:r>
            <a:r>
              <a:rPr lang="hu-HU" i="1" dirty="0">
                <a:latin typeface="Times New Roman" panose="02020603050405020304" pitchFamily="18" charset="0"/>
                <a:cs typeface="Times New Roman" panose="02020603050405020304" pitchFamily="18" charset="0"/>
              </a:rPr>
              <a:t>tabu.</a:t>
            </a:r>
            <a:r>
              <a:rPr lang="hu-HU" dirty="0">
                <a:latin typeface="Times New Roman" panose="02020603050405020304" pitchFamily="18" charset="0"/>
                <a:cs typeface="Times New Roman" panose="02020603050405020304" pitchFamily="18" charset="0"/>
              </a:rPr>
              <a:t>pop</a:t>
            </a:r>
            <a:r>
              <a:rPr lang="hu-HU" i="1" dirty="0">
                <a:latin typeface="Times New Roman" panose="02020603050405020304" pitchFamily="18" charset="0"/>
                <a:cs typeface="Times New Roman" panose="02020603050405020304" pitchFamily="18" charset="0"/>
              </a:rPr>
              <a:t>(banned)</a:t>
            </a:r>
            <a:endParaRPr lang="hu-HU" dirty="0">
              <a:latin typeface="Times New Roman" panose="02020603050405020304" pitchFamily="18" charset="0"/>
              <a:cs typeface="Times New Roman" panose="02020603050405020304" pitchFamily="18" charset="0"/>
            </a:endParaRPr>
          </a:p>
          <a:p>
            <a:pPr marL="0" indent="0">
              <a:buNone/>
            </a:pPr>
            <a:r>
              <a:rPr lang="hu-HU" dirty="0">
                <a:latin typeface="Times New Roman" panose="02020603050405020304" pitchFamily="18" charset="0"/>
                <a:cs typeface="Times New Roman" panose="02020603050405020304" pitchFamily="18" charset="0"/>
              </a:rPr>
              <a:t>		</a:t>
            </a:r>
            <a:r>
              <a:rPr lang="hu-HU" i="1" dirty="0">
                <a:latin typeface="Times New Roman" panose="02020603050405020304" pitchFamily="18" charset="0"/>
                <a:cs typeface="Times New Roman" panose="02020603050405020304" pitchFamily="18" charset="0"/>
              </a:rPr>
              <a:t>tabu</a:t>
            </a:r>
            <a:r>
              <a:rPr lang="hu-HU" dirty="0">
                <a:latin typeface="Times New Roman" panose="02020603050405020304" pitchFamily="18" charset="0"/>
                <a:cs typeface="Times New Roman" panose="02020603050405020304" pitchFamily="18" charset="0"/>
              </a:rPr>
              <a:t>.append(</a:t>
            </a:r>
            <a:r>
              <a:rPr lang="hu-HU" i="1" dirty="0">
                <a:latin typeface="Times New Roman" panose="02020603050405020304" pitchFamily="18" charset="0"/>
                <a:cs typeface="Times New Roman" panose="02020603050405020304" pitchFamily="18" charset="0"/>
              </a:rPr>
              <a:t>current</a:t>
            </a:r>
            <a:r>
              <a:rPr lang="hu-HU" dirty="0">
                <a:latin typeface="Times New Roman" panose="02020603050405020304" pitchFamily="18" charset="0"/>
                <a:cs typeface="Times New Roman" panose="02020603050405020304" pitchFamily="18" charset="0"/>
              </a:rPr>
              <a:t>)</a:t>
            </a:r>
          </a:p>
          <a:p>
            <a:pPr marL="0" indent="0">
              <a:buNone/>
            </a:pPr>
            <a:r>
              <a:rPr lang="hu-HU" dirty="0">
                <a:latin typeface="Times New Roman" panose="02020603050405020304" pitchFamily="18" charset="0"/>
                <a:cs typeface="Times New Roman" panose="02020603050405020304" pitchFamily="18" charset="0"/>
              </a:rPr>
              <a:t>		current ← successor</a:t>
            </a:r>
          </a:p>
          <a:p>
            <a:pPr marL="0" indent="0">
              <a:buNone/>
            </a:pPr>
            <a:r>
              <a:rPr lang="hu-HU" dirty="0">
                <a:latin typeface="Times New Roman" panose="02020603050405020304" pitchFamily="18" charset="0"/>
                <a:cs typeface="Times New Roman" panose="02020603050405020304" pitchFamily="18" charset="0"/>
              </a:rPr>
              <a:t>		</a:t>
            </a:r>
            <a:r>
              <a:rPr lang="hu-HU" b="1" dirty="0">
                <a:latin typeface="Times New Roman" panose="02020603050405020304" pitchFamily="18" charset="0"/>
                <a:cs typeface="Times New Roman" panose="02020603050405020304" pitchFamily="18" charset="0"/>
              </a:rPr>
              <a:t>if</a:t>
            </a:r>
            <a:r>
              <a:rPr lang="hu-HU" dirty="0">
                <a:latin typeface="Times New Roman" panose="02020603050405020304" pitchFamily="18" charset="0"/>
                <a:cs typeface="Times New Roman" panose="02020603050405020304" pitchFamily="18" charset="0"/>
              </a:rPr>
              <a:t> TERMINATING_CONDITION </a:t>
            </a:r>
            <a:r>
              <a:rPr lang="hu-HU" b="1" dirty="0">
                <a:latin typeface="Times New Roman" panose="02020603050405020304" pitchFamily="18" charset="0"/>
                <a:cs typeface="Times New Roman" panose="02020603050405020304" pitchFamily="18" charset="0"/>
              </a:rPr>
              <a:t>then return</a:t>
            </a:r>
            <a:r>
              <a:rPr lang="hu-HU" dirty="0">
                <a:latin typeface="Times New Roman" panose="02020603050405020304" pitchFamily="18" charset="0"/>
                <a:cs typeface="Times New Roman" panose="02020603050405020304" pitchFamily="18" charset="0"/>
              </a:rPr>
              <a:t> current</a:t>
            </a:r>
          </a:p>
        </p:txBody>
      </p:sp>
      <p:sp>
        <p:nvSpPr>
          <p:cNvPr id="5" name="Slide Number Placeholder 4">
            <a:extLst>
              <a:ext uri="{FF2B5EF4-FFF2-40B4-BE49-F238E27FC236}">
                <a16:creationId xmlns:a16="http://schemas.microsoft.com/office/drawing/2014/main" id="{149C5423-C334-F982-57A3-336A72A512EC}"/>
              </a:ext>
            </a:extLst>
          </p:cNvPr>
          <p:cNvSpPr>
            <a:spLocks noGrp="1"/>
          </p:cNvSpPr>
          <p:nvPr>
            <p:ph type="sldNum" sz="quarter" idx="12"/>
          </p:nvPr>
        </p:nvSpPr>
        <p:spPr/>
        <p:txBody>
          <a:bodyPr/>
          <a:lstStyle/>
          <a:p>
            <a:fld id="{9F7ECEBC-3B63-4262-8BE9-06366B519A9F}" type="slidenum">
              <a:rPr lang="hu-HU" smtClean="0"/>
              <a:pPr/>
              <a:t>112</a:t>
            </a:fld>
            <a:endParaRPr lang="hu-HU" dirty="0"/>
          </a:p>
        </p:txBody>
      </p:sp>
      <p:sp>
        <p:nvSpPr>
          <p:cNvPr id="6" name="Title 5">
            <a:extLst>
              <a:ext uri="{FF2B5EF4-FFF2-40B4-BE49-F238E27FC236}">
                <a16:creationId xmlns:a16="http://schemas.microsoft.com/office/drawing/2014/main" id="{E205E241-009E-92EF-10AF-5A063A346093}"/>
              </a:ext>
            </a:extLst>
          </p:cNvPr>
          <p:cNvSpPr>
            <a:spLocks noGrp="1"/>
          </p:cNvSpPr>
          <p:nvPr>
            <p:ph type="title"/>
          </p:nvPr>
        </p:nvSpPr>
        <p:spPr/>
        <p:txBody>
          <a:bodyPr/>
          <a:lstStyle/>
          <a:p>
            <a:r>
              <a:rPr lang="hu-HU" dirty="0"/>
              <a:t>Tabu search algorithm</a:t>
            </a:r>
            <a:endParaRPr lang="en-US" dirty="0"/>
          </a:p>
        </p:txBody>
      </p:sp>
      <p:sp>
        <p:nvSpPr>
          <p:cNvPr id="3" name="Élőláb helye 2">
            <a:extLst>
              <a:ext uri="{FF2B5EF4-FFF2-40B4-BE49-F238E27FC236}">
                <a16:creationId xmlns:a16="http://schemas.microsoft.com/office/drawing/2014/main" id="{77E614AD-5DD9-DFBD-C92F-3DE4D4C5C9AF}"/>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42408F00-2185-0555-B314-2001FC42BEA6}"/>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D6766505-2040-7F98-4384-68058DE41EA7}"/>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8311C728-CE20-6513-552D-A3C21FDF5A60}"/>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219256260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0C873C2-6679-333C-ADB4-3F7208E1766A}"/>
              </a:ext>
            </a:extLst>
          </p:cNvPr>
          <p:cNvSpPr>
            <a:spLocks noGrp="1"/>
          </p:cNvSpPr>
          <p:nvPr>
            <p:ph type="title"/>
          </p:nvPr>
        </p:nvSpPr>
        <p:spPr/>
        <p:txBody>
          <a:bodyPr/>
          <a:lstStyle/>
          <a:p>
            <a:r>
              <a:rPr lang="hu-HU" dirty="0"/>
              <a:t>Tabu search summary</a:t>
            </a:r>
            <a:endParaRPr lang="en-US" dirty="0"/>
          </a:p>
        </p:txBody>
      </p:sp>
      <p:sp>
        <p:nvSpPr>
          <p:cNvPr id="2" name="Content Placeholder 1">
            <a:extLst>
              <a:ext uri="{FF2B5EF4-FFF2-40B4-BE49-F238E27FC236}">
                <a16:creationId xmlns:a16="http://schemas.microsoft.com/office/drawing/2014/main" id="{5A3AC1F4-2B2D-C79D-2139-FD8D87A51128}"/>
              </a:ext>
            </a:extLst>
          </p:cNvPr>
          <p:cNvSpPr>
            <a:spLocks noGrp="1"/>
          </p:cNvSpPr>
          <p:nvPr>
            <p:ph sz="half" idx="1"/>
          </p:nvPr>
        </p:nvSpPr>
        <p:spPr/>
        <p:txBody>
          <a:bodyPr/>
          <a:lstStyle/>
          <a:p>
            <a:pPr marL="0" indent="0">
              <a:buNone/>
            </a:pPr>
            <a:r>
              <a:rPr lang="hu-HU" b="1" dirty="0"/>
              <a:t>Advantages</a:t>
            </a:r>
          </a:p>
          <a:p>
            <a:r>
              <a:rPr lang="hu-HU" dirty="0"/>
              <a:t>Can get out of certain local extreme values</a:t>
            </a:r>
          </a:p>
          <a:p>
            <a:r>
              <a:rPr lang="hu-HU" dirty="0"/>
              <a:t>Less dependent on starting condition than Hill Climbing</a:t>
            </a:r>
          </a:p>
          <a:p>
            <a:r>
              <a:rPr lang="hu-HU" i="1" dirty="0"/>
              <a:t>Can really improve searches on graphs</a:t>
            </a:r>
          </a:p>
          <a:p>
            <a:endParaRPr lang="en-US" dirty="0"/>
          </a:p>
        </p:txBody>
      </p:sp>
      <p:sp>
        <p:nvSpPr>
          <p:cNvPr id="7" name="Content Placeholder 6">
            <a:extLst>
              <a:ext uri="{FF2B5EF4-FFF2-40B4-BE49-F238E27FC236}">
                <a16:creationId xmlns:a16="http://schemas.microsoft.com/office/drawing/2014/main" id="{8A64A3CF-AF43-257D-76F2-1E08096CEEFE}"/>
              </a:ext>
            </a:extLst>
          </p:cNvPr>
          <p:cNvSpPr>
            <a:spLocks noGrp="1"/>
          </p:cNvSpPr>
          <p:nvPr>
            <p:ph sz="half" idx="2"/>
          </p:nvPr>
        </p:nvSpPr>
        <p:spPr/>
        <p:txBody>
          <a:bodyPr/>
          <a:lstStyle/>
          <a:p>
            <a:pPr marL="0" indent="0">
              <a:buNone/>
            </a:pPr>
            <a:r>
              <a:rPr lang="hu-HU" b="1" dirty="0"/>
              <a:t>Disadvantages</a:t>
            </a:r>
          </a:p>
          <a:p>
            <a:r>
              <a:rPr lang="hu-HU" dirty="0"/>
              <a:t>Longer run time than Hill </a:t>
            </a:r>
            <a:r>
              <a:rPr lang="hu-HU" dirty="0" err="1"/>
              <a:t>Climbing</a:t>
            </a:r>
            <a:endParaRPr lang="hu-HU" dirty="0"/>
          </a:p>
          <a:p>
            <a:r>
              <a:rPr lang="hu-HU" dirty="0"/>
              <a:t>Termination condition unclear</a:t>
            </a:r>
            <a:endParaRPr lang="en-US" dirty="0"/>
          </a:p>
        </p:txBody>
      </p:sp>
      <p:sp>
        <p:nvSpPr>
          <p:cNvPr id="5" name="Slide Number Placeholder 4">
            <a:extLst>
              <a:ext uri="{FF2B5EF4-FFF2-40B4-BE49-F238E27FC236}">
                <a16:creationId xmlns:a16="http://schemas.microsoft.com/office/drawing/2014/main" id="{C90B76F0-0091-8407-087A-BE45B2F2178A}"/>
              </a:ext>
            </a:extLst>
          </p:cNvPr>
          <p:cNvSpPr>
            <a:spLocks noGrp="1"/>
          </p:cNvSpPr>
          <p:nvPr>
            <p:ph type="sldNum" sz="quarter" idx="12"/>
          </p:nvPr>
        </p:nvSpPr>
        <p:spPr/>
        <p:txBody>
          <a:bodyPr/>
          <a:lstStyle/>
          <a:p>
            <a:fld id="{9F7ECEBC-3B63-4262-8BE9-06366B519A9F}" type="slidenum">
              <a:rPr lang="hu-HU" smtClean="0"/>
              <a:pPr/>
              <a:t>113</a:t>
            </a:fld>
            <a:endParaRPr lang="hu-HU" dirty="0"/>
          </a:p>
        </p:txBody>
      </p:sp>
      <p:sp>
        <p:nvSpPr>
          <p:cNvPr id="3" name="Élőláb helye 2">
            <a:extLst>
              <a:ext uri="{FF2B5EF4-FFF2-40B4-BE49-F238E27FC236}">
                <a16:creationId xmlns:a16="http://schemas.microsoft.com/office/drawing/2014/main" id="{98AF1A0A-EFC8-9F91-DF90-E15135A7DD34}"/>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8" name="Csoportba foglalás 7">
            <a:extLst>
              <a:ext uri="{FF2B5EF4-FFF2-40B4-BE49-F238E27FC236}">
                <a16:creationId xmlns:a16="http://schemas.microsoft.com/office/drawing/2014/main" id="{66014983-D257-13A3-0B3E-959FF1FB4A0E}"/>
              </a:ext>
            </a:extLst>
          </p:cNvPr>
          <p:cNvGrpSpPr/>
          <p:nvPr/>
        </p:nvGrpSpPr>
        <p:grpSpPr>
          <a:xfrm>
            <a:off x="3078726" y="6038296"/>
            <a:ext cx="1736050" cy="787001"/>
            <a:chOff x="6717298" y="6108892"/>
            <a:chExt cx="1736050" cy="787001"/>
          </a:xfrm>
        </p:grpSpPr>
        <p:pic>
          <p:nvPicPr>
            <p:cNvPr id="9" name="Ábra 8">
              <a:extLst>
                <a:ext uri="{FF2B5EF4-FFF2-40B4-BE49-F238E27FC236}">
                  <a16:creationId xmlns:a16="http://schemas.microsoft.com/office/drawing/2014/main" id="{0C480D5F-F39A-4448-1F3E-ED3412DC3DD4}"/>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1528"/>
            <a:stretch/>
          </p:blipFill>
          <p:spPr>
            <a:xfrm>
              <a:off x="6717298" y="6197751"/>
              <a:ext cx="834080" cy="698142"/>
            </a:xfrm>
            <a:prstGeom prst="rect">
              <a:avLst/>
            </a:prstGeom>
          </p:spPr>
        </p:pic>
        <p:pic>
          <p:nvPicPr>
            <p:cNvPr id="10" name="Ábra 9">
              <a:extLst>
                <a:ext uri="{FF2B5EF4-FFF2-40B4-BE49-F238E27FC236}">
                  <a16:creationId xmlns:a16="http://schemas.microsoft.com/office/drawing/2014/main" id="{70AD0968-9DB1-F5B3-D578-D31201D0C434}"/>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243846537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DCE945-A9B6-5687-C019-E26D613478B8}"/>
              </a:ext>
            </a:extLst>
          </p:cNvPr>
          <p:cNvSpPr>
            <a:spLocks noGrp="1"/>
          </p:cNvSpPr>
          <p:nvPr>
            <p:ph idx="1"/>
          </p:nvPr>
        </p:nvSpPr>
        <p:spPr/>
        <p:txBody>
          <a:bodyPr/>
          <a:lstStyle/>
          <a:p>
            <a:r>
              <a:rPr lang="hu-HU" dirty="0"/>
              <a:t>A version of stochastic Hill Climbing</a:t>
            </a:r>
          </a:p>
          <a:p>
            <a:pPr lvl="1"/>
            <a:r>
              <a:rPr lang="hu-HU" dirty="0"/>
              <a:t>Combines the greediness of Hill Climbing</a:t>
            </a:r>
          </a:p>
          <a:p>
            <a:pPr lvl="1"/>
            <a:r>
              <a:rPr lang="hu-HU" dirty="0"/>
              <a:t>With the exploration of a random walk</a:t>
            </a:r>
            <a:endParaRPr lang="en-US" dirty="0"/>
          </a:p>
        </p:txBody>
      </p:sp>
      <p:sp>
        <p:nvSpPr>
          <p:cNvPr id="5" name="Slide Number Placeholder 4">
            <a:extLst>
              <a:ext uri="{FF2B5EF4-FFF2-40B4-BE49-F238E27FC236}">
                <a16:creationId xmlns:a16="http://schemas.microsoft.com/office/drawing/2014/main" id="{0B70B2BF-A5CF-D098-9BF0-E68B1399A425}"/>
              </a:ext>
            </a:extLst>
          </p:cNvPr>
          <p:cNvSpPr>
            <a:spLocks noGrp="1"/>
          </p:cNvSpPr>
          <p:nvPr>
            <p:ph type="sldNum" sz="quarter" idx="12"/>
          </p:nvPr>
        </p:nvSpPr>
        <p:spPr/>
        <p:txBody>
          <a:bodyPr/>
          <a:lstStyle/>
          <a:p>
            <a:fld id="{9F7ECEBC-3B63-4262-8BE9-06366B519A9F}" type="slidenum">
              <a:rPr lang="hu-HU" smtClean="0"/>
              <a:pPr/>
              <a:t>114</a:t>
            </a:fld>
            <a:endParaRPr lang="hu-HU" dirty="0"/>
          </a:p>
        </p:txBody>
      </p:sp>
      <p:sp>
        <p:nvSpPr>
          <p:cNvPr id="6" name="Title 5">
            <a:extLst>
              <a:ext uri="{FF2B5EF4-FFF2-40B4-BE49-F238E27FC236}">
                <a16:creationId xmlns:a16="http://schemas.microsoft.com/office/drawing/2014/main" id="{ABD6EADE-A6B6-1045-BFB6-17698DDFE231}"/>
              </a:ext>
            </a:extLst>
          </p:cNvPr>
          <p:cNvSpPr>
            <a:spLocks noGrp="1"/>
          </p:cNvSpPr>
          <p:nvPr>
            <p:ph type="title"/>
          </p:nvPr>
        </p:nvSpPr>
        <p:spPr/>
        <p:txBody>
          <a:bodyPr/>
          <a:lstStyle/>
          <a:p>
            <a:r>
              <a:rPr lang="hu-HU" dirty="0"/>
              <a:t>Simulated Annealing</a:t>
            </a:r>
            <a:endParaRPr lang="en-US" dirty="0"/>
          </a:p>
        </p:txBody>
      </p:sp>
      <p:sp>
        <p:nvSpPr>
          <p:cNvPr id="3" name="Élőláb helye 2">
            <a:extLst>
              <a:ext uri="{FF2B5EF4-FFF2-40B4-BE49-F238E27FC236}">
                <a16:creationId xmlns:a16="http://schemas.microsoft.com/office/drawing/2014/main" id="{EDE9C700-056C-63B7-3D65-D6FA8952F86F}"/>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C6292F89-519E-5001-9CD9-EE33ADF60F9C}"/>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1EBF0936-D476-782A-05AB-885795E6C91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92815A50-6733-198E-78B7-9D7EFE1A22DF}"/>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32089145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DCE945-A9B6-5687-C019-E26D613478B8}"/>
              </a:ext>
            </a:extLst>
          </p:cNvPr>
          <p:cNvSpPr>
            <a:spLocks noGrp="1"/>
          </p:cNvSpPr>
          <p:nvPr>
            <p:ph idx="1"/>
          </p:nvPr>
        </p:nvSpPr>
        <p:spPr/>
        <p:txBody>
          <a:bodyPr/>
          <a:lstStyle/>
          <a:p>
            <a:r>
              <a:rPr lang="hu-HU" dirty="0"/>
              <a:t>A version of stochastic Hill Climbing</a:t>
            </a:r>
          </a:p>
          <a:p>
            <a:pPr lvl="1"/>
            <a:r>
              <a:rPr lang="hu-HU" dirty="0"/>
              <a:t>Combines the greediness of Hill Climbing</a:t>
            </a:r>
          </a:p>
          <a:p>
            <a:pPr lvl="1"/>
            <a:r>
              <a:rPr lang="hu-HU" dirty="0"/>
              <a:t>With the exploration of a random walk</a:t>
            </a:r>
          </a:p>
          <a:p>
            <a:r>
              <a:rPr lang="hu-HU" dirty="0"/>
              <a:t>Simulates a cooling-down effect</a:t>
            </a:r>
          </a:p>
          <a:p>
            <a:pPr lvl="1"/>
            <a:r>
              <a:rPr lang="hu-HU" dirty="0"/>
              <a:t>Initially the algorithm focuses on exploration: it operates on „high temperature” and is willing to accept „bad” moves</a:t>
            </a:r>
          </a:p>
          <a:p>
            <a:pPr lvl="1"/>
            <a:r>
              <a:rPr lang="hu-HU" dirty="0"/>
              <a:t>As time goes on, the algorithm „cools down” and it is </a:t>
            </a:r>
            <a:r>
              <a:rPr lang="hu-HU"/>
              <a:t>more and </a:t>
            </a:r>
            <a:r>
              <a:rPr lang="hu-HU" dirty="0"/>
              <a:t>more expecting successor states to improve the situation</a:t>
            </a:r>
            <a:endParaRPr lang="en-US" dirty="0"/>
          </a:p>
        </p:txBody>
      </p:sp>
      <p:sp>
        <p:nvSpPr>
          <p:cNvPr id="5" name="Slide Number Placeholder 4">
            <a:extLst>
              <a:ext uri="{FF2B5EF4-FFF2-40B4-BE49-F238E27FC236}">
                <a16:creationId xmlns:a16="http://schemas.microsoft.com/office/drawing/2014/main" id="{0B70B2BF-A5CF-D098-9BF0-E68B1399A425}"/>
              </a:ext>
            </a:extLst>
          </p:cNvPr>
          <p:cNvSpPr>
            <a:spLocks noGrp="1"/>
          </p:cNvSpPr>
          <p:nvPr>
            <p:ph type="sldNum" sz="quarter" idx="12"/>
          </p:nvPr>
        </p:nvSpPr>
        <p:spPr/>
        <p:txBody>
          <a:bodyPr/>
          <a:lstStyle/>
          <a:p>
            <a:fld id="{9F7ECEBC-3B63-4262-8BE9-06366B519A9F}" type="slidenum">
              <a:rPr lang="hu-HU" smtClean="0"/>
              <a:pPr/>
              <a:t>115</a:t>
            </a:fld>
            <a:endParaRPr lang="hu-HU" dirty="0"/>
          </a:p>
        </p:txBody>
      </p:sp>
      <p:sp>
        <p:nvSpPr>
          <p:cNvPr id="6" name="Title 5">
            <a:extLst>
              <a:ext uri="{FF2B5EF4-FFF2-40B4-BE49-F238E27FC236}">
                <a16:creationId xmlns:a16="http://schemas.microsoft.com/office/drawing/2014/main" id="{ABD6EADE-A6B6-1045-BFB6-17698DDFE231}"/>
              </a:ext>
            </a:extLst>
          </p:cNvPr>
          <p:cNvSpPr>
            <a:spLocks noGrp="1"/>
          </p:cNvSpPr>
          <p:nvPr>
            <p:ph type="title"/>
          </p:nvPr>
        </p:nvSpPr>
        <p:spPr/>
        <p:txBody>
          <a:bodyPr/>
          <a:lstStyle/>
          <a:p>
            <a:r>
              <a:rPr lang="hu-HU" dirty="0"/>
              <a:t>Simulated Annealing</a:t>
            </a:r>
            <a:endParaRPr lang="en-US" dirty="0"/>
          </a:p>
        </p:txBody>
      </p:sp>
      <p:sp>
        <p:nvSpPr>
          <p:cNvPr id="3" name="Élőláb helye 2">
            <a:extLst>
              <a:ext uri="{FF2B5EF4-FFF2-40B4-BE49-F238E27FC236}">
                <a16:creationId xmlns:a16="http://schemas.microsoft.com/office/drawing/2014/main" id="{862D1BA8-BBCF-B087-9B76-13EE8B635832}"/>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B6BE0C1C-13BF-DB29-8EFC-C16BAD27878F}"/>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6008C979-559C-47FE-9288-AE572EC697E3}"/>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F9DB2372-7A74-0787-6EDF-BFA2D64BAF69}"/>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343631251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8DCE945-A9B6-5687-C019-E26D613478B8}"/>
              </a:ext>
            </a:extLst>
          </p:cNvPr>
          <p:cNvSpPr>
            <a:spLocks noGrp="1"/>
          </p:cNvSpPr>
          <p:nvPr>
            <p:ph idx="1"/>
          </p:nvPr>
        </p:nvSpPr>
        <p:spPr/>
        <p:txBody>
          <a:bodyPr/>
          <a:lstStyle/>
          <a:p>
            <a:r>
              <a:rPr lang="hu-HU" dirty="0"/>
              <a:t>A version of stochastic Hill Climbing</a:t>
            </a:r>
          </a:p>
          <a:p>
            <a:r>
              <a:rPr lang="hu-HU" dirty="0"/>
              <a:t>Simulates a cooling-down effect</a:t>
            </a:r>
          </a:p>
          <a:p>
            <a:r>
              <a:rPr lang="hu-HU" dirty="0"/>
              <a:t>Compared to Hill Climbing:</a:t>
            </a:r>
          </a:p>
          <a:p>
            <a:pPr lvl="1"/>
            <a:r>
              <a:rPr lang="hu-HU" dirty="0"/>
              <a:t>When it generates successor states, it picks a </a:t>
            </a:r>
            <a:r>
              <a:rPr lang="hu-HU" b="1" dirty="0"/>
              <a:t>random</a:t>
            </a:r>
            <a:r>
              <a:rPr lang="hu-HU" dirty="0"/>
              <a:t> one, not the best one</a:t>
            </a:r>
          </a:p>
          <a:p>
            <a:pPr lvl="2"/>
            <a:r>
              <a:rPr lang="hu-HU" dirty="0"/>
              <a:t>If it is improving the situation, it is accepted (like in First-Choice Hill Climbing)</a:t>
            </a:r>
          </a:p>
        </p:txBody>
      </p:sp>
      <p:sp>
        <p:nvSpPr>
          <p:cNvPr id="5" name="Slide Number Placeholder 4">
            <a:extLst>
              <a:ext uri="{FF2B5EF4-FFF2-40B4-BE49-F238E27FC236}">
                <a16:creationId xmlns:a16="http://schemas.microsoft.com/office/drawing/2014/main" id="{0B70B2BF-A5CF-D098-9BF0-E68B1399A425}"/>
              </a:ext>
            </a:extLst>
          </p:cNvPr>
          <p:cNvSpPr>
            <a:spLocks noGrp="1"/>
          </p:cNvSpPr>
          <p:nvPr>
            <p:ph type="sldNum" sz="quarter" idx="12"/>
          </p:nvPr>
        </p:nvSpPr>
        <p:spPr/>
        <p:txBody>
          <a:bodyPr/>
          <a:lstStyle/>
          <a:p>
            <a:fld id="{9F7ECEBC-3B63-4262-8BE9-06366B519A9F}" type="slidenum">
              <a:rPr lang="hu-HU" smtClean="0"/>
              <a:pPr/>
              <a:t>116</a:t>
            </a:fld>
            <a:endParaRPr lang="hu-HU" dirty="0"/>
          </a:p>
        </p:txBody>
      </p:sp>
      <p:sp>
        <p:nvSpPr>
          <p:cNvPr id="6" name="Title 5">
            <a:extLst>
              <a:ext uri="{FF2B5EF4-FFF2-40B4-BE49-F238E27FC236}">
                <a16:creationId xmlns:a16="http://schemas.microsoft.com/office/drawing/2014/main" id="{ABD6EADE-A6B6-1045-BFB6-17698DDFE231}"/>
              </a:ext>
            </a:extLst>
          </p:cNvPr>
          <p:cNvSpPr>
            <a:spLocks noGrp="1"/>
          </p:cNvSpPr>
          <p:nvPr>
            <p:ph type="title"/>
          </p:nvPr>
        </p:nvSpPr>
        <p:spPr/>
        <p:txBody>
          <a:bodyPr/>
          <a:lstStyle/>
          <a:p>
            <a:r>
              <a:rPr lang="hu-HU" dirty="0"/>
              <a:t>Simulated Annealing</a:t>
            </a:r>
            <a:endParaRPr lang="en-US" dirty="0"/>
          </a:p>
        </p:txBody>
      </p:sp>
      <p:sp>
        <p:nvSpPr>
          <p:cNvPr id="3" name="Élőláb helye 2">
            <a:extLst>
              <a:ext uri="{FF2B5EF4-FFF2-40B4-BE49-F238E27FC236}">
                <a16:creationId xmlns:a16="http://schemas.microsoft.com/office/drawing/2014/main" id="{DF1F5511-7163-A128-AA44-7A56BC5F39EF}"/>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07A35ED2-EA6E-7DFC-46D6-DDAF743DBBF8}"/>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120365D2-CDC1-79FB-00E4-D02CEE411A31}"/>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1AA2A461-0B67-FA3F-C986-D54916BE324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12168502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58DCE945-A9B6-5687-C019-E26D613478B8}"/>
                  </a:ext>
                </a:extLst>
              </p:cNvPr>
              <p:cNvSpPr>
                <a:spLocks noGrp="1"/>
              </p:cNvSpPr>
              <p:nvPr>
                <p:ph idx="1"/>
              </p:nvPr>
            </p:nvSpPr>
            <p:spPr/>
            <p:txBody>
              <a:bodyPr/>
              <a:lstStyle/>
              <a:p>
                <a:r>
                  <a:rPr lang="hu-HU" dirty="0"/>
                  <a:t>A version of stochastic Hill Climbing</a:t>
                </a:r>
              </a:p>
              <a:p>
                <a:r>
                  <a:rPr lang="hu-HU" dirty="0"/>
                  <a:t>Simulates a cooling-down effect</a:t>
                </a:r>
              </a:p>
              <a:p>
                <a:r>
                  <a:rPr lang="hu-HU" dirty="0"/>
                  <a:t>Compared to Hill Climbing:</a:t>
                </a:r>
              </a:p>
              <a:p>
                <a:pPr lvl="1"/>
                <a:r>
                  <a:rPr lang="hu-HU" dirty="0"/>
                  <a:t>When it generates successor states, it picks a </a:t>
                </a:r>
                <a:r>
                  <a:rPr lang="hu-HU" b="1" dirty="0"/>
                  <a:t>random</a:t>
                </a:r>
                <a:r>
                  <a:rPr lang="hu-HU" dirty="0"/>
                  <a:t> one, not the best one</a:t>
                </a:r>
              </a:p>
              <a:p>
                <a:pPr lvl="2"/>
                <a:r>
                  <a:rPr lang="hu-HU" dirty="0"/>
                  <a:t>If it is improving the situation, it is accepted (like in First-Choice Hill Climbing)</a:t>
                </a:r>
              </a:p>
              <a:p>
                <a:pPr lvl="2"/>
                <a:r>
                  <a:rPr lang="hu-HU" dirty="0"/>
                  <a:t>If it is not improving the situation, it has a </a:t>
                </a:r>
                <a:r>
                  <a:rPr lang="hu-HU" b="1" dirty="0"/>
                  <a:t>chance</a:t>
                </a:r>
                <a:r>
                  <a:rPr lang="hu-HU" dirty="0"/>
                  <a:t> to be accepted based on its fitness (</a:t>
                </a:r>
                <a14:m>
                  <m:oMath xmlns:m="http://schemas.openxmlformats.org/officeDocument/2006/math">
                    <m:r>
                      <a:rPr lang="hu-HU" i="1" smtClean="0">
                        <a:latin typeface="Cambria Math" panose="02040503050406030204" pitchFamily="18" charset="0"/>
                        <a:ea typeface="Cambria Math" panose="02040503050406030204" pitchFamily="18" charset="0"/>
                      </a:rPr>
                      <m:t>∆</m:t>
                    </m:r>
                    <m:r>
                      <a:rPr lang="hu-HU" b="0" i="1" smtClean="0">
                        <a:latin typeface="Cambria Math" panose="02040503050406030204" pitchFamily="18" charset="0"/>
                        <a:ea typeface="Cambria Math" panose="02040503050406030204" pitchFamily="18" charset="0"/>
                      </a:rPr>
                      <m:t>𝐸</m:t>
                    </m:r>
                  </m:oMath>
                </a14:m>
                <a:r>
                  <a:rPr lang="hu-HU" dirty="0"/>
                  <a:t>) and the Temperature of the system: </a:t>
                </a:r>
                <a14:m>
                  <m:oMath xmlns:m="http://schemas.openxmlformats.org/officeDocument/2006/math">
                    <m:r>
                      <a:rPr lang="hu-HU" b="0" i="1" smtClean="0">
                        <a:latin typeface="Cambria Math" panose="02040503050406030204" pitchFamily="18" charset="0"/>
                      </a:rPr>
                      <m:t>𝑝</m:t>
                    </m:r>
                    <m:d>
                      <m:dPr>
                        <m:ctrlPr>
                          <a:rPr lang="hu-HU" b="0" i="1" smtClean="0">
                            <a:latin typeface="Cambria Math" panose="02040503050406030204" pitchFamily="18" charset="0"/>
                          </a:rPr>
                        </m:ctrlPr>
                      </m:dPr>
                      <m:e>
                        <m:r>
                          <a:rPr lang="hu-HU" b="0" i="1" smtClean="0">
                            <a:latin typeface="Cambria Math" panose="02040503050406030204" pitchFamily="18" charset="0"/>
                          </a:rPr>
                          <m:t>𝐸</m:t>
                        </m:r>
                        <m:r>
                          <a:rPr lang="hu-HU" b="0" i="1" smtClean="0">
                            <a:latin typeface="Cambria Math" panose="02040503050406030204" pitchFamily="18" charset="0"/>
                          </a:rPr>
                          <m:t>,</m:t>
                        </m:r>
                        <m:r>
                          <a:rPr lang="hu-HU" b="0" i="1" smtClean="0">
                            <a:latin typeface="Cambria Math" panose="02040503050406030204" pitchFamily="18" charset="0"/>
                          </a:rPr>
                          <m:t>𝑇</m:t>
                        </m:r>
                      </m:e>
                    </m:d>
                    <m:r>
                      <a:rPr lang="hu-HU" b="0" i="1" smtClean="0">
                        <a:latin typeface="Cambria Math" panose="02040503050406030204" pitchFamily="18" charset="0"/>
                      </a:rPr>
                      <m:t>=</m:t>
                    </m:r>
                    <m:sSup>
                      <m:sSupPr>
                        <m:ctrlPr>
                          <a:rPr lang="hu-HU" b="0" i="1" smtClean="0">
                            <a:latin typeface="Cambria Math" panose="02040503050406030204" pitchFamily="18" charset="0"/>
                          </a:rPr>
                        </m:ctrlPr>
                      </m:sSupPr>
                      <m:e>
                        <m:r>
                          <a:rPr lang="hu-HU" b="0" i="1" smtClean="0">
                            <a:latin typeface="Cambria Math" panose="02040503050406030204" pitchFamily="18" charset="0"/>
                          </a:rPr>
                          <m:t>𝑒</m:t>
                        </m:r>
                      </m:e>
                      <m:sup>
                        <m:f>
                          <m:fPr>
                            <m:ctrlPr>
                              <a:rPr lang="hu-HU" b="0" i="1" smtClean="0">
                                <a:latin typeface="Cambria Math" panose="02040503050406030204" pitchFamily="18" charset="0"/>
                              </a:rPr>
                            </m:ctrlPr>
                          </m:fPr>
                          <m:num>
                            <m:r>
                              <a:rPr lang="hu-HU" b="0" i="1" smtClean="0">
                                <a:latin typeface="Cambria Math" panose="02040503050406030204" pitchFamily="18" charset="0"/>
                                <a:ea typeface="Cambria Math" panose="02040503050406030204" pitchFamily="18" charset="0"/>
                              </a:rPr>
                              <m:t>∆</m:t>
                            </m:r>
                            <m:r>
                              <a:rPr lang="hu-HU" b="0" i="1" smtClean="0">
                                <a:latin typeface="Cambria Math" panose="02040503050406030204" pitchFamily="18" charset="0"/>
                                <a:ea typeface="Cambria Math" panose="02040503050406030204" pitchFamily="18" charset="0"/>
                              </a:rPr>
                              <m:t>𝐸</m:t>
                            </m:r>
                          </m:num>
                          <m:den>
                            <m:r>
                              <a:rPr lang="hu-HU" b="0" i="1" smtClean="0">
                                <a:latin typeface="Cambria Math" panose="02040503050406030204" pitchFamily="18" charset="0"/>
                              </a:rPr>
                              <m:t>𝑇</m:t>
                            </m:r>
                          </m:den>
                        </m:f>
                      </m:sup>
                    </m:sSup>
                  </m:oMath>
                </a14:m>
                <a:endParaRPr lang="hu-HU" dirty="0"/>
              </a:p>
            </p:txBody>
          </p:sp>
        </mc:Choice>
        <mc:Fallback xmlns="">
          <p:sp>
            <p:nvSpPr>
              <p:cNvPr id="2" name="Content Placeholder 1">
                <a:extLst>
                  <a:ext uri="{FF2B5EF4-FFF2-40B4-BE49-F238E27FC236}">
                    <a16:creationId xmlns:a16="http://schemas.microsoft.com/office/drawing/2014/main" id="{58DCE945-A9B6-5687-C019-E26D613478B8}"/>
                  </a:ext>
                </a:extLst>
              </p:cNvPr>
              <p:cNvSpPr>
                <a:spLocks noGrp="1" noRot="1" noChangeAspect="1" noMove="1" noResize="1" noEditPoints="1" noAdjustHandles="1" noChangeArrowheads="1" noChangeShapeType="1" noTextEdit="1"/>
              </p:cNvSpPr>
              <p:nvPr>
                <p:ph idx="1"/>
              </p:nvPr>
            </p:nvSpPr>
            <p:spPr>
              <a:blipFill>
                <a:blip r:embed="rId2"/>
                <a:stretch>
                  <a:fillRect l="-1043" t="-2381" r="-92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0B70B2BF-A5CF-D098-9BF0-E68B1399A425}"/>
              </a:ext>
            </a:extLst>
          </p:cNvPr>
          <p:cNvSpPr>
            <a:spLocks noGrp="1"/>
          </p:cNvSpPr>
          <p:nvPr>
            <p:ph type="sldNum" sz="quarter" idx="12"/>
          </p:nvPr>
        </p:nvSpPr>
        <p:spPr/>
        <p:txBody>
          <a:bodyPr/>
          <a:lstStyle/>
          <a:p>
            <a:fld id="{9F7ECEBC-3B63-4262-8BE9-06366B519A9F}" type="slidenum">
              <a:rPr lang="hu-HU" smtClean="0"/>
              <a:pPr/>
              <a:t>117</a:t>
            </a:fld>
            <a:endParaRPr lang="hu-HU" dirty="0"/>
          </a:p>
        </p:txBody>
      </p:sp>
      <p:sp>
        <p:nvSpPr>
          <p:cNvPr id="6" name="Title 5">
            <a:extLst>
              <a:ext uri="{FF2B5EF4-FFF2-40B4-BE49-F238E27FC236}">
                <a16:creationId xmlns:a16="http://schemas.microsoft.com/office/drawing/2014/main" id="{ABD6EADE-A6B6-1045-BFB6-17698DDFE231}"/>
              </a:ext>
            </a:extLst>
          </p:cNvPr>
          <p:cNvSpPr>
            <a:spLocks noGrp="1"/>
          </p:cNvSpPr>
          <p:nvPr>
            <p:ph type="title"/>
          </p:nvPr>
        </p:nvSpPr>
        <p:spPr/>
        <p:txBody>
          <a:bodyPr/>
          <a:lstStyle/>
          <a:p>
            <a:r>
              <a:rPr lang="hu-HU" dirty="0"/>
              <a:t>Simulated Annealing</a:t>
            </a:r>
            <a:endParaRPr lang="en-US" dirty="0"/>
          </a:p>
        </p:txBody>
      </p:sp>
      <p:sp>
        <p:nvSpPr>
          <p:cNvPr id="3" name="Élőláb helye 2">
            <a:extLst>
              <a:ext uri="{FF2B5EF4-FFF2-40B4-BE49-F238E27FC236}">
                <a16:creationId xmlns:a16="http://schemas.microsoft.com/office/drawing/2014/main" id="{39E12607-9E2A-CD7C-1759-BFC7199AC3B1}"/>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283574FB-D124-09F3-AECC-81A0BFDF8271}"/>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D63AF31A-77B2-3179-A623-5DFB45AB19FC}"/>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E4BF2519-39D8-2D42-F564-838EADE80BEC}"/>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236992082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58DCE945-A9B6-5687-C019-E26D613478B8}"/>
                  </a:ext>
                </a:extLst>
              </p:cNvPr>
              <p:cNvSpPr>
                <a:spLocks noGrp="1"/>
              </p:cNvSpPr>
              <p:nvPr>
                <p:ph idx="1"/>
              </p:nvPr>
            </p:nvSpPr>
            <p:spPr/>
            <p:txBody>
              <a:bodyPr/>
              <a:lstStyle/>
              <a:p>
                <a:r>
                  <a:rPr lang="hu-HU" dirty="0"/>
                  <a:t>A version of stochastic Hill Climbing</a:t>
                </a:r>
              </a:p>
              <a:p>
                <a:r>
                  <a:rPr lang="hu-HU" dirty="0"/>
                  <a:t>Simulates a cooling-down effect</a:t>
                </a:r>
              </a:p>
              <a:p>
                <a:r>
                  <a:rPr lang="hu-HU" dirty="0"/>
                  <a:t>Compared to Hill Climbing:</a:t>
                </a:r>
              </a:p>
              <a:p>
                <a:pPr lvl="1"/>
                <a:r>
                  <a:rPr lang="hu-HU" dirty="0"/>
                  <a:t>When it generates successor states, it picks a </a:t>
                </a:r>
                <a:r>
                  <a:rPr lang="hu-HU" b="1" dirty="0"/>
                  <a:t>random</a:t>
                </a:r>
                <a:r>
                  <a:rPr lang="hu-HU" dirty="0"/>
                  <a:t> one, not the best one</a:t>
                </a:r>
              </a:p>
              <a:p>
                <a:pPr lvl="2"/>
                <a:r>
                  <a:rPr lang="hu-HU" dirty="0"/>
                  <a:t>If it is improving the situation, it is accepted (like in First-Choice Hill Climbing)</a:t>
                </a:r>
              </a:p>
              <a:p>
                <a:pPr lvl="2"/>
                <a:r>
                  <a:rPr lang="hu-HU" dirty="0"/>
                  <a:t>If it is not improving the situation, it has a </a:t>
                </a:r>
                <a:r>
                  <a:rPr lang="hu-HU" b="1" dirty="0"/>
                  <a:t>chance</a:t>
                </a:r>
                <a:r>
                  <a:rPr lang="hu-HU" dirty="0"/>
                  <a:t> to be accepted based on its fitness (</a:t>
                </a:r>
                <a14:m>
                  <m:oMath xmlns:m="http://schemas.openxmlformats.org/officeDocument/2006/math">
                    <m:r>
                      <a:rPr lang="hu-HU" i="1" smtClean="0">
                        <a:latin typeface="Cambria Math" panose="02040503050406030204" pitchFamily="18" charset="0"/>
                        <a:ea typeface="Cambria Math" panose="02040503050406030204" pitchFamily="18" charset="0"/>
                      </a:rPr>
                      <m:t>∆</m:t>
                    </m:r>
                    <m:r>
                      <a:rPr lang="hu-HU" b="0" i="1" smtClean="0">
                        <a:latin typeface="Cambria Math" panose="02040503050406030204" pitchFamily="18" charset="0"/>
                        <a:ea typeface="Cambria Math" panose="02040503050406030204" pitchFamily="18" charset="0"/>
                      </a:rPr>
                      <m:t>𝐸</m:t>
                    </m:r>
                  </m:oMath>
                </a14:m>
                <a:r>
                  <a:rPr lang="hu-HU" dirty="0"/>
                  <a:t>) and the Temperature of the system: </a:t>
                </a:r>
                <a14:m>
                  <m:oMath xmlns:m="http://schemas.openxmlformats.org/officeDocument/2006/math">
                    <m:r>
                      <a:rPr lang="hu-HU" b="0" i="1" smtClean="0">
                        <a:latin typeface="Cambria Math" panose="02040503050406030204" pitchFamily="18" charset="0"/>
                      </a:rPr>
                      <m:t>𝑝</m:t>
                    </m:r>
                    <m:d>
                      <m:dPr>
                        <m:ctrlPr>
                          <a:rPr lang="hu-HU" b="0" i="1" smtClean="0">
                            <a:latin typeface="Cambria Math" panose="02040503050406030204" pitchFamily="18" charset="0"/>
                          </a:rPr>
                        </m:ctrlPr>
                      </m:dPr>
                      <m:e>
                        <m:r>
                          <a:rPr lang="hu-HU" b="0" i="1" smtClean="0">
                            <a:latin typeface="Cambria Math" panose="02040503050406030204" pitchFamily="18" charset="0"/>
                          </a:rPr>
                          <m:t>𝐸</m:t>
                        </m:r>
                        <m:r>
                          <a:rPr lang="hu-HU" b="0" i="1" smtClean="0">
                            <a:latin typeface="Cambria Math" panose="02040503050406030204" pitchFamily="18" charset="0"/>
                          </a:rPr>
                          <m:t>,</m:t>
                        </m:r>
                        <m:r>
                          <a:rPr lang="hu-HU" b="0" i="1" smtClean="0">
                            <a:latin typeface="Cambria Math" panose="02040503050406030204" pitchFamily="18" charset="0"/>
                          </a:rPr>
                          <m:t>𝑇</m:t>
                        </m:r>
                      </m:e>
                    </m:d>
                    <m:r>
                      <a:rPr lang="hu-HU" b="0" i="1" smtClean="0">
                        <a:latin typeface="Cambria Math" panose="02040503050406030204" pitchFamily="18" charset="0"/>
                      </a:rPr>
                      <m:t>=</m:t>
                    </m:r>
                    <m:sSup>
                      <m:sSupPr>
                        <m:ctrlPr>
                          <a:rPr lang="hu-HU" b="0" i="1" smtClean="0">
                            <a:latin typeface="Cambria Math" panose="02040503050406030204" pitchFamily="18" charset="0"/>
                          </a:rPr>
                        </m:ctrlPr>
                      </m:sSupPr>
                      <m:e>
                        <m:r>
                          <a:rPr lang="hu-HU" b="0" i="1" smtClean="0">
                            <a:latin typeface="Cambria Math" panose="02040503050406030204" pitchFamily="18" charset="0"/>
                          </a:rPr>
                          <m:t>𝑒</m:t>
                        </m:r>
                      </m:e>
                      <m:sup>
                        <m:f>
                          <m:fPr>
                            <m:ctrlPr>
                              <a:rPr lang="hu-HU" b="0" i="1" smtClean="0">
                                <a:latin typeface="Cambria Math" panose="02040503050406030204" pitchFamily="18" charset="0"/>
                              </a:rPr>
                            </m:ctrlPr>
                          </m:fPr>
                          <m:num>
                            <m:r>
                              <a:rPr lang="hu-HU" b="0" i="1" smtClean="0">
                                <a:latin typeface="Cambria Math" panose="02040503050406030204" pitchFamily="18" charset="0"/>
                                <a:ea typeface="Cambria Math" panose="02040503050406030204" pitchFamily="18" charset="0"/>
                              </a:rPr>
                              <m:t>∆</m:t>
                            </m:r>
                            <m:r>
                              <a:rPr lang="hu-HU" b="0" i="1" smtClean="0">
                                <a:latin typeface="Cambria Math" panose="02040503050406030204" pitchFamily="18" charset="0"/>
                                <a:ea typeface="Cambria Math" panose="02040503050406030204" pitchFamily="18" charset="0"/>
                              </a:rPr>
                              <m:t>𝐸</m:t>
                            </m:r>
                          </m:num>
                          <m:den>
                            <m:r>
                              <a:rPr lang="hu-HU" b="0" i="1" smtClean="0">
                                <a:latin typeface="Cambria Math" panose="02040503050406030204" pitchFamily="18" charset="0"/>
                              </a:rPr>
                              <m:t>𝑇</m:t>
                            </m:r>
                          </m:den>
                        </m:f>
                      </m:sup>
                    </m:sSup>
                  </m:oMath>
                </a14:m>
                <a:endParaRPr lang="hu-HU" b="0" dirty="0"/>
              </a:p>
              <a:p>
                <a:pPr lvl="2"/>
                <a:r>
                  <a:rPr lang="hu-HU" dirty="0"/>
                  <a:t>At the end of each iteration, the Temperature is adjusted according to a schedule</a:t>
                </a:r>
              </a:p>
            </p:txBody>
          </p:sp>
        </mc:Choice>
        <mc:Fallback xmlns="">
          <p:sp>
            <p:nvSpPr>
              <p:cNvPr id="2" name="Content Placeholder 1">
                <a:extLst>
                  <a:ext uri="{FF2B5EF4-FFF2-40B4-BE49-F238E27FC236}">
                    <a16:creationId xmlns:a16="http://schemas.microsoft.com/office/drawing/2014/main" id="{58DCE945-A9B6-5687-C019-E26D613478B8}"/>
                  </a:ext>
                </a:extLst>
              </p:cNvPr>
              <p:cNvSpPr>
                <a:spLocks noGrp="1" noRot="1" noChangeAspect="1" noMove="1" noResize="1" noEditPoints="1" noAdjustHandles="1" noChangeArrowheads="1" noChangeShapeType="1" noTextEdit="1"/>
              </p:cNvSpPr>
              <p:nvPr>
                <p:ph idx="1"/>
              </p:nvPr>
            </p:nvSpPr>
            <p:spPr>
              <a:blipFill>
                <a:blip r:embed="rId2"/>
                <a:stretch>
                  <a:fillRect l="-1043" t="-2381" r="-928"/>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0B70B2BF-A5CF-D098-9BF0-E68B1399A425}"/>
              </a:ext>
            </a:extLst>
          </p:cNvPr>
          <p:cNvSpPr>
            <a:spLocks noGrp="1"/>
          </p:cNvSpPr>
          <p:nvPr>
            <p:ph type="sldNum" sz="quarter" idx="12"/>
          </p:nvPr>
        </p:nvSpPr>
        <p:spPr/>
        <p:txBody>
          <a:bodyPr/>
          <a:lstStyle/>
          <a:p>
            <a:fld id="{9F7ECEBC-3B63-4262-8BE9-06366B519A9F}" type="slidenum">
              <a:rPr lang="hu-HU" smtClean="0"/>
              <a:pPr/>
              <a:t>118</a:t>
            </a:fld>
            <a:endParaRPr lang="hu-HU" dirty="0"/>
          </a:p>
        </p:txBody>
      </p:sp>
      <p:sp>
        <p:nvSpPr>
          <p:cNvPr id="6" name="Title 5">
            <a:extLst>
              <a:ext uri="{FF2B5EF4-FFF2-40B4-BE49-F238E27FC236}">
                <a16:creationId xmlns:a16="http://schemas.microsoft.com/office/drawing/2014/main" id="{ABD6EADE-A6B6-1045-BFB6-17698DDFE231}"/>
              </a:ext>
            </a:extLst>
          </p:cNvPr>
          <p:cNvSpPr>
            <a:spLocks noGrp="1"/>
          </p:cNvSpPr>
          <p:nvPr>
            <p:ph type="title"/>
          </p:nvPr>
        </p:nvSpPr>
        <p:spPr/>
        <p:txBody>
          <a:bodyPr/>
          <a:lstStyle/>
          <a:p>
            <a:r>
              <a:rPr lang="hu-HU" dirty="0"/>
              <a:t>Simulated Annealing</a:t>
            </a:r>
            <a:endParaRPr lang="en-US" dirty="0"/>
          </a:p>
        </p:txBody>
      </p:sp>
      <p:sp>
        <p:nvSpPr>
          <p:cNvPr id="3" name="Élőláb helye 2">
            <a:extLst>
              <a:ext uri="{FF2B5EF4-FFF2-40B4-BE49-F238E27FC236}">
                <a16:creationId xmlns:a16="http://schemas.microsoft.com/office/drawing/2014/main" id="{47A34CC8-82B1-D8B4-F3D6-3BB99D25CA60}"/>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05EA05B5-7F3A-FB99-838B-13C1F34BECDB}"/>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016893AC-D336-9D65-05A8-65629FAAAAB8}"/>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16DFE679-2DA4-5909-78F3-2AFFC4177A2D}"/>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16974633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Text&#10;&#10;Description automatically generated">
            <a:extLst>
              <a:ext uri="{FF2B5EF4-FFF2-40B4-BE49-F238E27FC236}">
                <a16:creationId xmlns:a16="http://schemas.microsoft.com/office/drawing/2014/main" id="{3239E155-D7B5-5402-4FA0-00B28136559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8515" y="1549400"/>
            <a:ext cx="9614970" cy="4351338"/>
          </a:xfrm>
        </p:spPr>
      </p:pic>
      <p:sp>
        <p:nvSpPr>
          <p:cNvPr id="5" name="Slide Number Placeholder 4">
            <a:extLst>
              <a:ext uri="{FF2B5EF4-FFF2-40B4-BE49-F238E27FC236}">
                <a16:creationId xmlns:a16="http://schemas.microsoft.com/office/drawing/2014/main" id="{0B70B2BF-A5CF-D098-9BF0-E68B1399A425}"/>
              </a:ext>
            </a:extLst>
          </p:cNvPr>
          <p:cNvSpPr>
            <a:spLocks noGrp="1"/>
          </p:cNvSpPr>
          <p:nvPr>
            <p:ph type="sldNum" sz="quarter" idx="12"/>
          </p:nvPr>
        </p:nvSpPr>
        <p:spPr/>
        <p:txBody>
          <a:bodyPr/>
          <a:lstStyle/>
          <a:p>
            <a:fld id="{9F7ECEBC-3B63-4262-8BE9-06366B519A9F}" type="slidenum">
              <a:rPr lang="hu-HU" smtClean="0"/>
              <a:pPr/>
              <a:t>119</a:t>
            </a:fld>
            <a:endParaRPr lang="hu-HU" dirty="0"/>
          </a:p>
        </p:txBody>
      </p:sp>
      <p:sp>
        <p:nvSpPr>
          <p:cNvPr id="6" name="Title 5">
            <a:extLst>
              <a:ext uri="{FF2B5EF4-FFF2-40B4-BE49-F238E27FC236}">
                <a16:creationId xmlns:a16="http://schemas.microsoft.com/office/drawing/2014/main" id="{ABD6EADE-A6B6-1045-BFB6-17698DDFE231}"/>
              </a:ext>
            </a:extLst>
          </p:cNvPr>
          <p:cNvSpPr>
            <a:spLocks noGrp="1"/>
          </p:cNvSpPr>
          <p:nvPr>
            <p:ph type="title"/>
          </p:nvPr>
        </p:nvSpPr>
        <p:spPr/>
        <p:txBody>
          <a:bodyPr/>
          <a:lstStyle/>
          <a:p>
            <a:r>
              <a:rPr lang="hu-HU" dirty="0"/>
              <a:t>Simulated Annealing Algorithm</a:t>
            </a:r>
            <a:endParaRPr lang="en-US" dirty="0"/>
          </a:p>
        </p:txBody>
      </p:sp>
      <p:sp>
        <p:nvSpPr>
          <p:cNvPr id="2" name="Élőláb helye 2">
            <a:extLst>
              <a:ext uri="{FF2B5EF4-FFF2-40B4-BE49-F238E27FC236}">
                <a16:creationId xmlns:a16="http://schemas.microsoft.com/office/drawing/2014/main" id="{58A8494B-5E53-B23C-6E28-623DB0A87DB8}"/>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3" name="Csoportba foglalás 2">
            <a:extLst>
              <a:ext uri="{FF2B5EF4-FFF2-40B4-BE49-F238E27FC236}">
                <a16:creationId xmlns:a16="http://schemas.microsoft.com/office/drawing/2014/main" id="{D471A8BF-FD6A-BA32-F5BC-4FF22BB2F8BF}"/>
              </a:ext>
            </a:extLst>
          </p:cNvPr>
          <p:cNvGrpSpPr/>
          <p:nvPr/>
        </p:nvGrpSpPr>
        <p:grpSpPr>
          <a:xfrm>
            <a:off x="3078726" y="6038296"/>
            <a:ext cx="1736050" cy="787001"/>
            <a:chOff x="6717298" y="6108892"/>
            <a:chExt cx="1736050" cy="787001"/>
          </a:xfrm>
        </p:grpSpPr>
        <p:pic>
          <p:nvPicPr>
            <p:cNvPr id="7" name="Ábra 6">
              <a:extLst>
                <a:ext uri="{FF2B5EF4-FFF2-40B4-BE49-F238E27FC236}">
                  <a16:creationId xmlns:a16="http://schemas.microsoft.com/office/drawing/2014/main" id="{0FE945EB-DA8F-F402-8A1B-8710E0D2742C}"/>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647B4F9B-E844-8994-A1E4-745AF939C8E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3229000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a számának helye 3">
            <a:extLst>
              <a:ext uri="{FF2B5EF4-FFF2-40B4-BE49-F238E27FC236}">
                <a16:creationId xmlns:a16="http://schemas.microsoft.com/office/drawing/2014/main" id="{3DEBD988-1336-688E-8E0C-481E27E84725}"/>
              </a:ext>
            </a:extLst>
          </p:cNvPr>
          <p:cNvSpPr>
            <a:spLocks noGrp="1"/>
          </p:cNvSpPr>
          <p:nvPr>
            <p:ph type="sldNum" sz="quarter" idx="12"/>
          </p:nvPr>
        </p:nvSpPr>
        <p:spPr/>
        <p:txBody>
          <a:bodyPr/>
          <a:lstStyle/>
          <a:p>
            <a:fld id="{9F7ECEBC-3B63-4262-8BE9-06366B519A9F}" type="slidenum">
              <a:rPr lang="hu-HU" smtClean="0"/>
              <a:pPr/>
              <a:t>12</a:t>
            </a:fld>
            <a:endParaRPr lang="hu-HU" dirty="0"/>
          </a:p>
        </p:txBody>
      </p:sp>
      <p:sp>
        <p:nvSpPr>
          <p:cNvPr id="5" name="Cím 4">
            <a:extLst>
              <a:ext uri="{FF2B5EF4-FFF2-40B4-BE49-F238E27FC236}">
                <a16:creationId xmlns:a16="http://schemas.microsoft.com/office/drawing/2014/main" id="{010A5A40-6988-8074-335B-04800D0633EF}"/>
              </a:ext>
            </a:extLst>
          </p:cNvPr>
          <p:cNvSpPr>
            <a:spLocks noGrp="1"/>
          </p:cNvSpPr>
          <p:nvPr>
            <p:ph type="title"/>
          </p:nvPr>
        </p:nvSpPr>
        <p:spPr/>
        <p:txBody>
          <a:bodyPr/>
          <a:lstStyle/>
          <a:p>
            <a:r>
              <a:rPr lang="hu-HU" dirty="0" err="1"/>
              <a:t>Search</a:t>
            </a:r>
            <a:r>
              <a:rPr lang="hu-HU"/>
              <a:t> Systems</a:t>
            </a:r>
            <a:endParaRPr lang="en-US"/>
          </a:p>
        </p:txBody>
      </p:sp>
      <p:sp>
        <p:nvSpPr>
          <p:cNvPr id="2" name="Élőláb helye 2">
            <a:extLst>
              <a:ext uri="{FF2B5EF4-FFF2-40B4-BE49-F238E27FC236}">
                <a16:creationId xmlns:a16="http://schemas.microsoft.com/office/drawing/2014/main" id="{9921E98E-C3F6-84EA-412E-89712B935028}"/>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F654C3C7-828C-ABDC-F508-6C5B0594E15D}"/>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37255B54-4361-E486-400E-5B9F0805DA43}"/>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1C8FCF13-FF70-D4E2-D406-43CEE760C6B7}"/>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165943146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02A1C2B-7F3A-B470-CFBD-736CAE4081EC}"/>
              </a:ext>
            </a:extLst>
          </p:cNvPr>
          <p:cNvSpPr>
            <a:spLocks noGrp="1"/>
          </p:cNvSpPr>
          <p:nvPr>
            <p:ph idx="1"/>
          </p:nvPr>
        </p:nvSpPr>
        <p:spPr/>
        <p:txBody>
          <a:bodyPr/>
          <a:lstStyle/>
          <a:p>
            <a:pPr marL="0" indent="0">
              <a:buNone/>
            </a:pPr>
            <a:endParaRPr lang="hu-HU" dirty="0"/>
          </a:p>
          <a:p>
            <a:r>
              <a:rPr lang="hu-HU" dirty="0"/>
              <a:t>The </a:t>
            </a:r>
            <a:r>
              <a:rPr lang="hu-HU" b="1" dirty="0"/>
              <a:t>schedule</a:t>
            </a:r>
            <a:r>
              <a:rPr lang="hu-HU" dirty="0"/>
              <a:t> along which T is adjusted is critical for the process. Different problems need different schedules</a:t>
            </a:r>
          </a:p>
          <a:p>
            <a:pPr lvl="1"/>
            <a:r>
              <a:rPr lang="hu-HU" dirty="0"/>
              <a:t>Exploration vs. Optimization times</a:t>
            </a:r>
          </a:p>
          <a:p>
            <a:pPr lvl="1"/>
            <a:r>
              <a:rPr lang="hu-HU" dirty="0"/>
              <a:t>Does not necessarily have to be monotonously decreasing</a:t>
            </a:r>
          </a:p>
          <a:p>
            <a:r>
              <a:rPr lang="hu-HU" dirty="0"/>
              <a:t>The </a:t>
            </a:r>
            <a:r>
              <a:rPr lang="hu-HU" b="1" dirty="0"/>
              <a:t>Exit condition </a:t>
            </a:r>
            <a:r>
              <a:rPr lang="hu-HU" dirty="0"/>
              <a:t>needs to be determined</a:t>
            </a:r>
          </a:p>
          <a:p>
            <a:pPr lvl="1"/>
            <a:r>
              <a:rPr lang="hu-HU" dirty="0" err="1"/>
              <a:t>E.g</a:t>
            </a:r>
            <a:r>
              <a:rPr lang="hu-HU" dirty="0"/>
              <a:t>. T=0, for appropriate schedules</a:t>
            </a:r>
          </a:p>
          <a:p>
            <a:pPr lvl="1"/>
            <a:r>
              <a:rPr lang="hu-HU" dirty="0"/>
              <a:t>Other conditions can also be used, like those in Tabu search</a:t>
            </a:r>
          </a:p>
        </p:txBody>
      </p:sp>
      <p:sp>
        <p:nvSpPr>
          <p:cNvPr id="5" name="Slide Number Placeholder 4">
            <a:extLst>
              <a:ext uri="{FF2B5EF4-FFF2-40B4-BE49-F238E27FC236}">
                <a16:creationId xmlns:a16="http://schemas.microsoft.com/office/drawing/2014/main" id="{528D7797-1A02-08C1-E556-0E224D2C6218}"/>
              </a:ext>
            </a:extLst>
          </p:cNvPr>
          <p:cNvSpPr>
            <a:spLocks noGrp="1"/>
          </p:cNvSpPr>
          <p:nvPr>
            <p:ph type="sldNum" sz="quarter" idx="12"/>
          </p:nvPr>
        </p:nvSpPr>
        <p:spPr/>
        <p:txBody>
          <a:bodyPr/>
          <a:lstStyle/>
          <a:p>
            <a:fld id="{9F7ECEBC-3B63-4262-8BE9-06366B519A9F}" type="slidenum">
              <a:rPr lang="hu-HU" smtClean="0"/>
              <a:pPr/>
              <a:t>120</a:t>
            </a:fld>
            <a:endParaRPr lang="hu-HU" dirty="0"/>
          </a:p>
        </p:txBody>
      </p:sp>
      <p:sp>
        <p:nvSpPr>
          <p:cNvPr id="6" name="Title 5">
            <a:extLst>
              <a:ext uri="{FF2B5EF4-FFF2-40B4-BE49-F238E27FC236}">
                <a16:creationId xmlns:a16="http://schemas.microsoft.com/office/drawing/2014/main" id="{502C5525-47A8-DA70-2B00-6C1C368A4CD4}"/>
              </a:ext>
            </a:extLst>
          </p:cNvPr>
          <p:cNvSpPr>
            <a:spLocks noGrp="1"/>
          </p:cNvSpPr>
          <p:nvPr>
            <p:ph type="title"/>
          </p:nvPr>
        </p:nvSpPr>
        <p:spPr/>
        <p:txBody>
          <a:bodyPr/>
          <a:lstStyle/>
          <a:p>
            <a:r>
              <a:rPr lang="hu-HU" dirty="0"/>
              <a:t>Simulated Annealing</a:t>
            </a:r>
            <a:endParaRPr lang="en-US" dirty="0"/>
          </a:p>
        </p:txBody>
      </p:sp>
      <p:sp>
        <p:nvSpPr>
          <p:cNvPr id="3" name="Élőláb helye 2">
            <a:extLst>
              <a:ext uri="{FF2B5EF4-FFF2-40B4-BE49-F238E27FC236}">
                <a16:creationId xmlns:a16="http://schemas.microsoft.com/office/drawing/2014/main" id="{ED7D38B0-B28C-7A65-7B2E-86651F04FA4F}"/>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E856E343-3CF0-EB80-33DD-5920D399608B}"/>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2DD7D309-B1E3-5514-9726-4A093A11A81D}"/>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D0C91F8C-1E63-DC86-A4E3-3A4832AC1415}"/>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247089573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DDC4A8B-1E3F-CA42-CE37-B6E7BED3C81B}"/>
              </a:ext>
            </a:extLst>
          </p:cNvPr>
          <p:cNvSpPr>
            <a:spLocks noGrp="1"/>
          </p:cNvSpPr>
          <p:nvPr>
            <p:ph idx="1"/>
          </p:nvPr>
        </p:nvSpPr>
        <p:spPr>
          <a:xfrm>
            <a:off x="838200" y="2019453"/>
            <a:ext cx="10515600" cy="2819093"/>
          </a:xfrm>
        </p:spPr>
        <p:txBody>
          <a:bodyPr/>
          <a:lstStyle/>
          <a:p>
            <a:pPr marL="0" indent="0">
              <a:buNone/>
            </a:pPr>
            <a:r>
              <a:rPr lang="en-US" dirty="0"/>
              <a:t>The combination of hill-climbing and random walk in a way that yields both efficiency and completeness.</a:t>
            </a:r>
          </a:p>
          <a:p>
            <a:pPr marL="0" indent="0">
              <a:buNone/>
            </a:pPr>
            <a:r>
              <a:rPr lang="en-US" dirty="0"/>
              <a:t>Annealing is the process used to temper or harden metals and glass by heating them to a high temperature and then gradually cooling them, thus allowing the material to reach a low-energy crystalline state</a:t>
            </a:r>
          </a:p>
        </p:txBody>
      </p:sp>
      <p:sp>
        <p:nvSpPr>
          <p:cNvPr id="5" name="Slide Number Placeholder 4">
            <a:extLst>
              <a:ext uri="{FF2B5EF4-FFF2-40B4-BE49-F238E27FC236}">
                <a16:creationId xmlns:a16="http://schemas.microsoft.com/office/drawing/2014/main" id="{E18B71AD-52B4-3632-2965-4D4EABD58636}"/>
              </a:ext>
            </a:extLst>
          </p:cNvPr>
          <p:cNvSpPr>
            <a:spLocks noGrp="1"/>
          </p:cNvSpPr>
          <p:nvPr>
            <p:ph type="sldNum" sz="quarter" idx="12"/>
          </p:nvPr>
        </p:nvSpPr>
        <p:spPr/>
        <p:txBody>
          <a:bodyPr/>
          <a:lstStyle/>
          <a:p>
            <a:fld id="{9F7ECEBC-3B63-4262-8BE9-06366B519A9F}" type="slidenum">
              <a:rPr lang="hu-HU" smtClean="0"/>
              <a:pPr/>
              <a:t>121</a:t>
            </a:fld>
            <a:endParaRPr lang="hu-HU" dirty="0"/>
          </a:p>
        </p:txBody>
      </p:sp>
      <p:sp>
        <p:nvSpPr>
          <p:cNvPr id="6" name="Title 5">
            <a:extLst>
              <a:ext uri="{FF2B5EF4-FFF2-40B4-BE49-F238E27FC236}">
                <a16:creationId xmlns:a16="http://schemas.microsoft.com/office/drawing/2014/main" id="{2AF8B3DB-3566-90BC-B6E2-CA216C467DB4}"/>
              </a:ext>
            </a:extLst>
          </p:cNvPr>
          <p:cNvSpPr>
            <a:spLocks noGrp="1"/>
          </p:cNvSpPr>
          <p:nvPr>
            <p:ph type="title"/>
          </p:nvPr>
        </p:nvSpPr>
        <p:spPr/>
        <p:txBody>
          <a:bodyPr/>
          <a:lstStyle/>
          <a:p>
            <a:r>
              <a:rPr lang="en-US" dirty="0"/>
              <a:t>Simulated Annealing</a:t>
            </a:r>
          </a:p>
        </p:txBody>
      </p:sp>
      <p:sp>
        <p:nvSpPr>
          <p:cNvPr id="3" name="Élőláb helye 2">
            <a:extLst>
              <a:ext uri="{FF2B5EF4-FFF2-40B4-BE49-F238E27FC236}">
                <a16:creationId xmlns:a16="http://schemas.microsoft.com/office/drawing/2014/main" id="{C1B11746-6683-635B-6FFE-1117C95463DE}"/>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D3ECC64F-A429-4975-A4E5-298A8B3A15C2}"/>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11C471C5-5031-11E9-7E28-BCE843DA4ED9}"/>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FC18F055-CD08-F624-A36A-A318EC8CC79A}"/>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7722953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0E9CD05-EE59-035F-98F0-62842B905BAE}"/>
              </a:ext>
            </a:extLst>
          </p:cNvPr>
          <p:cNvSpPr>
            <a:spLocks noGrp="1"/>
          </p:cNvSpPr>
          <p:nvPr>
            <p:ph idx="1"/>
          </p:nvPr>
        </p:nvSpPr>
        <p:spPr>
          <a:xfrm>
            <a:off x="838200" y="1548721"/>
            <a:ext cx="5669132" cy="3795636"/>
          </a:xfrm>
        </p:spPr>
        <p:txBody>
          <a:bodyPr>
            <a:normAutofit fontScale="92500"/>
          </a:bodyPr>
          <a:lstStyle/>
          <a:p>
            <a:pPr marL="0" indent="0">
              <a:buNone/>
            </a:pPr>
            <a:r>
              <a:rPr lang="en-US" sz="2400" dirty="0"/>
              <a:t>Changing from objective function to cost function and we have gradient descent.</a:t>
            </a:r>
          </a:p>
          <a:p>
            <a:pPr marL="0" indent="0">
              <a:buNone/>
            </a:pPr>
            <a:r>
              <a:rPr lang="en-US" sz="2400" dirty="0"/>
              <a:t>If the current state was a ball, letting it rolling would be stuck in a local minimum. The trick is to shake just hard enough to bounce the ball out of the local minima but not hard enough to dislodge it from the global minimum.</a:t>
            </a:r>
          </a:p>
          <a:p>
            <a:pPr marL="0" indent="0">
              <a:buNone/>
            </a:pPr>
            <a:r>
              <a:rPr lang="en-US" sz="2400" dirty="0"/>
              <a:t>Start shaking hard at a high temperature and then gradually reduce the intensity of the shaking lower the temperature. </a:t>
            </a:r>
          </a:p>
        </p:txBody>
      </p:sp>
      <p:sp>
        <p:nvSpPr>
          <p:cNvPr id="5" name="Slide Number Placeholder 4">
            <a:extLst>
              <a:ext uri="{FF2B5EF4-FFF2-40B4-BE49-F238E27FC236}">
                <a16:creationId xmlns:a16="http://schemas.microsoft.com/office/drawing/2014/main" id="{AF509595-1F3F-6019-CDEB-A1F20B27D9C9}"/>
              </a:ext>
            </a:extLst>
          </p:cNvPr>
          <p:cNvSpPr>
            <a:spLocks noGrp="1"/>
          </p:cNvSpPr>
          <p:nvPr>
            <p:ph type="sldNum" sz="quarter" idx="12"/>
          </p:nvPr>
        </p:nvSpPr>
        <p:spPr/>
        <p:txBody>
          <a:bodyPr/>
          <a:lstStyle/>
          <a:p>
            <a:fld id="{9F7ECEBC-3B63-4262-8BE9-06366B519A9F}" type="slidenum">
              <a:rPr lang="hu-HU" smtClean="0"/>
              <a:pPr/>
              <a:t>122</a:t>
            </a:fld>
            <a:endParaRPr lang="hu-HU" dirty="0"/>
          </a:p>
        </p:txBody>
      </p:sp>
      <p:sp>
        <p:nvSpPr>
          <p:cNvPr id="6" name="Title 5">
            <a:extLst>
              <a:ext uri="{FF2B5EF4-FFF2-40B4-BE49-F238E27FC236}">
                <a16:creationId xmlns:a16="http://schemas.microsoft.com/office/drawing/2014/main" id="{74EB53BA-4B9D-3EE3-1B13-E0238EA40B41}"/>
              </a:ext>
            </a:extLst>
          </p:cNvPr>
          <p:cNvSpPr>
            <a:spLocks noGrp="1"/>
          </p:cNvSpPr>
          <p:nvPr>
            <p:ph type="title"/>
          </p:nvPr>
        </p:nvSpPr>
        <p:spPr/>
        <p:txBody>
          <a:bodyPr/>
          <a:lstStyle/>
          <a:p>
            <a:r>
              <a:rPr lang="en-US" dirty="0"/>
              <a:t>Simulated Annealing</a:t>
            </a:r>
          </a:p>
        </p:txBody>
      </p:sp>
      <p:pic>
        <p:nvPicPr>
          <p:cNvPr id="7" name="Content Placeholder 11">
            <a:extLst>
              <a:ext uri="{FF2B5EF4-FFF2-40B4-BE49-F238E27FC236}">
                <a16:creationId xmlns:a16="http://schemas.microsoft.com/office/drawing/2014/main" id="{885BE35D-6122-F6B8-943A-DBC7CD0D90BF}"/>
              </a:ext>
            </a:extLst>
          </p:cNvPr>
          <p:cNvPicPr>
            <a:picLocks noChangeAspect="1"/>
          </p:cNvPicPr>
          <p:nvPr/>
        </p:nvPicPr>
        <p:blipFill>
          <a:blip r:embed="rId2"/>
          <a:stretch>
            <a:fillRect/>
          </a:stretch>
        </p:blipFill>
        <p:spPr>
          <a:xfrm rot="10800000">
            <a:off x="6507332" y="1888105"/>
            <a:ext cx="5354424" cy="2696927"/>
          </a:xfrm>
          <a:prstGeom prst="rect">
            <a:avLst/>
          </a:prstGeom>
        </p:spPr>
      </p:pic>
      <p:sp>
        <p:nvSpPr>
          <p:cNvPr id="3" name="Élőláb helye 2">
            <a:extLst>
              <a:ext uri="{FF2B5EF4-FFF2-40B4-BE49-F238E27FC236}">
                <a16:creationId xmlns:a16="http://schemas.microsoft.com/office/drawing/2014/main" id="{A66DF314-6B10-C7BD-2411-4D716087B7D7}"/>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8" name="Csoportba foglalás 7">
            <a:extLst>
              <a:ext uri="{FF2B5EF4-FFF2-40B4-BE49-F238E27FC236}">
                <a16:creationId xmlns:a16="http://schemas.microsoft.com/office/drawing/2014/main" id="{E165339F-51A6-2A81-114B-9B70726D6539}"/>
              </a:ext>
            </a:extLst>
          </p:cNvPr>
          <p:cNvGrpSpPr/>
          <p:nvPr/>
        </p:nvGrpSpPr>
        <p:grpSpPr>
          <a:xfrm>
            <a:off x="3078726" y="6038296"/>
            <a:ext cx="1736050" cy="787001"/>
            <a:chOff x="6717298" y="6108892"/>
            <a:chExt cx="1736050" cy="787001"/>
          </a:xfrm>
        </p:grpSpPr>
        <p:pic>
          <p:nvPicPr>
            <p:cNvPr id="9" name="Ábra 8">
              <a:extLst>
                <a:ext uri="{FF2B5EF4-FFF2-40B4-BE49-F238E27FC236}">
                  <a16:creationId xmlns:a16="http://schemas.microsoft.com/office/drawing/2014/main" id="{81543B76-099F-FB64-6CFA-77BA8A68B00E}"/>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10" name="Ábra 9">
              <a:extLst>
                <a:ext uri="{FF2B5EF4-FFF2-40B4-BE49-F238E27FC236}">
                  <a16:creationId xmlns:a16="http://schemas.microsoft.com/office/drawing/2014/main" id="{5EBAD73B-1A84-3EBD-010A-2C331B3FD598}"/>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21805520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9A4237D-F8BA-38CF-BC5F-AFF579E8F8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6582" y="1441019"/>
            <a:ext cx="4910087" cy="3682565"/>
          </a:xfrm>
          <a:prstGeom prst="rect">
            <a:avLst/>
          </a:prstGeom>
        </p:spPr>
      </p:pic>
      <p:sp>
        <p:nvSpPr>
          <p:cNvPr id="2" name="Content Placeholder 1">
            <a:extLst>
              <a:ext uri="{FF2B5EF4-FFF2-40B4-BE49-F238E27FC236}">
                <a16:creationId xmlns:a16="http://schemas.microsoft.com/office/drawing/2014/main" id="{093662AA-AF9D-DD86-5699-231457159478}"/>
              </a:ext>
            </a:extLst>
          </p:cNvPr>
          <p:cNvSpPr>
            <a:spLocks noGrp="1"/>
          </p:cNvSpPr>
          <p:nvPr>
            <p:ph idx="1"/>
          </p:nvPr>
        </p:nvSpPr>
        <p:spPr>
          <a:xfrm>
            <a:off x="838200" y="1548721"/>
            <a:ext cx="6672309" cy="3467162"/>
          </a:xfrm>
        </p:spPr>
        <p:txBody>
          <a:bodyPr/>
          <a:lstStyle/>
          <a:p>
            <a:pPr marL="0" indent="0">
              <a:buNone/>
            </a:pPr>
            <a:r>
              <a:rPr lang="en-US" dirty="0"/>
              <a:t>A worse state can be accepted probabilistically where the likelihood of accepting such a state is a function of the temperature of the search.</a:t>
            </a:r>
          </a:p>
          <a:p>
            <a:pPr marL="0" indent="0">
              <a:buNone/>
            </a:pPr>
            <a:r>
              <a:rPr lang="en-US" dirty="0"/>
              <a:t>The temperature T is a function of t starting with initial temperature (hot) than cooled down over time.</a:t>
            </a:r>
          </a:p>
        </p:txBody>
      </p:sp>
      <p:sp>
        <p:nvSpPr>
          <p:cNvPr id="5" name="Slide Number Placeholder 4">
            <a:extLst>
              <a:ext uri="{FF2B5EF4-FFF2-40B4-BE49-F238E27FC236}">
                <a16:creationId xmlns:a16="http://schemas.microsoft.com/office/drawing/2014/main" id="{56F670CB-C9CE-C9A2-0BC2-FA35D8EE5862}"/>
              </a:ext>
            </a:extLst>
          </p:cNvPr>
          <p:cNvSpPr>
            <a:spLocks noGrp="1"/>
          </p:cNvSpPr>
          <p:nvPr>
            <p:ph type="sldNum" sz="quarter" idx="12"/>
          </p:nvPr>
        </p:nvSpPr>
        <p:spPr/>
        <p:txBody>
          <a:bodyPr/>
          <a:lstStyle/>
          <a:p>
            <a:fld id="{9F7ECEBC-3B63-4262-8BE9-06366B519A9F}" type="slidenum">
              <a:rPr lang="hu-HU" smtClean="0"/>
              <a:pPr/>
              <a:t>123</a:t>
            </a:fld>
            <a:endParaRPr lang="hu-HU" dirty="0"/>
          </a:p>
        </p:txBody>
      </p:sp>
      <p:sp>
        <p:nvSpPr>
          <p:cNvPr id="6" name="Title 5">
            <a:extLst>
              <a:ext uri="{FF2B5EF4-FFF2-40B4-BE49-F238E27FC236}">
                <a16:creationId xmlns:a16="http://schemas.microsoft.com/office/drawing/2014/main" id="{E1E794ED-8E0B-3719-DFC5-98008A266258}"/>
              </a:ext>
            </a:extLst>
          </p:cNvPr>
          <p:cNvSpPr>
            <a:spLocks noGrp="1"/>
          </p:cNvSpPr>
          <p:nvPr>
            <p:ph type="title"/>
          </p:nvPr>
        </p:nvSpPr>
        <p:spPr/>
        <p:txBody>
          <a:bodyPr/>
          <a:lstStyle/>
          <a:p>
            <a:pPr marL="0" indent="0">
              <a:buNone/>
            </a:pPr>
            <a:r>
              <a:rPr lang="en-US" dirty="0"/>
              <a:t>Annealing schedule</a:t>
            </a:r>
          </a:p>
        </p:txBody>
      </p:sp>
      <p:sp>
        <p:nvSpPr>
          <p:cNvPr id="3" name="Élőláb helye 2">
            <a:extLst>
              <a:ext uri="{FF2B5EF4-FFF2-40B4-BE49-F238E27FC236}">
                <a16:creationId xmlns:a16="http://schemas.microsoft.com/office/drawing/2014/main" id="{3B18634E-79DD-288B-C3DC-A583C4D6B0DA}"/>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9DAF76BA-3DDD-E8F1-C6B8-C98EF689858F}"/>
              </a:ext>
            </a:extLst>
          </p:cNvPr>
          <p:cNvGrpSpPr/>
          <p:nvPr/>
        </p:nvGrpSpPr>
        <p:grpSpPr>
          <a:xfrm>
            <a:off x="3078726" y="6038296"/>
            <a:ext cx="1736050" cy="787001"/>
            <a:chOff x="6717298" y="6108892"/>
            <a:chExt cx="1736050" cy="787001"/>
          </a:xfrm>
        </p:grpSpPr>
        <p:pic>
          <p:nvPicPr>
            <p:cNvPr id="9" name="Ábra 8">
              <a:extLst>
                <a:ext uri="{FF2B5EF4-FFF2-40B4-BE49-F238E27FC236}">
                  <a16:creationId xmlns:a16="http://schemas.microsoft.com/office/drawing/2014/main" id="{ED60825E-3226-1D21-6177-D9AEC4FF5F5F}"/>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10" name="Ábra 9">
              <a:extLst>
                <a:ext uri="{FF2B5EF4-FFF2-40B4-BE49-F238E27FC236}">
                  <a16:creationId xmlns:a16="http://schemas.microsoft.com/office/drawing/2014/main" id="{DAFD6B3A-3183-A5D7-FE05-DE07AEB1FFC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205794062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52B9F22E-492C-D07A-A3CC-4EDCD00A99A5}"/>
                  </a:ext>
                </a:extLst>
              </p:cNvPr>
              <p:cNvSpPr>
                <a:spLocks noGrp="1"/>
              </p:cNvSpPr>
              <p:nvPr>
                <p:ph idx="1"/>
              </p:nvPr>
            </p:nvSpPr>
            <p:spPr/>
            <p:txBody>
              <a:bodyPr>
                <a:normAutofit/>
              </a:bodyPr>
              <a:lstStyle/>
              <a:p>
                <a:pPr marL="0" indent="0">
                  <a:buNone/>
                </a:pPr>
                <a:r>
                  <a:rPr lang="en-US" dirty="0"/>
                  <a:t>The probability of making the transition from current state to a candidate new state P(e, </a:t>
                </a:r>
                <a:r>
                  <a:rPr lang="en-US" dirty="0" err="1"/>
                  <a:t>e_new</a:t>
                </a:r>
                <a:r>
                  <a:rPr lang="en-US" dirty="0"/>
                  <a:t>, T), that depends on the energies E of the two states, and the temperature.</a:t>
                </a:r>
              </a:p>
              <a:p>
                <a:pPr marL="0" indent="0">
                  <a:buNone/>
                </a:pPr>
                <a:r>
                  <a:rPr lang="en-US" dirty="0"/>
                  <a:t>Metropolis acceptance criterion:</a:t>
                </a:r>
              </a:p>
              <a:p>
                <a:pPr marL="0" indent="0">
                  <a:buNone/>
                </a:pPr>
                <a:r>
                  <a:rPr lang="en-US" dirty="0"/>
                  <a:t>P(e, </a:t>
                </a:r>
                <a:r>
                  <a:rPr lang="en-US" dirty="0" err="1"/>
                  <a:t>e_new</a:t>
                </a:r>
                <a:r>
                  <a:rPr lang="en-US" dirty="0"/>
                  <a:t>, T)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 </m:t>
                        </m:r>
                        <m:r>
                          <a:rPr lang="en-US" b="0" i="1" smtClean="0">
                            <a:latin typeface="Cambria Math" panose="02040503050406030204" pitchFamily="18" charset="0"/>
                          </a:rPr>
                          <m:t>𝑒</m:t>
                        </m:r>
                      </m:e>
                      <m:sup>
                        <m:f>
                          <m:fPr>
                            <m:ctrlPr>
                              <a:rPr lang="en-US" i="1" smtClean="0">
                                <a:latin typeface="Cambria Math" panose="02040503050406030204" pitchFamily="18" charset="0"/>
                              </a:rPr>
                            </m:ctrlPr>
                          </m:fPr>
                          <m:num>
                            <m:r>
                              <m:rPr>
                                <m:sty m:val="p"/>
                              </m:rPr>
                              <a:rPr lang="en-US" b="0" i="0" smtClean="0">
                                <a:latin typeface="Cambria Math" panose="02040503050406030204" pitchFamily="18" charset="0"/>
                              </a:rPr>
                              <m:t>Δ</m:t>
                            </m:r>
                            <m:r>
                              <a:rPr lang="en-US" b="0" i="1" smtClean="0">
                                <a:latin typeface="Cambria Math" panose="02040503050406030204" pitchFamily="18" charset="0"/>
                              </a:rPr>
                              <m:t>𝐸</m:t>
                            </m:r>
                          </m:num>
                          <m:den>
                            <m:r>
                              <a:rPr lang="en-US" b="0" i="1" smtClean="0">
                                <a:latin typeface="Cambria Math" panose="02040503050406030204" pitchFamily="18" charset="0"/>
                              </a:rPr>
                              <m:t>𝑇</m:t>
                            </m:r>
                          </m:den>
                        </m:f>
                      </m:sup>
                    </m:sSup>
                  </m:oMath>
                </a14:m>
                <a:endParaRPr lang="en-US" i="1" dirty="0">
                  <a:latin typeface="Cambria Math" panose="02040503050406030204" pitchFamily="18" charset="0"/>
                </a:endParaRPr>
              </a:p>
              <a:p>
                <a:pPr marL="0" indent="0">
                  <a:buNone/>
                </a:pPr>
                <a14:m>
                  <m:oMath xmlns:m="http://schemas.openxmlformats.org/officeDocument/2006/math">
                    <m:r>
                      <m:rPr>
                        <m:sty m:val="p"/>
                      </m:rPr>
                      <a:rPr lang="en-US" b="0" i="0" smtClean="0">
                        <a:latin typeface="Cambria Math" panose="02040503050406030204" pitchFamily="18" charset="0"/>
                      </a:rPr>
                      <m:t>Δ</m:t>
                    </m:r>
                    <m:r>
                      <a:rPr lang="en-US" b="0" i="1" smtClean="0">
                        <a:latin typeface="Cambria Math" panose="02040503050406030204" pitchFamily="18" charset="0"/>
                      </a:rPr>
                      <m:t>𝐸</m:t>
                    </m:r>
                  </m:oMath>
                </a14:m>
                <a:r>
                  <a:rPr lang="en-US" b="0" dirty="0"/>
                  <a:t> = Value(current) – Value(next) for minimization (applied when </a:t>
                </a:r>
                <a:r>
                  <a:rPr lang="el-GR" b="0" dirty="0"/>
                  <a:t>Δ</a:t>
                </a:r>
                <a:r>
                  <a:rPr lang="en-US" b="0" dirty="0"/>
                  <a:t>E </a:t>
                </a:r>
                <a:r>
                  <a:rPr lang="en-US" dirty="0"/>
                  <a:t>≤ 0</a:t>
                </a:r>
                <a:r>
                  <a:rPr lang="en-US" b="0" dirty="0"/>
                  <a:t>).</a:t>
                </a:r>
              </a:p>
              <a:p>
                <a:pPr marL="0" indent="0">
                  <a:buNone/>
                </a:pPr>
                <a:r>
                  <a:rPr lang="en-US" dirty="0"/>
                  <a:t>Poor solutions have more chances of being accepted early in the search and less likely of accepted later in the search.</a:t>
                </a:r>
                <a:endParaRPr lang="en-US" b="0" dirty="0"/>
              </a:p>
              <a:p>
                <a:pPr marL="0" indent="0">
                  <a:buNone/>
                </a:pPr>
                <a:endParaRPr lang="en-US" dirty="0"/>
              </a:p>
            </p:txBody>
          </p:sp>
        </mc:Choice>
        <mc:Fallback xmlns="">
          <p:sp>
            <p:nvSpPr>
              <p:cNvPr id="2" name="Content Placeholder 1">
                <a:extLst>
                  <a:ext uri="{FF2B5EF4-FFF2-40B4-BE49-F238E27FC236}">
                    <a16:creationId xmlns:a16="http://schemas.microsoft.com/office/drawing/2014/main" id="{52B9F22E-492C-D07A-A3CC-4EDCD00A99A5}"/>
                  </a:ext>
                </a:extLst>
              </p:cNvPr>
              <p:cNvSpPr>
                <a:spLocks noGrp="1" noRot="1" noChangeAspect="1" noMove="1" noResize="1" noEditPoints="1" noAdjustHandles="1" noChangeArrowheads="1" noChangeShapeType="1" noTextEdit="1"/>
              </p:cNvSpPr>
              <p:nvPr>
                <p:ph idx="1"/>
              </p:nvPr>
            </p:nvSpPr>
            <p:spPr>
              <a:blipFill>
                <a:blip r:embed="rId2"/>
                <a:stretch>
                  <a:fillRect l="-1217" t="-2381" b="-70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D1ED76F-9FAB-CFE8-E712-FE7906374D00}"/>
              </a:ext>
            </a:extLst>
          </p:cNvPr>
          <p:cNvSpPr>
            <a:spLocks noGrp="1"/>
          </p:cNvSpPr>
          <p:nvPr>
            <p:ph type="sldNum" sz="quarter" idx="12"/>
          </p:nvPr>
        </p:nvSpPr>
        <p:spPr/>
        <p:txBody>
          <a:bodyPr/>
          <a:lstStyle/>
          <a:p>
            <a:fld id="{9F7ECEBC-3B63-4262-8BE9-06366B519A9F}" type="slidenum">
              <a:rPr lang="hu-HU" smtClean="0"/>
              <a:pPr/>
              <a:t>124</a:t>
            </a:fld>
            <a:endParaRPr lang="hu-HU" dirty="0"/>
          </a:p>
        </p:txBody>
      </p:sp>
      <p:sp>
        <p:nvSpPr>
          <p:cNvPr id="6" name="Title 5">
            <a:extLst>
              <a:ext uri="{FF2B5EF4-FFF2-40B4-BE49-F238E27FC236}">
                <a16:creationId xmlns:a16="http://schemas.microsoft.com/office/drawing/2014/main" id="{B705E866-8A68-8432-5F13-F2F7093AAA38}"/>
              </a:ext>
            </a:extLst>
          </p:cNvPr>
          <p:cNvSpPr>
            <a:spLocks noGrp="1"/>
          </p:cNvSpPr>
          <p:nvPr>
            <p:ph type="title"/>
          </p:nvPr>
        </p:nvSpPr>
        <p:spPr/>
        <p:txBody>
          <a:bodyPr/>
          <a:lstStyle/>
          <a:p>
            <a:r>
              <a:rPr lang="en-US" dirty="0"/>
              <a:t>Acceptance probabilities </a:t>
            </a:r>
          </a:p>
        </p:txBody>
      </p:sp>
      <p:sp>
        <p:nvSpPr>
          <p:cNvPr id="3" name="Élőláb helye 2">
            <a:extLst>
              <a:ext uri="{FF2B5EF4-FFF2-40B4-BE49-F238E27FC236}">
                <a16:creationId xmlns:a16="http://schemas.microsoft.com/office/drawing/2014/main" id="{0A89C5CE-4937-BE78-5D94-464238CBB322}"/>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56B508DF-06D5-95D8-7349-0E124F62734D}"/>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074B2271-5F87-83EA-87C3-3D783FA3BD8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267352E4-08B0-3BD5-6961-B7F933402A40}"/>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400661814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2023-04-05_13h03_39">
            <a:hlinkClick r:id="" action="ppaction://media"/>
            <a:extLst>
              <a:ext uri="{FF2B5EF4-FFF2-40B4-BE49-F238E27FC236}">
                <a16:creationId xmlns:a16="http://schemas.microsoft.com/office/drawing/2014/main" id="{18A74306-92D0-AA1A-818A-528E039C070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3513138" y="1549400"/>
            <a:ext cx="5165725" cy="4351338"/>
          </a:xfrm>
        </p:spPr>
      </p:pic>
      <p:sp>
        <p:nvSpPr>
          <p:cNvPr id="5" name="Slide Number Placeholder 4">
            <a:extLst>
              <a:ext uri="{FF2B5EF4-FFF2-40B4-BE49-F238E27FC236}">
                <a16:creationId xmlns:a16="http://schemas.microsoft.com/office/drawing/2014/main" id="{B8610E98-0732-5D5E-E0EF-C6462D418C11}"/>
              </a:ext>
            </a:extLst>
          </p:cNvPr>
          <p:cNvSpPr>
            <a:spLocks noGrp="1"/>
          </p:cNvSpPr>
          <p:nvPr>
            <p:ph type="sldNum" sz="quarter" idx="12"/>
          </p:nvPr>
        </p:nvSpPr>
        <p:spPr/>
        <p:txBody>
          <a:bodyPr/>
          <a:lstStyle/>
          <a:p>
            <a:fld id="{9F7ECEBC-3B63-4262-8BE9-06366B519A9F}" type="slidenum">
              <a:rPr lang="hu-HU" smtClean="0"/>
              <a:pPr/>
              <a:t>125</a:t>
            </a:fld>
            <a:endParaRPr lang="hu-HU" dirty="0"/>
          </a:p>
        </p:txBody>
      </p:sp>
      <p:sp>
        <p:nvSpPr>
          <p:cNvPr id="6" name="Title 5">
            <a:extLst>
              <a:ext uri="{FF2B5EF4-FFF2-40B4-BE49-F238E27FC236}">
                <a16:creationId xmlns:a16="http://schemas.microsoft.com/office/drawing/2014/main" id="{3DDEC569-6947-FD6A-BE33-39D1021BB99A}"/>
              </a:ext>
            </a:extLst>
          </p:cNvPr>
          <p:cNvSpPr>
            <a:spLocks noGrp="1"/>
          </p:cNvSpPr>
          <p:nvPr>
            <p:ph type="title"/>
          </p:nvPr>
        </p:nvSpPr>
        <p:spPr/>
        <p:txBody>
          <a:bodyPr/>
          <a:lstStyle/>
          <a:p>
            <a:r>
              <a:rPr lang="en-US" dirty="0"/>
              <a:t>Simulated Annealing</a:t>
            </a:r>
          </a:p>
        </p:txBody>
      </p:sp>
      <p:sp>
        <p:nvSpPr>
          <p:cNvPr id="2" name="Élőláb helye 2">
            <a:extLst>
              <a:ext uri="{FF2B5EF4-FFF2-40B4-BE49-F238E27FC236}">
                <a16:creationId xmlns:a16="http://schemas.microsoft.com/office/drawing/2014/main" id="{1204CE11-29D3-584D-32D9-8E3A1B6D95D1}"/>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3" name="Csoportba foglalás 2">
            <a:extLst>
              <a:ext uri="{FF2B5EF4-FFF2-40B4-BE49-F238E27FC236}">
                <a16:creationId xmlns:a16="http://schemas.microsoft.com/office/drawing/2014/main" id="{A258CAD4-57F3-A4BC-08AC-64EF81B76B7A}"/>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C38D98FF-80A4-9BCB-F886-C6C598370880}"/>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9C16E255-A635-CD31-98B2-7A54A0F78901}"/>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225861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09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ia számának helye 3">
            <a:extLst>
              <a:ext uri="{FF2B5EF4-FFF2-40B4-BE49-F238E27FC236}">
                <a16:creationId xmlns:a16="http://schemas.microsoft.com/office/drawing/2014/main" id="{5196EAD1-E8DF-1A8D-15FC-0483770D7327}"/>
              </a:ext>
            </a:extLst>
          </p:cNvPr>
          <p:cNvSpPr>
            <a:spLocks noGrp="1"/>
          </p:cNvSpPr>
          <p:nvPr>
            <p:ph type="sldNum" sz="quarter" idx="12"/>
          </p:nvPr>
        </p:nvSpPr>
        <p:spPr/>
        <p:txBody>
          <a:bodyPr/>
          <a:lstStyle/>
          <a:p>
            <a:fld id="{9F7ECEBC-3B63-4262-8BE9-06366B519A9F}" type="slidenum">
              <a:rPr lang="hu-HU" smtClean="0"/>
              <a:pPr/>
              <a:t>126</a:t>
            </a:fld>
            <a:endParaRPr lang="hu-HU" dirty="0"/>
          </a:p>
        </p:txBody>
      </p:sp>
      <p:sp>
        <p:nvSpPr>
          <p:cNvPr id="5" name="Cím 4">
            <a:extLst>
              <a:ext uri="{FF2B5EF4-FFF2-40B4-BE49-F238E27FC236}">
                <a16:creationId xmlns:a16="http://schemas.microsoft.com/office/drawing/2014/main" id="{FFA70DA3-96A3-FD0F-1F76-016916BCB12D}"/>
              </a:ext>
            </a:extLst>
          </p:cNvPr>
          <p:cNvSpPr>
            <a:spLocks noGrp="1"/>
          </p:cNvSpPr>
          <p:nvPr>
            <p:ph type="title"/>
          </p:nvPr>
        </p:nvSpPr>
        <p:spPr/>
        <p:txBody>
          <a:bodyPr/>
          <a:lstStyle/>
          <a:p>
            <a:r>
              <a:rPr lang="hu-HU" dirty="0" err="1"/>
              <a:t>Logic</a:t>
            </a:r>
            <a:r>
              <a:rPr lang="hu-HU" dirty="0"/>
              <a:t> and </a:t>
            </a:r>
            <a:r>
              <a:rPr lang="hu-HU" dirty="0" err="1"/>
              <a:t>inference</a:t>
            </a:r>
            <a:endParaRPr lang="en-US" dirty="0"/>
          </a:p>
        </p:txBody>
      </p:sp>
      <p:sp>
        <p:nvSpPr>
          <p:cNvPr id="2" name="Élőláb helye 2">
            <a:extLst>
              <a:ext uri="{FF2B5EF4-FFF2-40B4-BE49-F238E27FC236}">
                <a16:creationId xmlns:a16="http://schemas.microsoft.com/office/drawing/2014/main" id="{1DAF9184-3722-96DA-86AD-1E081CE8405D}"/>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67B37141-65FB-4DE2-91CC-0A1F52842571}"/>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86F1D9CD-5872-E9C7-75D2-54FCAFEEC294}"/>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CEBDC290-6238-126F-FAF1-E60CDF9DE33F}"/>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349969520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rtalom helye 1">
            <a:extLst>
              <a:ext uri="{FF2B5EF4-FFF2-40B4-BE49-F238E27FC236}">
                <a16:creationId xmlns:a16="http://schemas.microsoft.com/office/drawing/2014/main" id="{9D708277-9304-5AC1-D7AF-8DCF944AA5E3}"/>
              </a:ext>
            </a:extLst>
          </p:cNvPr>
          <p:cNvSpPr>
            <a:spLocks noGrp="1"/>
          </p:cNvSpPr>
          <p:nvPr>
            <p:ph idx="1"/>
          </p:nvPr>
        </p:nvSpPr>
        <p:spPr>
          <a:xfrm>
            <a:off x="838202" y="1548721"/>
            <a:ext cx="3805050" cy="4351338"/>
          </a:xfrm>
        </p:spPr>
        <p:txBody>
          <a:bodyPr/>
          <a:lstStyle/>
          <a:p>
            <a:r>
              <a:rPr lang="hu-HU" i="1" dirty="0" err="1"/>
              <a:t>Mechanism</a:t>
            </a:r>
            <a:r>
              <a:rPr lang="hu-HU" dirty="0"/>
              <a:t> </a:t>
            </a:r>
            <a:r>
              <a:rPr lang="hu-HU" dirty="0" err="1"/>
              <a:t>that</a:t>
            </a:r>
            <a:r>
              <a:rPr lang="hu-HU" dirty="0"/>
              <a:t> </a:t>
            </a:r>
            <a:r>
              <a:rPr lang="hu-HU" dirty="0" err="1"/>
              <a:t>enables</a:t>
            </a:r>
            <a:r>
              <a:rPr lang="hu-HU" dirty="0"/>
              <a:t> </a:t>
            </a:r>
            <a:r>
              <a:rPr lang="hu-HU" dirty="0" err="1"/>
              <a:t>to</a:t>
            </a:r>
            <a:r>
              <a:rPr lang="hu-HU" dirty="0"/>
              <a:t> </a:t>
            </a:r>
            <a:r>
              <a:rPr lang="hu-HU" dirty="0" err="1"/>
              <a:t>produce</a:t>
            </a:r>
            <a:r>
              <a:rPr lang="hu-HU" dirty="0"/>
              <a:t> an </a:t>
            </a:r>
            <a:r>
              <a:rPr lang="hu-HU" b="1" dirty="0" err="1">
                <a:solidFill>
                  <a:schemeClr val="accent2">
                    <a:lumMod val="75000"/>
                  </a:schemeClr>
                </a:solidFill>
              </a:rPr>
              <a:t>answer</a:t>
            </a:r>
            <a:r>
              <a:rPr lang="hu-HU" dirty="0"/>
              <a:t> </a:t>
            </a:r>
            <a:r>
              <a:rPr lang="hu-HU" dirty="0" err="1"/>
              <a:t>from</a:t>
            </a:r>
            <a:r>
              <a:rPr lang="hu-HU" dirty="0"/>
              <a:t> a </a:t>
            </a:r>
            <a:r>
              <a:rPr lang="hu-HU" b="1" dirty="0" err="1">
                <a:solidFill>
                  <a:schemeClr val="accent2">
                    <a:lumMod val="75000"/>
                  </a:schemeClr>
                </a:solidFill>
              </a:rPr>
              <a:t>question</a:t>
            </a:r>
            <a:r>
              <a:rPr lang="hu-HU" dirty="0"/>
              <a:t>, </a:t>
            </a:r>
            <a:r>
              <a:rPr lang="hu-HU" dirty="0" err="1"/>
              <a:t>based</a:t>
            </a:r>
            <a:r>
              <a:rPr lang="hu-HU" dirty="0"/>
              <a:t> </a:t>
            </a:r>
            <a:r>
              <a:rPr lang="hu-HU" dirty="0" err="1"/>
              <a:t>on</a:t>
            </a:r>
            <a:r>
              <a:rPr lang="hu-HU" dirty="0"/>
              <a:t> a </a:t>
            </a:r>
            <a:r>
              <a:rPr lang="hu-HU" b="1" dirty="0" err="1">
                <a:solidFill>
                  <a:schemeClr val="accent1">
                    <a:lumMod val="75000"/>
                  </a:schemeClr>
                </a:solidFill>
              </a:rPr>
              <a:t>model</a:t>
            </a:r>
            <a:r>
              <a:rPr lang="hu-HU" dirty="0"/>
              <a:t> (</a:t>
            </a:r>
            <a:r>
              <a:rPr lang="hu-HU" dirty="0" err="1"/>
              <a:t>which</a:t>
            </a:r>
            <a:r>
              <a:rPr lang="hu-HU" dirty="0"/>
              <a:t> is in </a:t>
            </a:r>
            <a:r>
              <a:rPr lang="hu-HU" dirty="0" err="1"/>
              <a:t>our</a:t>
            </a:r>
            <a:r>
              <a:rPr lang="hu-HU" dirty="0"/>
              <a:t> </a:t>
            </a:r>
            <a:r>
              <a:rPr lang="hu-HU" dirty="0" err="1"/>
              <a:t>case</a:t>
            </a:r>
            <a:r>
              <a:rPr lang="hu-HU" dirty="0"/>
              <a:t> </a:t>
            </a:r>
            <a:r>
              <a:rPr lang="hu-HU" dirty="0" err="1"/>
              <a:t>based</a:t>
            </a:r>
            <a:r>
              <a:rPr lang="hu-HU" dirty="0"/>
              <a:t> </a:t>
            </a:r>
            <a:r>
              <a:rPr lang="hu-HU" dirty="0" err="1"/>
              <a:t>on</a:t>
            </a:r>
            <a:r>
              <a:rPr lang="hu-HU" dirty="0"/>
              <a:t> </a:t>
            </a:r>
            <a:r>
              <a:rPr lang="hu-HU" dirty="0" err="1"/>
              <a:t>some</a:t>
            </a:r>
            <a:r>
              <a:rPr lang="hu-HU" dirty="0"/>
              <a:t> </a:t>
            </a:r>
            <a:r>
              <a:rPr lang="hu-HU" b="1" dirty="0" err="1">
                <a:solidFill>
                  <a:schemeClr val="accent6">
                    <a:lumMod val="75000"/>
                  </a:schemeClr>
                </a:solidFill>
              </a:rPr>
              <a:t>learning</a:t>
            </a:r>
            <a:r>
              <a:rPr lang="hu-HU" dirty="0"/>
              <a:t> </a:t>
            </a:r>
            <a:r>
              <a:rPr lang="hu-HU" dirty="0" err="1"/>
              <a:t>on</a:t>
            </a:r>
            <a:r>
              <a:rPr lang="hu-HU" dirty="0"/>
              <a:t> </a:t>
            </a:r>
            <a:r>
              <a:rPr lang="hu-HU" b="1" dirty="0" err="1">
                <a:solidFill>
                  <a:schemeClr val="accent1">
                    <a:lumMod val="75000"/>
                  </a:schemeClr>
                </a:solidFill>
              </a:rPr>
              <a:t>data</a:t>
            </a:r>
            <a:r>
              <a:rPr lang="hu-HU" dirty="0"/>
              <a:t>).</a:t>
            </a:r>
            <a:endParaRPr lang="en-US" dirty="0"/>
          </a:p>
        </p:txBody>
      </p:sp>
      <p:sp>
        <p:nvSpPr>
          <p:cNvPr id="5" name="Dia számának helye 4">
            <a:extLst>
              <a:ext uri="{FF2B5EF4-FFF2-40B4-BE49-F238E27FC236}">
                <a16:creationId xmlns:a16="http://schemas.microsoft.com/office/drawing/2014/main" id="{D92E308E-0A34-DBAA-DF28-6B4C9C575E3F}"/>
              </a:ext>
            </a:extLst>
          </p:cNvPr>
          <p:cNvSpPr>
            <a:spLocks noGrp="1"/>
          </p:cNvSpPr>
          <p:nvPr>
            <p:ph type="sldNum" sz="quarter" idx="12"/>
          </p:nvPr>
        </p:nvSpPr>
        <p:spPr/>
        <p:txBody>
          <a:bodyPr/>
          <a:lstStyle/>
          <a:p>
            <a:fld id="{9F7ECEBC-3B63-4262-8BE9-06366B519A9F}" type="slidenum">
              <a:rPr lang="hu-HU" smtClean="0"/>
              <a:pPr/>
              <a:t>127</a:t>
            </a:fld>
            <a:endParaRPr lang="hu-HU" dirty="0"/>
          </a:p>
        </p:txBody>
      </p:sp>
      <p:sp>
        <p:nvSpPr>
          <p:cNvPr id="6" name="Cím 5">
            <a:extLst>
              <a:ext uri="{FF2B5EF4-FFF2-40B4-BE49-F238E27FC236}">
                <a16:creationId xmlns:a16="http://schemas.microsoft.com/office/drawing/2014/main" id="{BF61214C-611E-F14A-A970-7739E050AE6A}"/>
              </a:ext>
            </a:extLst>
          </p:cNvPr>
          <p:cNvSpPr>
            <a:spLocks noGrp="1"/>
          </p:cNvSpPr>
          <p:nvPr>
            <p:ph type="title"/>
          </p:nvPr>
        </p:nvSpPr>
        <p:spPr/>
        <p:txBody>
          <a:bodyPr/>
          <a:lstStyle/>
          <a:p>
            <a:r>
              <a:rPr lang="hu-HU" dirty="0" err="1"/>
              <a:t>What</a:t>
            </a:r>
            <a:r>
              <a:rPr lang="hu-HU" dirty="0"/>
              <a:t> is </a:t>
            </a:r>
            <a:r>
              <a:rPr lang="hu-HU" dirty="0" err="1"/>
              <a:t>inference</a:t>
            </a:r>
            <a:r>
              <a:rPr lang="hu-HU" dirty="0"/>
              <a:t>?</a:t>
            </a:r>
            <a:endParaRPr lang="en-US" dirty="0"/>
          </a:p>
        </p:txBody>
      </p:sp>
      <p:grpSp>
        <p:nvGrpSpPr>
          <p:cNvPr id="21" name="Csoportba foglalás 20">
            <a:extLst>
              <a:ext uri="{FF2B5EF4-FFF2-40B4-BE49-F238E27FC236}">
                <a16:creationId xmlns:a16="http://schemas.microsoft.com/office/drawing/2014/main" id="{C8C502D9-9A22-3737-39CD-AE1CE026304E}"/>
              </a:ext>
            </a:extLst>
          </p:cNvPr>
          <p:cNvGrpSpPr/>
          <p:nvPr/>
        </p:nvGrpSpPr>
        <p:grpSpPr>
          <a:xfrm>
            <a:off x="5058888" y="1912001"/>
            <a:ext cx="6306679" cy="3313142"/>
            <a:chOff x="4333805" y="1638868"/>
            <a:chExt cx="6438147" cy="3347170"/>
          </a:xfrm>
        </p:grpSpPr>
        <p:sp>
          <p:nvSpPr>
            <p:cNvPr id="7" name="Téglalap 6">
              <a:extLst>
                <a:ext uri="{FF2B5EF4-FFF2-40B4-BE49-F238E27FC236}">
                  <a16:creationId xmlns:a16="http://schemas.microsoft.com/office/drawing/2014/main" id="{BCACB748-A215-BE78-31B0-C21107AA3851}"/>
                </a:ext>
              </a:extLst>
            </p:cNvPr>
            <p:cNvSpPr/>
            <p:nvPr/>
          </p:nvSpPr>
          <p:spPr>
            <a:xfrm>
              <a:off x="4333805" y="2945081"/>
              <a:ext cx="897255" cy="6264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a:t>Data</a:t>
              </a:r>
              <a:endParaRPr lang="en-US" dirty="0"/>
            </a:p>
          </p:txBody>
        </p:sp>
        <p:sp>
          <p:nvSpPr>
            <p:cNvPr id="8" name="Téglalap 7">
              <a:extLst>
                <a:ext uri="{FF2B5EF4-FFF2-40B4-BE49-F238E27FC236}">
                  <a16:creationId xmlns:a16="http://schemas.microsoft.com/office/drawing/2014/main" id="{70415E27-BA63-3E5F-A4D6-238F0688CE3D}"/>
                </a:ext>
              </a:extLst>
            </p:cNvPr>
            <p:cNvSpPr/>
            <p:nvPr/>
          </p:nvSpPr>
          <p:spPr>
            <a:xfrm>
              <a:off x="7831798" y="2945081"/>
              <a:ext cx="914400" cy="6264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err="1"/>
                <a:t>Model</a:t>
              </a:r>
              <a:endParaRPr lang="en-US" dirty="0"/>
            </a:p>
          </p:txBody>
        </p:sp>
        <p:sp>
          <p:nvSpPr>
            <p:cNvPr id="9" name="Téglalap 8">
              <a:extLst>
                <a:ext uri="{FF2B5EF4-FFF2-40B4-BE49-F238E27FC236}">
                  <a16:creationId xmlns:a16="http://schemas.microsoft.com/office/drawing/2014/main" id="{B055D3EA-A4E9-AA99-1673-9AEDF658928C}"/>
                </a:ext>
              </a:extLst>
            </p:cNvPr>
            <p:cNvSpPr/>
            <p:nvPr/>
          </p:nvSpPr>
          <p:spPr>
            <a:xfrm>
              <a:off x="5985164" y="2801092"/>
              <a:ext cx="1092530" cy="9144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err="1"/>
                <a:t>Learning</a:t>
              </a:r>
              <a:endParaRPr lang="en-US" dirty="0"/>
            </a:p>
          </p:txBody>
        </p:sp>
        <p:sp>
          <p:nvSpPr>
            <p:cNvPr id="10" name="Téglalap 9">
              <a:extLst>
                <a:ext uri="{FF2B5EF4-FFF2-40B4-BE49-F238E27FC236}">
                  <a16:creationId xmlns:a16="http://schemas.microsoft.com/office/drawing/2014/main" id="{79C89215-4218-B79F-C1B4-00ED10C7D2B6}"/>
                </a:ext>
              </a:extLst>
            </p:cNvPr>
            <p:cNvSpPr/>
            <p:nvPr/>
          </p:nvSpPr>
          <p:spPr>
            <a:xfrm>
              <a:off x="9500302" y="2800588"/>
              <a:ext cx="1176647" cy="91440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err="1"/>
                <a:t>Inference</a:t>
              </a:r>
              <a:endParaRPr lang="en-US" dirty="0"/>
            </a:p>
          </p:txBody>
        </p:sp>
        <p:sp>
          <p:nvSpPr>
            <p:cNvPr id="11" name="Téglalap 10">
              <a:extLst>
                <a:ext uri="{FF2B5EF4-FFF2-40B4-BE49-F238E27FC236}">
                  <a16:creationId xmlns:a16="http://schemas.microsoft.com/office/drawing/2014/main" id="{E455CC8C-440F-DF0F-CF37-D723E1025D9F}"/>
                </a:ext>
              </a:extLst>
            </p:cNvPr>
            <p:cNvSpPr/>
            <p:nvPr/>
          </p:nvSpPr>
          <p:spPr>
            <a:xfrm>
              <a:off x="9366404" y="1638868"/>
              <a:ext cx="1405548" cy="35727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err="1"/>
                <a:t>Question</a:t>
              </a:r>
              <a:endParaRPr lang="en-US" dirty="0"/>
            </a:p>
          </p:txBody>
        </p:sp>
        <p:sp>
          <p:nvSpPr>
            <p:cNvPr id="12" name="Téglalap 11">
              <a:extLst>
                <a:ext uri="{FF2B5EF4-FFF2-40B4-BE49-F238E27FC236}">
                  <a16:creationId xmlns:a16="http://schemas.microsoft.com/office/drawing/2014/main" id="{6A4CB0CB-408A-D706-AF3B-F37AFC1875F8}"/>
                </a:ext>
              </a:extLst>
            </p:cNvPr>
            <p:cNvSpPr/>
            <p:nvPr/>
          </p:nvSpPr>
          <p:spPr>
            <a:xfrm>
              <a:off x="9587130" y="4628767"/>
              <a:ext cx="914400" cy="357271"/>
            </a:xfrm>
            <a:prstGeom prst="rect">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hu-HU" dirty="0" err="1"/>
                <a:t>Answer</a:t>
              </a:r>
              <a:endParaRPr lang="en-US" dirty="0"/>
            </a:p>
          </p:txBody>
        </p:sp>
        <p:cxnSp>
          <p:nvCxnSpPr>
            <p:cNvPr id="14" name="Egyenes összekötő nyíllal 13">
              <a:extLst>
                <a:ext uri="{FF2B5EF4-FFF2-40B4-BE49-F238E27FC236}">
                  <a16:creationId xmlns:a16="http://schemas.microsoft.com/office/drawing/2014/main" id="{789D9546-9314-1594-B8EB-F5D1AA3BB07F}"/>
                </a:ext>
              </a:extLst>
            </p:cNvPr>
            <p:cNvCxnSpPr>
              <a:cxnSpLocks/>
            </p:cNvCxnSpPr>
            <p:nvPr/>
          </p:nvCxnSpPr>
          <p:spPr>
            <a:xfrm>
              <a:off x="5361041" y="3267190"/>
              <a:ext cx="54099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Egyenes összekötő nyíllal 15">
              <a:extLst>
                <a:ext uri="{FF2B5EF4-FFF2-40B4-BE49-F238E27FC236}">
                  <a16:creationId xmlns:a16="http://schemas.microsoft.com/office/drawing/2014/main" id="{80DC2BA3-60C3-1CF9-48D3-E507C15DC849}"/>
                </a:ext>
              </a:extLst>
            </p:cNvPr>
            <p:cNvCxnSpPr>
              <a:cxnSpLocks/>
            </p:cNvCxnSpPr>
            <p:nvPr/>
          </p:nvCxnSpPr>
          <p:spPr>
            <a:xfrm>
              <a:off x="7175987" y="3257788"/>
              <a:ext cx="54099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Egyenes összekötő nyíllal 16">
              <a:extLst>
                <a:ext uri="{FF2B5EF4-FFF2-40B4-BE49-F238E27FC236}">
                  <a16:creationId xmlns:a16="http://schemas.microsoft.com/office/drawing/2014/main" id="{D032A993-BE0B-2197-3E86-DB053B21F8D1}"/>
                </a:ext>
              </a:extLst>
            </p:cNvPr>
            <p:cNvCxnSpPr>
              <a:cxnSpLocks/>
            </p:cNvCxnSpPr>
            <p:nvPr/>
          </p:nvCxnSpPr>
          <p:spPr>
            <a:xfrm>
              <a:off x="8844857" y="3267190"/>
              <a:ext cx="54099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Egyenes összekötő nyíllal 17">
              <a:extLst>
                <a:ext uri="{FF2B5EF4-FFF2-40B4-BE49-F238E27FC236}">
                  <a16:creationId xmlns:a16="http://schemas.microsoft.com/office/drawing/2014/main" id="{DF0D460F-F7A0-2830-2698-386FEAD2B4A1}"/>
                </a:ext>
              </a:extLst>
            </p:cNvPr>
            <p:cNvCxnSpPr>
              <a:cxnSpLocks/>
            </p:cNvCxnSpPr>
            <p:nvPr/>
          </p:nvCxnSpPr>
          <p:spPr>
            <a:xfrm>
              <a:off x="10044330" y="2113303"/>
              <a:ext cx="0" cy="52301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Egyenes összekötő nyíllal 19">
              <a:extLst>
                <a:ext uri="{FF2B5EF4-FFF2-40B4-BE49-F238E27FC236}">
                  <a16:creationId xmlns:a16="http://schemas.microsoft.com/office/drawing/2014/main" id="{F5A9818F-875A-C565-E9FE-376EC3DEAEB4}"/>
                </a:ext>
              </a:extLst>
            </p:cNvPr>
            <p:cNvCxnSpPr>
              <a:cxnSpLocks/>
            </p:cNvCxnSpPr>
            <p:nvPr/>
          </p:nvCxnSpPr>
          <p:spPr>
            <a:xfrm>
              <a:off x="10063907" y="3892623"/>
              <a:ext cx="0" cy="52301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
        <p:nvSpPr>
          <p:cNvPr id="3" name="Élőláb helye 2">
            <a:extLst>
              <a:ext uri="{FF2B5EF4-FFF2-40B4-BE49-F238E27FC236}">
                <a16:creationId xmlns:a16="http://schemas.microsoft.com/office/drawing/2014/main" id="{807E1202-1E79-546C-10D3-1DB8E0F8358D}"/>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13" name="Csoportba foglalás 12">
            <a:extLst>
              <a:ext uri="{FF2B5EF4-FFF2-40B4-BE49-F238E27FC236}">
                <a16:creationId xmlns:a16="http://schemas.microsoft.com/office/drawing/2014/main" id="{18A2EAFB-D4F9-E971-12B7-20A3F749D537}"/>
              </a:ext>
            </a:extLst>
          </p:cNvPr>
          <p:cNvGrpSpPr/>
          <p:nvPr/>
        </p:nvGrpSpPr>
        <p:grpSpPr>
          <a:xfrm>
            <a:off x="3078726" y="6038296"/>
            <a:ext cx="1736050" cy="787001"/>
            <a:chOff x="6717298" y="6108892"/>
            <a:chExt cx="1736050" cy="787001"/>
          </a:xfrm>
        </p:grpSpPr>
        <p:pic>
          <p:nvPicPr>
            <p:cNvPr id="15" name="Ábra 14">
              <a:extLst>
                <a:ext uri="{FF2B5EF4-FFF2-40B4-BE49-F238E27FC236}">
                  <a16:creationId xmlns:a16="http://schemas.microsoft.com/office/drawing/2014/main" id="{88A67229-649D-0990-FF12-066E70EFFDF7}"/>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1528"/>
            <a:stretch/>
          </p:blipFill>
          <p:spPr>
            <a:xfrm>
              <a:off x="6717298" y="6197751"/>
              <a:ext cx="834080" cy="698142"/>
            </a:xfrm>
            <a:prstGeom prst="rect">
              <a:avLst/>
            </a:prstGeom>
          </p:spPr>
        </p:pic>
        <p:pic>
          <p:nvPicPr>
            <p:cNvPr id="19" name="Ábra 18">
              <a:extLst>
                <a:ext uri="{FF2B5EF4-FFF2-40B4-BE49-F238E27FC236}">
                  <a16:creationId xmlns:a16="http://schemas.microsoft.com/office/drawing/2014/main" id="{EE44A539-E3D4-E68A-3D91-8D3C4A317997}"/>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259333944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rtalom helye 1">
            <a:extLst>
              <a:ext uri="{FF2B5EF4-FFF2-40B4-BE49-F238E27FC236}">
                <a16:creationId xmlns:a16="http://schemas.microsoft.com/office/drawing/2014/main" id="{70A3E0E1-F807-15F9-5C0B-A9E9B34850CD}"/>
              </a:ext>
            </a:extLst>
          </p:cNvPr>
          <p:cNvSpPr>
            <a:spLocks noGrp="1"/>
          </p:cNvSpPr>
          <p:nvPr>
            <p:ph idx="1"/>
          </p:nvPr>
        </p:nvSpPr>
        <p:spPr/>
        <p:txBody>
          <a:bodyPr/>
          <a:lstStyle/>
          <a:p>
            <a:r>
              <a:rPr lang="hu-HU" dirty="0" err="1"/>
              <a:t>Was</a:t>
            </a:r>
            <a:r>
              <a:rPr lang="hu-HU" dirty="0"/>
              <a:t> a hot </a:t>
            </a:r>
            <a:r>
              <a:rPr lang="hu-HU" dirty="0" err="1"/>
              <a:t>topic</a:t>
            </a:r>
            <a:r>
              <a:rPr lang="hu-HU" dirty="0"/>
              <a:t> </a:t>
            </a:r>
            <a:r>
              <a:rPr lang="hu-HU" dirty="0" err="1"/>
              <a:t>before</a:t>
            </a:r>
            <a:r>
              <a:rPr lang="hu-HU" dirty="0"/>
              <a:t> 1990s (like </a:t>
            </a:r>
            <a:r>
              <a:rPr lang="hu-HU" dirty="0" err="1"/>
              <a:t>currently</a:t>
            </a:r>
            <a:r>
              <a:rPr lang="hu-HU" dirty="0"/>
              <a:t> Deep </a:t>
            </a:r>
            <a:r>
              <a:rPr lang="hu-HU" dirty="0" err="1"/>
              <a:t>Learning</a:t>
            </a:r>
            <a:r>
              <a:rPr lang="hu-HU" dirty="0"/>
              <a:t>)</a:t>
            </a:r>
          </a:p>
          <a:p>
            <a:endParaRPr lang="hu-HU" dirty="0"/>
          </a:p>
          <a:p>
            <a:r>
              <a:rPr lang="hu-HU" dirty="0" err="1"/>
              <a:t>Problems</a:t>
            </a:r>
            <a:r>
              <a:rPr lang="hu-HU" dirty="0"/>
              <a:t>:</a:t>
            </a:r>
          </a:p>
          <a:p>
            <a:pPr lvl="1"/>
            <a:r>
              <a:rPr lang="hu-HU" dirty="0" err="1"/>
              <a:t>Deterministic</a:t>
            </a:r>
            <a:r>
              <a:rPr lang="hu-HU" dirty="0"/>
              <a:t> (</a:t>
            </a:r>
            <a:r>
              <a:rPr lang="hu-HU" dirty="0" err="1"/>
              <a:t>cannot</a:t>
            </a:r>
            <a:r>
              <a:rPr lang="hu-HU" dirty="0"/>
              <a:t> </a:t>
            </a:r>
            <a:r>
              <a:rPr lang="hu-HU" dirty="0" err="1"/>
              <a:t>handle</a:t>
            </a:r>
            <a:r>
              <a:rPr lang="hu-HU" dirty="0"/>
              <a:t> </a:t>
            </a:r>
            <a:r>
              <a:rPr lang="hu-HU" dirty="0" err="1"/>
              <a:t>uncertainity</a:t>
            </a:r>
            <a:r>
              <a:rPr lang="hu-HU" dirty="0"/>
              <a:t>)</a:t>
            </a:r>
          </a:p>
          <a:p>
            <a:pPr lvl="1"/>
            <a:r>
              <a:rPr lang="hu-HU" dirty="0" err="1"/>
              <a:t>Can’t</a:t>
            </a:r>
            <a:r>
              <a:rPr lang="hu-HU" dirty="0"/>
              <a:t> </a:t>
            </a:r>
            <a:r>
              <a:rPr lang="hu-HU" dirty="0" err="1"/>
              <a:t>learn</a:t>
            </a:r>
            <a:r>
              <a:rPr lang="hu-HU" dirty="0"/>
              <a:t> (no </a:t>
            </a:r>
            <a:r>
              <a:rPr lang="hu-HU" dirty="0" err="1"/>
              <a:t>fine</a:t>
            </a:r>
            <a:r>
              <a:rPr lang="hu-HU" dirty="0"/>
              <a:t> </a:t>
            </a:r>
            <a:r>
              <a:rPr lang="hu-HU" dirty="0" err="1"/>
              <a:t>tuning</a:t>
            </a:r>
            <a:r>
              <a:rPr lang="hu-HU" dirty="0"/>
              <a:t> of the </a:t>
            </a:r>
            <a:r>
              <a:rPr lang="hu-HU" dirty="0" err="1"/>
              <a:t>model</a:t>
            </a:r>
            <a:r>
              <a:rPr lang="hu-HU" dirty="0"/>
              <a:t> </a:t>
            </a:r>
            <a:r>
              <a:rPr lang="hu-HU" dirty="0" err="1"/>
              <a:t>based</a:t>
            </a:r>
            <a:r>
              <a:rPr lang="hu-HU" dirty="0"/>
              <a:t> </a:t>
            </a:r>
            <a:r>
              <a:rPr lang="hu-HU" dirty="0" err="1"/>
              <a:t>on</a:t>
            </a:r>
            <a:r>
              <a:rPr lang="hu-HU" dirty="0"/>
              <a:t> </a:t>
            </a:r>
            <a:r>
              <a:rPr lang="hu-HU" dirty="0" err="1"/>
              <a:t>data</a:t>
            </a:r>
            <a:r>
              <a:rPr lang="hu-HU" dirty="0"/>
              <a:t>)</a:t>
            </a:r>
          </a:p>
          <a:p>
            <a:r>
              <a:rPr lang="hu-HU" dirty="0" err="1"/>
              <a:t>Strength</a:t>
            </a:r>
            <a:r>
              <a:rPr lang="hu-HU" dirty="0"/>
              <a:t>:</a:t>
            </a:r>
          </a:p>
          <a:p>
            <a:pPr lvl="1"/>
            <a:r>
              <a:rPr lang="hu-HU" dirty="0" err="1"/>
              <a:t>Expressiveness</a:t>
            </a:r>
            <a:r>
              <a:rPr lang="hu-HU" dirty="0"/>
              <a:t> in a </a:t>
            </a:r>
            <a:r>
              <a:rPr lang="hu-HU" dirty="0" err="1"/>
              <a:t>compact</a:t>
            </a:r>
            <a:r>
              <a:rPr lang="hu-HU" dirty="0"/>
              <a:t> </a:t>
            </a:r>
            <a:r>
              <a:rPr lang="hu-HU" dirty="0" err="1"/>
              <a:t>way</a:t>
            </a:r>
            <a:endParaRPr lang="en-US" dirty="0"/>
          </a:p>
        </p:txBody>
      </p:sp>
      <p:sp>
        <p:nvSpPr>
          <p:cNvPr id="5" name="Dia számának helye 4">
            <a:extLst>
              <a:ext uri="{FF2B5EF4-FFF2-40B4-BE49-F238E27FC236}">
                <a16:creationId xmlns:a16="http://schemas.microsoft.com/office/drawing/2014/main" id="{62C60579-D060-832C-4AC6-2E48A7B5B294}"/>
              </a:ext>
            </a:extLst>
          </p:cNvPr>
          <p:cNvSpPr>
            <a:spLocks noGrp="1"/>
          </p:cNvSpPr>
          <p:nvPr>
            <p:ph type="sldNum" sz="quarter" idx="12"/>
          </p:nvPr>
        </p:nvSpPr>
        <p:spPr/>
        <p:txBody>
          <a:bodyPr/>
          <a:lstStyle/>
          <a:p>
            <a:fld id="{9F7ECEBC-3B63-4262-8BE9-06366B519A9F}" type="slidenum">
              <a:rPr lang="hu-HU" smtClean="0"/>
              <a:pPr/>
              <a:t>128</a:t>
            </a:fld>
            <a:endParaRPr lang="hu-HU" dirty="0"/>
          </a:p>
        </p:txBody>
      </p:sp>
      <p:sp>
        <p:nvSpPr>
          <p:cNvPr id="6" name="Cím 5">
            <a:extLst>
              <a:ext uri="{FF2B5EF4-FFF2-40B4-BE49-F238E27FC236}">
                <a16:creationId xmlns:a16="http://schemas.microsoft.com/office/drawing/2014/main" id="{1DC73E54-6F1A-072A-34FB-28F341CB6F40}"/>
              </a:ext>
            </a:extLst>
          </p:cNvPr>
          <p:cNvSpPr>
            <a:spLocks noGrp="1"/>
          </p:cNvSpPr>
          <p:nvPr>
            <p:ph type="title"/>
          </p:nvPr>
        </p:nvSpPr>
        <p:spPr/>
        <p:txBody>
          <a:bodyPr/>
          <a:lstStyle/>
          <a:p>
            <a:r>
              <a:rPr lang="hu-HU" dirty="0" err="1"/>
              <a:t>Logic</a:t>
            </a:r>
            <a:r>
              <a:rPr lang="hu-HU" dirty="0"/>
              <a:t> in the AI </a:t>
            </a:r>
            <a:r>
              <a:rPr lang="hu-HU" dirty="0" err="1"/>
              <a:t>research</a:t>
            </a:r>
            <a:endParaRPr lang="en-US" dirty="0"/>
          </a:p>
        </p:txBody>
      </p:sp>
      <p:sp>
        <p:nvSpPr>
          <p:cNvPr id="3" name="Élőláb helye 2">
            <a:extLst>
              <a:ext uri="{FF2B5EF4-FFF2-40B4-BE49-F238E27FC236}">
                <a16:creationId xmlns:a16="http://schemas.microsoft.com/office/drawing/2014/main" id="{EA1A7B0E-3887-EF2F-A57B-6EEC781B8785}"/>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0BD482F3-24E0-3520-8D0E-99A91B50BAB5}"/>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81C0D9FB-17FB-A699-5DD6-BDB3409AD730}"/>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D8AEB55D-FE74-E246-77D4-0FEAFAE11BE6}"/>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374207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rtalom helye 1">
            <a:extLst>
              <a:ext uri="{FF2B5EF4-FFF2-40B4-BE49-F238E27FC236}">
                <a16:creationId xmlns:a16="http://schemas.microsoft.com/office/drawing/2014/main" id="{BA59C7C7-98D3-5779-AFEF-5492BF913324}"/>
              </a:ext>
            </a:extLst>
          </p:cNvPr>
          <p:cNvSpPr>
            <a:spLocks noGrp="1"/>
          </p:cNvSpPr>
          <p:nvPr>
            <p:ph idx="1"/>
          </p:nvPr>
        </p:nvSpPr>
        <p:spPr>
          <a:xfrm>
            <a:off x="838200" y="1548721"/>
            <a:ext cx="10515600" cy="1633866"/>
          </a:xfrm>
        </p:spPr>
        <p:txBody>
          <a:bodyPr/>
          <a:lstStyle/>
          <a:p>
            <a:r>
              <a:rPr lang="hu-HU" dirty="0" err="1"/>
              <a:t>Syntax</a:t>
            </a:r>
            <a:r>
              <a:rPr lang="hu-HU" dirty="0"/>
              <a:t> </a:t>
            </a:r>
            <a:r>
              <a:rPr lang="hu-HU" dirty="0">
                <a:sym typeface="Wingdings" panose="05000000000000000000" pitchFamily="2" charset="2"/>
              </a:rPr>
              <a:t> </a:t>
            </a:r>
            <a:r>
              <a:rPr lang="hu-HU" dirty="0" err="1">
                <a:sym typeface="Wingdings" panose="05000000000000000000" pitchFamily="2" charset="2"/>
              </a:rPr>
              <a:t>how</a:t>
            </a:r>
            <a:r>
              <a:rPr lang="hu-HU" dirty="0">
                <a:sym typeface="Wingdings" panose="05000000000000000000" pitchFamily="2" charset="2"/>
              </a:rPr>
              <a:t> </a:t>
            </a:r>
            <a:r>
              <a:rPr lang="hu-HU" dirty="0" err="1">
                <a:sym typeface="Wingdings" panose="05000000000000000000" pitchFamily="2" charset="2"/>
              </a:rPr>
              <a:t>to</a:t>
            </a:r>
            <a:r>
              <a:rPr lang="hu-HU" dirty="0">
                <a:sym typeface="Wingdings" panose="05000000000000000000" pitchFamily="2" charset="2"/>
              </a:rPr>
              <a:t> </a:t>
            </a:r>
            <a:r>
              <a:rPr lang="hu-HU" dirty="0" err="1">
                <a:sym typeface="Wingdings" panose="05000000000000000000" pitchFamily="2" charset="2"/>
              </a:rPr>
              <a:t>make</a:t>
            </a:r>
            <a:r>
              <a:rPr lang="hu-HU" dirty="0">
                <a:sym typeface="Wingdings" panose="05000000000000000000" pitchFamily="2" charset="2"/>
              </a:rPr>
              <a:t> </a:t>
            </a:r>
            <a:r>
              <a:rPr lang="hu-HU" dirty="0" err="1">
                <a:sym typeface="Wingdings" panose="05000000000000000000" pitchFamily="2" charset="2"/>
              </a:rPr>
              <a:t>valid</a:t>
            </a:r>
            <a:r>
              <a:rPr lang="hu-HU" dirty="0">
                <a:sym typeface="Wingdings" panose="05000000000000000000" pitchFamily="2" charset="2"/>
              </a:rPr>
              <a:t> </a:t>
            </a:r>
            <a:r>
              <a:rPr lang="hu-HU" dirty="0" err="1">
                <a:sym typeface="Wingdings" panose="05000000000000000000" pitchFamily="2" charset="2"/>
              </a:rPr>
              <a:t>formulas</a:t>
            </a:r>
            <a:r>
              <a:rPr lang="hu-HU" dirty="0"/>
              <a:t>  </a:t>
            </a:r>
          </a:p>
          <a:p>
            <a:r>
              <a:rPr lang="hu-HU" dirty="0" err="1"/>
              <a:t>Semantics</a:t>
            </a:r>
            <a:r>
              <a:rPr lang="hu-HU" dirty="0"/>
              <a:t> </a:t>
            </a:r>
            <a:r>
              <a:rPr lang="hu-HU" dirty="0">
                <a:sym typeface="Wingdings" panose="05000000000000000000" pitchFamily="2" charset="2"/>
              </a:rPr>
              <a:t> </a:t>
            </a:r>
            <a:r>
              <a:rPr lang="hu-HU" dirty="0" err="1">
                <a:sym typeface="Wingdings" panose="05000000000000000000" pitchFamily="2" charset="2"/>
              </a:rPr>
              <a:t>what</a:t>
            </a:r>
            <a:r>
              <a:rPr lang="hu-HU" dirty="0">
                <a:sym typeface="Wingdings" panose="05000000000000000000" pitchFamily="2" charset="2"/>
              </a:rPr>
              <a:t> </a:t>
            </a:r>
            <a:r>
              <a:rPr lang="hu-HU" dirty="0" err="1">
                <a:sym typeface="Wingdings" panose="05000000000000000000" pitchFamily="2" charset="2"/>
              </a:rPr>
              <a:t>kind</a:t>
            </a:r>
            <a:r>
              <a:rPr lang="hu-HU" dirty="0">
                <a:sym typeface="Wingdings" panose="05000000000000000000" pitchFamily="2" charset="2"/>
              </a:rPr>
              <a:t> of </a:t>
            </a:r>
            <a:r>
              <a:rPr lang="hu-HU" dirty="0" err="1">
                <a:sym typeface="Wingdings" panose="05000000000000000000" pitchFamily="2" charset="2"/>
              </a:rPr>
              <a:t>meaning</a:t>
            </a:r>
            <a:r>
              <a:rPr lang="hu-HU" dirty="0">
                <a:sym typeface="Wingdings" panose="05000000000000000000" pitchFamily="2" charset="2"/>
              </a:rPr>
              <a:t> the </a:t>
            </a:r>
            <a:r>
              <a:rPr lang="hu-HU" dirty="0" err="1">
                <a:sym typeface="Wingdings" panose="05000000000000000000" pitchFamily="2" charset="2"/>
              </a:rPr>
              <a:t>formulas</a:t>
            </a:r>
            <a:r>
              <a:rPr lang="hu-HU" dirty="0">
                <a:sym typeface="Wingdings" panose="05000000000000000000" pitchFamily="2" charset="2"/>
              </a:rPr>
              <a:t> </a:t>
            </a:r>
            <a:r>
              <a:rPr lang="hu-HU" dirty="0" err="1">
                <a:sym typeface="Wingdings" panose="05000000000000000000" pitchFamily="2" charset="2"/>
              </a:rPr>
              <a:t>have</a:t>
            </a:r>
            <a:endParaRPr lang="hu-HU" dirty="0"/>
          </a:p>
          <a:p>
            <a:r>
              <a:rPr lang="hu-HU" dirty="0" err="1"/>
              <a:t>Inference</a:t>
            </a:r>
            <a:r>
              <a:rPr lang="hu-HU" dirty="0"/>
              <a:t> </a:t>
            </a:r>
            <a:r>
              <a:rPr lang="hu-HU" dirty="0" err="1"/>
              <a:t>Rules</a:t>
            </a:r>
            <a:r>
              <a:rPr lang="hu-HU" dirty="0"/>
              <a:t> </a:t>
            </a:r>
            <a:r>
              <a:rPr lang="hu-HU" dirty="0">
                <a:sym typeface="Wingdings" panose="05000000000000000000" pitchFamily="2" charset="2"/>
              </a:rPr>
              <a:t> </a:t>
            </a:r>
            <a:r>
              <a:rPr lang="hu-HU" dirty="0" err="1">
                <a:sym typeface="Wingdings" panose="05000000000000000000" pitchFamily="2" charset="2"/>
              </a:rPr>
              <a:t>operations</a:t>
            </a:r>
            <a:r>
              <a:rPr lang="hu-HU" dirty="0">
                <a:sym typeface="Wingdings" panose="05000000000000000000" pitchFamily="2" charset="2"/>
              </a:rPr>
              <a:t> </a:t>
            </a:r>
            <a:r>
              <a:rPr lang="hu-HU" dirty="0" err="1">
                <a:sym typeface="Wingdings" panose="05000000000000000000" pitchFamily="2" charset="2"/>
              </a:rPr>
              <a:t>on</a:t>
            </a:r>
            <a:r>
              <a:rPr lang="hu-HU" dirty="0">
                <a:sym typeface="Wingdings" panose="05000000000000000000" pitchFamily="2" charset="2"/>
              </a:rPr>
              <a:t> </a:t>
            </a:r>
            <a:r>
              <a:rPr lang="hu-HU" dirty="0" err="1">
                <a:sym typeface="Wingdings" panose="05000000000000000000" pitchFamily="2" charset="2"/>
              </a:rPr>
              <a:t>formulas</a:t>
            </a:r>
            <a:endParaRPr lang="en-US" dirty="0"/>
          </a:p>
        </p:txBody>
      </p:sp>
      <p:sp>
        <p:nvSpPr>
          <p:cNvPr id="5" name="Dia számának helye 4">
            <a:extLst>
              <a:ext uri="{FF2B5EF4-FFF2-40B4-BE49-F238E27FC236}">
                <a16:creationId xmlns:a16="http://schemas.microsoft.com/office/drawing/2014/main" id="{F12CBB31-AFF4-9BD3-5565-F303361F51F2}"/>
              </a:ext>
            </a:extLst>
          </p:cNvPr>
          <p:cNvSpPr>
            <a:spLocks noGrp="1"/>
          </p:cNvSpPr>
          <p:nvPr>
            <p:ph type="sldNum" sz="quarter" idx="12"/>
          </p:nvPr>
        </p:nvSpPr>
        <p:spPr/>
        <p:txBody>
          <a:bodyPr/>
          <a:lstStyle/>
          <a:p>
            <a:fld id="{9F7ECEBC-3B63-4262-8BE9-06366B519A9F}" type="slidenum">
              <a:rPr lang="hu-HU" smtClean="0"/>
              <a:pPr/>
              <a:t>129</a:t>
            </a:fld>
            <a:endParaRPr lang="hu-HU" dirty="0"/>
          </a:p>
        </p:txBody>
      </p:sp>
      <p:sp>
        <p:nvSpPr>
          <p:cNvPr id="6" name="Cím 5">
            <a:extLst>
              <a:ext uri="{FF2B5EF4-FFF2-40B4-BE49-F238E27FC236}">
                <a16:creationId xmlns:a16="http://schemas.microsoft.com/office/drawing/2014/main" id="{A0DFCD56-9A22-71B8-8E0D-1BB6C8121C6D}"/>
              </a:ext>
            </a:extLst>
          </p:cNvPr>
          <p:cNvSpPr>
            <a:spLocks noGrp="1"/>
          </p:cNvSpPr>
          <p:nvPr>
            <p:ph type="title"/>
          </p:nvPr>
        </p:nvSpPr>
        <p:spPr>
          <a:xfrm>
            <a:off x="838200" y="365125"/>
            <a:ext cx="10835244" cy="1076049"/>
          </a:xfrm>
        </p:spPr>
        <p:txBody>
          <a:bodyPr>
            <a:normAutofit/>
          </a:bodyPr>
          <a:lstStyle/>
          <a:p>
            <a:r>
              <a:rPr lang="hu-HU" dirty="0"/>
              <a:t>Building </a:t>
            </a:r>
            <a:r>
              <a:rPr lang="hu-HU" dirty="0" err="1"/>
              <a:t>blocks</a:t>
            </a:r>
            <a:r>
              <a:rPr lang="hu-HU" dirty="0"/>
              <a:t> of </a:t>
            </a:r>
            <a:r>
              <a:rPr lang="hu-HU" dirty="0" err="1"/>
              <a:t>Propositional</a:t>
            </a:r>
            <a:r>
              <a:rPr lang="hu-HU" dirty="0"/>
              <a:t> (and </a:t>
            </a:r>
            <a:r>
              <a:rPr lang="hu-HU" dirty="0" err="1"/>
              <a:t>other</a:t>
            </a:r>
            <a:r>
              <a:rPr lang="hu-HU" dirty="0"/>
              <a:t>) </a:t>
            </a:r>
            <a:r>
              <a:rPr lang="hu-HU" dirty="0" err="1"/>
              <a:t>Logic</a:t>
            </a:r>
            <a:endParaRPr lang="en-US" dirty="0"/>
          </a:p>
        </p:txBody>
      </p:sp>
      <p:sp>
        <p:nvSpPr>
          <p:cNvPr id="7" name="Téglalap 6">
            <a:extLst>
              <a:ext uri="{FF2B5EF4-FFF2-40B4-BE49-F238E27FC236}">
                <a16:creationId xmlns:a16="http://schemas.microsoft.com/office/drawing/2014/main" id="{2A7B467B-0B44-59BD-5C69-186A2FCA00FB}"/>
              </a:ext>
            </a:extLst>
          </p:cNvPr>
          <p:cNvSpPr/>
          <p:nvPr/>
        </p:nvSpPr>
        <p:spPr>
          <a:xfrm>
            <a:off x="7284844" y="3675414"/>
            <a:ext cx="2975437" cy="2179121"/>
          </a:xfrm>
          <a:prstGeom prst="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zövegdoboz 7">
            <a:extLst>
              <a:ext uri="{FF2B5EF4-FFF2-40B4-BE49-F238E27FC236}">
                <a16:creationId xmlns:a16="http://schemas.microsoft.com/office/drawing/2014/main" id="{86345276-296D-B717-42EB-791B4104EAE9}"/>
              </a:ext>
            </a:extLst>
          </p:cNvPr>
          <p:cNvSpPr txBox="1"/>
          <p:nvPr/>
        </p:nvSpPr>
        <p:spPr>
          <a:xfrm>
            <a:off x="7830648" y="3212527"/>
            <a:ext cx="1700978" cy="523220"/>
          </a:xfrm>
          <a:prstGeom prst="rect">
            <a:avLst/>
          </a:prstGeom>
          <a:noFill/>
        </p:spPr>
        <p:txBody>
          <a:bodyPr wrap="none" rtlCol="0">
            <a:spAutoFit/>
          </a:bodyPr>
          <a:lstStyle/>
          <a:p>
            <a:r>
              <a:rPr lang="hu-HU" sz="2800" b="1" dirty="0" err="1"/>
              <a:t>Semantics</a:t>
            </a:r>
            <a:endParaRPr lang="en-US" sz="2800" b="1" dirty="0"/>
          </a:p>
        </p:txBody>
      </p:sp>
      <p:sp>
        <p:nvSpPr>
          <p:cNvPr id="9" name="Ellipszis 8">
            <a:extLst>
              <a:ext uri="{FF2B5EF4-FFF2-40B4-BE49-F238E27FC236}">
                <a16:creationId xmlns:a16="http://schemas.microsoft.com/office/drawing/2014/main" id="{1671ECB8-3ACE-7C3A-8FA1-0AD47000DE0E}"/>
              </a:ext>
            </a:extLst>
          </p:cNvPr>
          <p:cNvSpPr/>
          <p:nvPr/>
        </p:nvSpPr>
        <p:spPr>
          <a:xfrm>
            <a:off x="7622281" y="4128637"/>
            <a:ext cx="2341116" cy="13815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llipszis 9">
            <a:extLst>
              <a:ext uri="{FF2B5EF4-FFF2-40B4-BE49-F238E27FC236}">
                <a16:creationId xmlns:a16="http://schemas.microsoft.com/office/drawing/2014/main" id="{DF91627B-0A92-E1D2-BA79-AB9A48443D53}"/>
              </a:ext>
            </a:extLst>
          </p:cNvPr>
          <p:cNvSpPr/>
          <p:nvPr/>
        </p:nvSpPr>
        <p:spPr>
          <a:xfrm>
            <a:off x="7961277" y="4515676"/>
            <a:ext cx="1700978" cy="605642"/>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églalap 10">
            <a:extLst>
              <a:ext uri="{FF2B5EF4-FFF2-40B4-BE49-F238E27FC236}">
                <a16:creationId xmlns:a16="http://schemas.microsoft.com/office/drawing/2014/main" id="{2EA3DF85-C080-545A-DE2C-25EF75B420AD}"/>
              </a:ext>
            </a:extLst>
          </p:cNvPr>
          <p:cNvSpPr/>
          <p:nvPr/>
        </p:nvSpPr>
        <p:spPr>
          <a:xfrm>
            <a:off x="3018313" y="3699650"/>
            <a:ext cx="1520042" cy="2454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églalap 11">
            <a:extLst>
              <a:ext uri="{FF2B5EF4-FFF2-40B4-BE49-F238E27FC236}">
                <a16:creationId xmlns:a16="http://schemas.microsoft.com/office/drawing/2014/main" id="{A3C7F6F4-7A8E-CF7E-E19C-A970B0A7E76D}"/>
              </a:ext>
            </a:extLst>
          </p:cNvPr>
          <p:cNvSpPr/>
          <p:nvPr/>
        </p:nvSpPr>
        <p:spPr>
          <a:xfrm>
            <a:off x="3018313" y="4042291"/>
            <a:ext cx="1520042" cy="2454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églalap 12">
            <a:extLst>
              <a:ext uri="{FF2B5EF4-FFF2-40B4-BE49-F238E27FC236}">
                <a16:creationId xmlns:a16="http://schemas.microsoft.com/office/drawing/2014/main" id="{5DDFAB00-9F81-6703-7D8D-D4978600E2E8}"/>
              </a:ext>
            </a:extLst>
          </p:cNvPr>
          <p:cNvSpPr/>
          <p:nvPr/>
        </p:nvSpPr>
        <p:spPr>
          <a:xfrm>
            <a:off x="3018313" y="4374804"/>
            <a:ext cx="1520042" cy="2454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églalap 13">
            <a:extLst>
              <a:ext uri="{FF2B5EF4-FFF2-40B4-BE49-F238E27FC236}">
                <a16:creationId xmlns:a16="http://schemas.microsoft.com/office/drawing/2014/main" id="{16671312-5CB3-A34E-5B0E-C380234C47BE}"/>
              </a:ext>
            </a:extLst>
          </p:cNvPr>
          <p:cNvSpPr/>
          <p:nvPr/>
        </p:nvSpPr>
        <p:spPr>
          <a:xfrm>
            <a:off x="3018313" y="4676412"/>
            <a:ext cx="1520042" cy="2454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églalap 14">
            <a:extLst>
              <a:ext uri="{FF2B5EF4-FFF2-40B4-BE49-F238E27FC236}">
                <a16:creationId xmlns:a16="http://schemas.microsoft.com/office/drawing/2014/main" id="{C293EC1B-275B-4393-F145-B6DA921287A2}"/>
              </a:ext>
            </a:extLst>
          </p:cNvPr>
          <p:cNvSpPr/>
          <p:nvPr/>
        </p:nvSpPr>
        <p:spPr>
          <a:xfrm>
            <a:off x="3018313" y="5510151"/>
            <a:ext cx="1520042" cy="2454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zövegdoboz 15">
            <a:extLst>
              <a:ext uri="{FF2B5EF4-FFF2-40B4-BE49-F238E27FC236}">
                <a16:creationId xmlns:a16="http://schemas.microsoft.com/office/drawing/2014/main" id="{4EFC42BE-6026-5D6D-0790-61D221EFA5E7}"/>
              </a:ext>
            </a:extLst>
          </p:cNvPr>
          <p:cNvSpPr txBox="1"/>
          <p:nvPr/>
        </p:nvSpPr>
        <p:spPr>
          <a:xfrm>
            <a:off x="1470727" y="4103031"/>
            <a:ext cx="921984" cy="369332"/>
          </a:xfrm>
          <a:prstGeom prst="rect">
            <a:avLst/>
          </a:prstGeom>
          <a:noFill/>
        </p:spPr>
        <p:txBody>
          <a:bodyPr wrap="none" rtlCol="0">
            <a:spAutoFit/>
          </a:bodyPr>
          <a:lstStyle/>
          <a:p>
            <a:r>
              <a:rPr lang="hu-HU" dirty="0"/>
              <a:t>formula</a:t>
            </a:r>
            <a:endParaRPr lang="en-US" dirty="0"/>
          </a:p>
        </p:txBody>
      </p:sp>
      <p:sp>
        <p:nvSpPr>
          <p:cNvPr id="17" name="Szövegdoboz 16">
            <a:extLst>
              <a:ext uri="{FF2B5EF4-FFF2-40B4-BE49-F238E27FC236}">
                <a16:creationId xmlns:a16="http://schemas.microsoft.com/office/drawing/2014/main" id="{4AA247BF-58F6-43F9-498E-9C1C84BF8088}"/>
              </a:ext>
            </a:extLst>
          </p:cNvPr>
          <p:cNvSpPr txBox="1"/>
          <p:nvPr/>
        </p:nvSpPr>
        <p:spPr>
          <a:xfrm>
            <a:off x="3191674" y="3120228"/>
            <a:ext cx="1169679" cy="523220"/>
          </a:xfrm>
          <a:prstGeom prst="rect">
            <a:avLst/>
          </a:prstGeom>
          <a:noFill/>
        </p:spPr>
        <p:txBody>
          <a:bodyPr wrap="none" rtlCol="0">
            <a:spAutoFit/>
          </a:bodyPr>
          <a:lstStyle/>
          <a:p>
            <a:r>
              <a:rPr lang="hu-HU" sz="2800" b="1" dirty="0" err="1"/>
              <a:t>Syntax</a:t>
            </a:r>
            <a:endParaRPr lang="en-US" sz="2800" b="1" dirty="0"/>
          </a:p>
        </p:txBody>
      </p:sp>
      <p:cxnSp>
        <p:nvCxnSpPr>
          <p:cNvPr id="19" name="Egyenes összekötő nyíllal 18">
            <a:extLst>
              <a:ext uri="{FF2B5EF4-FFF2-40B4-BE49-F238E27FC236}">
                <a16:creationId xmlns:a16="http://schemas.microsoft.com/office/drawing/2014/main" id="{33D980BF-C15A-8DC5-765C-3AE83D7BD0B3}"/>
              </a:ext>
            </a:extLst>
          </p:cNvPr>
          <p:cNvCxnSpPr>
            <a:cxnSpLocks/>
            <a:stCxn id="11" idx="3"/>
          </p:cNvCxnSpPr>
          <p:nvPr/>
        </p:nvCxnSpPr>
        <p:spPr>
          <a:xfrm>
            <a:off x="4538355" y="3822353"/>
            <a:ext cx="3484681" cy="870137"/>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gyenes összekötő nyíllal 19">
            <a:extLst>
              <a:ext uri="{FF2B5EF4-FFF2-40B4-BE49-F238E27FC236}">
                <a16:creationId xmlns:a16="http://schemas.microsoft.com/office/drawing/2014/main" id="{B5CAB674-7696-DD59-73BA-9297B1482926}"/>
              </a:ext>
            </a:extLst>
          </p:cNvPr>
          <p:cNvCxnSpPr>
            <a:cxnSpLocks/>
            <a:stCxn id="15" idx="3"/>
            <a:endCxn id="9" idx="3"/>
          </p:cNvCxnSpPr>
          <p:nvPr/>
        </p:nvCxnSpPr>
        <p:spPr>
          <a:xfrm flipV="1">
            <a:off x="4538355" y="5307833"/>
            <a:ext cx="3426775" cy="325021"/>
          </a:xfrm>
          <a:prstGeom prst="straightConnector1">
            <a:avLst/>
          </a:prstGeom>
          <a:ln w="381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gyenes összekötő nyíllal 25">
            <a:extLst>
              <a:ext uri="{FF2B5EF4-FFF2-40B4-BE49-F238E27FC236}">
                <a16:creationId xmlns:a16="http://schemas.microsoft.com/office/drawing/2014/main" id="{109B6644-1506-DDFE-EA39-DAD3792D19DD}"/>
              </a:ext>
            </a:extLst>
          </p:cNvPr>
          <p:cNvCxnSpPr>
            <a:cxnSpLocks/>
          </p:cNvCxnSpPr>
          <p:nvPr/>
        </p:nvCxnSpPr>
        <p:spPr>
          <a:xfrm>
            <a:off x="3787599" y="4989955"/>
            <a:ext cx="0" cy="480388"/>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Szövegdoboz 28">
            <a:extLst>
              <a:ext uri="{FF2B5EF4-FFF2-40B4-BE49-F238E27FC236}">
                <a16:creationId xmlns:a16="http://schemas.microsoft.com/office/drawing/2014/main" id="{3A1B28BD-D66E-0304-291D-A817CEF7262B}"/>
              </a:ext>
            </a:extLst>
          </p:cNvPr>
          <p:cNvSpPr txBox="1"/>
          <p:nvPr/>
        </p:nvSpPr>
        <p:spPr>
          <a:xfrm>
            <a:off x="1931719" y="5077314"/>
            <a:ext cx="1583575" cy="369332"/>
          </a:xfrm>
          <a:prstGeom prst="rect">
            <a:avLst/>
          </a:prstGeom>
          <a:noFill/>
        </p:spPr>
        <p:txBody>
          <a:bodyPr wrap="none" rtlCol="0">
            <a:spAutoFit/>
          </a:bodyPr>
          <a:lstStyle/>
          <a:p>
            <a:r>
              <a:rPr lang="hu-HU" dirty="0" err="1"/>
              <a:t>Inference</a:t>
            </a:r>
            <a:r>
              <a:rPr lang="hu-HU" dirty="0"/>
              <a:t> </a:t>
            </a:r>
            <a:r>
              <a:rPr lang="hu-HU" dirty="0" err="1"/>
              <a:t>rules</a:t>
            </a:r>
            <a:endParaRPr lang="en-US" dirty="0"/>
          </a:p>
        </p:txBody>
      </p:sp>
      <p:sp>
        <p:nvSpPr>
          <p:cNvPr id="3" name="Élőláb helye 2">
            <a:extLst>
              <a:ext uri="{FF2B5EF4-FFF2-40B4-BE49-F238E27FC236}">
                <a16:creationId xmlns:a16="http://schemas.microsoft.com/office/drawing/2014/main" id="{52C52706-A35D-47A6-17D7-1E2DCAFF3717}"/>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18" name="Csoportba foglalás 17">
            <a:extLst>
              <a:ext uri="{FF2B5EF4-FFF2-40B4-BE49-F238E27FC236}">
                <a16:creationId xmlns:a16="http://schemas.microsoft.com/office/drawing/2014/main" id="{26DBCBD5-99AF-FD47-D373-5D13387E434E}"/>
              </a:ext>
            </a:extLst>
          </p:cNvPr>
          <p:cNvGrpSpPr/>
          <p:nvPr/>
        </p:nvGrpSpPr>
        <p:grpSpPr>
          <a:xfrm>
            <a:off x="3078726" y="6038296"/>
            <a:ext cx="1736050" cy="787001"/>
            <a:chOff x="6717298" y="6108892"/>
            <a:chExt cx="1736050" cy="787001"/>
          </a:xfrm>
        </p:grpSpPr>
        <p:pic>
          <p:nvPicPr>
            <p:cNvPr id="21" name="Ábra 20">
              <a:extLst>
                <a:ext uri="{FF2B5EF4-FFF2-40B4-BE49-F238E27FC236}">
                  <a16:creationId xmlns:a16="http://schemas.microsoft.com/office/drawing/2014/main" id="{DE108526-9F0F-EAF4-FEC8-22E6F5AD5122}"/>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1528"/>
            <a:stretch/>
          </p:blipFill>
          <p:spPr>
            <a:xfrm>
              <a:off x="6717298" y="6197751"/>
              <a:ext cx="834080" cy="698142"/>
            </a:xfrm>
            <a:prstGeom prst="rect">
              <a:avLst/>
            </a:prstGeom>
          </p:spPr>
        </p:pic>
        <p:pic>
          <p:nvPicPr>
            <p:cNvPr id="22" name="Ábra 21">
              <a:extLst>
                <a:ext uri="{FF2B5EF4-FFF2-40B4-BE49-F238E27FC236}">
                  <a16:creationId xmlns:a16="http://schemas.microsoft.com/office/drawing/2014/main" id="{C26062AA-F7FB-1A41-8053-B9D6E8E1005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4399704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D07122-D992-D4AE-E259-91D10F26E7FF}"/>
              </a:ext>
            </a:extLst>
          </p:cNvPr>
          <p:cNvSpPr>
            <a:spLocks noGrp="1"/>
          </p:cNvSpPr>
          <p:nvPr>
            <p:ph idx="1"/>
          </p:nvPr>
        </p:nvSpPr>
        <p:spPr>
          <a:xfrm>
            <a:off x="838200" y="1548721"/>
            <a:ext cx="10515599" cy="4351338"/>
          </a:xfrm>
        </p:spPr>
        <p:txBody>
          <a:bodyPr>
            <a:normAutofit/>
          </a:bodyPr>
          <a:lstStyle/>
          <a:p>
            <a:r>
              <a:rPr lang="en-US" sz="2400" dirty="0"/>
              <a:t>In a search system, we have an </a:t>
            </a:r>
            <a:r>
              <a:rPr lang="en-US" sz="2400" b="1" dirty="0"/>
              <a:t>agent</a:t>
            </a:r>
            <a:r>
              <a:rPr lang="en-US" sz="2400" dirty="0"/>
              <a:t> interacting with an </a:t>
            </a:r>
            <a:r>
              <a:rPr lang="en-US" sz="2400" b="1" dirty="0"/>
              <a:t>environment</a:t>
            </a:r>
            <a:r>
              <a:rPr lang="en-US" sz="2400" dirty="0"/>
              <a:t> through </a:t>
            </a:r>
            <a:r>
              <a:rPr lang="en-US" sz="2400" b="1" dirty="0"/>
              <a:t>sensors</a:t>
            </a:r>
            <a:r>
              <a:rPr lang="en-US" sz="2400" dirty="0"/>
              <a:t> and </a:t>
            </a:r>
            <a:r>
              <a:rPr lang="en-US" sz="2400" b="1" dirty="0"/>
              <a:t>actuators</a:t>
            </a:r>
          </a:p>
          <a:p>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The agent takes actions within the environment in order to achieve a </a:t>
            </a:r>
            <a:r>
              <a:rPr lang="en-US" sz="2400" b="1" dirty="0"/>
              <a:t>goal</a:t>
            </a:r>
          </a:p>
        </p:txBody>
      </p:sp>
      <p:sp>
        <p:nvSpPr>
          <p:cNvPr id="5" name="Slide Number Placeholder 4">
            <a:extLst>
              <a:ext uri="{FF2B5EF4-FFF2-40B4-BE49-F238E27FC236}">
                <a16:creationId xmlns:a16="http://schemas.microsoft.com/office/drawing/2014/main" id="{B1F5CF97-3DBB-37FE-AFE1-3A6720220C62}"/>
              </a:ext>
            </a:extLst>
          </p:cNvPr>
          <p:cNvSpPr>
            <a:spLocks noGrp="1"/>
          </p:cNvSpPr>
          <p:nvPr>
            <p:ph type="sldNum" sz="quarter" idx="12"/>
          </p:nvPr>
        </p:nvSpPr>
        <p:spPr/>
        <p:txBody>
          <a:bodyPr/>
          <a:lstStyle/>
          <a:p>
            <a:fld id="{9F7ECEBC-3B63-4262-8BE9-06366B519A9F}" type="slidenum">
              <a:rPr lang="hu-HU" smtClean="0"/>
              <a:pPr/>
              <a:t>13</a:t>
            </a:fld>
            <a:endParaRPr lang="hu-HU" dirty="0"/>
          </a:p>
        </p:txBody>
      </p:sp>
      <p:sp>
        <p:nvSpPr>
          <p:cNvPr id="6" name="Title 5">
            <a:extLst>
              <a:ext uri="{FF2B5EF4-FFF2-40B4-BE49-F238E27FC236}">
                <a16:creationId xmlns:a16="http://schemas.microsoft.com/office/drawing/2014/main" id="{8B71B2C8-F63F-B9E2-8A0A-695643C6874C}"/>
              </a:ext>
            </a:extLst>
          </p:cNvPr>
          <p:cNvSpPr>
            <a:spLocks noGrp="1"/>
          </p:cNvSpPr>
          <p:nvPr>
            <p:ph type="title"/>
          </p:nvPr>
        </p:nvSpPr>
        <p:spPr/>
        <p:txBody>
          <a:bodyPr/>
          <a:lstStyle/>
          <a:p>
            <a:r>
              <a:rPr lang="en-US" dirty="0"/>
              <a:t>Search System</a:t>
            </a:r>
          </a:p>
        </p:txBody>
      </p:sp>
      <p:pic>
        <p:nvPicPr>
          <p:cNvPr id="7" name="Picture 6">
            <a:extLst>
              <a:ext uri="{FF2B5EF4-FFF2-40B4-BE49-F238E27FC236}">
                <a16:creationId xmlns:a16="http://schemas.microsoft.com/office/drawing/2014/main" id="{2EA1783C-59D4-9976-F023-46DBAE857B13}"/>
              </a:ext>
            </a:extLst>
          </p:cNvPr>
          <p:cNvPicPr>
            <a:picLocks noChangeAspect="1"/>
          </p:cNvPicPr>
          <p:nvPr/>
        </p:nvPicPr>
        <p:blipFill rotWithShape="1">
          <a:blip r:embed="rId3"/>
          <a:srcRect l="1822" t="10737" r="17635"/>
          <a:stretch/>
        </p:blipFill>
        <p:spPr>
          <a:xfrm>
            <a:off x="3597367" y="2293463"/>
            <a:ext cx="4997265" cy="2815785"/>
          </a:xfrm>
          <a:prstGeom prst="rect">
            <a:avLst/>
          </a:prstGeom>
        </p:spPr>
      </p:pic>
      <p:sp>
        <p:nvSpPr>
          <p:cNvPr id="3" name="Élőláb helye 2">
            <a:extLst>
              <a:ext uri="{FF2B5EF4-FFF2-40B4-BE49-F238E27FC236}">
                <a16:creationId xmlns:a16="http://schemas.microsoft.com/office/drawing/2014/main" id="{21F05536-6C26-7A9D-502C-D46D61C604B9}"/>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8" name="Csoportba foglalás 7">
            <a:extLst>
              <a:ext uri="{FF2B5EF4-FFF2-40B4-BE49-F238E27FC236}">
                <a16:creationId xmlns:a16="http://schemas.microsoft.com/office/drawing/2014/main" id="{2B074E38-9E6F-AE06-7DCC-51E88DA43A09}"/>
              </a:ext>
            </a:extLst>
          </p:cNvPr>
          <p:cNvGrpSpPr/>
          <p:nvPr/>
        </p:nvGrpSpPr>
        <p:grpSpPr>
          <a:xfrm>
            <a:off x="3078726" y="6038296"/>
            <a:ext cx="1736050" cy="787001"/>
            <a:chOff x="6717298" y="6108892"/>
            <a:chExt cx="1736050" cy="787001"/>
          </a:xfrm>
        </p:grpSpPr>
        <p:pic>
          <p:nvPicPr>
            <p:cNvPr id="9" name="Ábra 8">
              <a:extLst>
                <a:ext uri="{FF2B5EF4-FFF2-40B4-BE49-F238E27FC236}">
                  <a16:creationId xmlns:a16="http://schemas.microsoft.com/office/drawing/2014/main" id="{61D27469-B343-C0C1-D4E2-8F0ED50339F8}"/>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51528"/>
            <a:stretch/>
          </p:blipFill>
          <p:spPr>
            <a:xfrm>
              <a:off x="6717298" y="6197751"/>
              <a:ext cx="834080" cy="698142"/>
            </a:xfrm>
            <a:prstGeom prst="rect">
              <a:avLst/>
            </a:prstGeom>
          </p:spPr>
        </p:pic>
        <p:pic>
          <p:nvPicPr>
            <p:cNvPr id="10" name="Ábra 9">
              <a:extLst>
                <a:ext uri="{FF2B5EF4-FFF2-40B4-BE49-F238E27FC236}">
                  <a16:creationId xmlns:a16="http://schemas.microsoft.com/office/drawing/2014/main" id="{631A632F-BEAD-5BEB-AC0A-F338EEB5F118}"/>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1522072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artalom helye 1">
                <a:extLst>
                  <a:ext uri="{FF2B5EF4-FFF2-40B4-BE49-F238E27FC236}">
                    <a16:creationId xmlns:a16="http://schemas.microsoft.com/office/drawing/2014/main" id="{B741A26B-F6DE-3F21-CDB5-D16530CB0755}"/>
                  </a:ext>
                </a:extLst>
              </p:cNvPr>
              <p:cNvSpPr>
                <a:spLocks noGrp="1"/>
              </p:cNvSpPr>
              <p:nvPr>
                <p:ph idx="1"/>
              </p:nvPr>
            </p:nvSpPr>
            <p:spPr/>
            <p:txBody>
              <a:bodyPr>
                <a:normAutofit lnSpcReduction="10000"/>
              </a:bodyPr>
              <a:lstStyle/>
              <a:p>
                <a:r>
                  <a:rPr lang="hu-HU" dirty="0"/>
                  <a:t>Prosodical </a:t>
                </a:r>
                <a:r>
                  <a:rPr lang="hu-HU" dirty="0" err="1"/>
                  <a:t>Symbols</a:t>
                </a:r>
                <a:r>
                  <a:rPr lang="hu-HU" dirty="0"/>
                  <a:t>:		A, B, C</a:t>
                </a:r>
              </a:p>
              <a:p>
                <a:r>
                  <a:rPr lang="hu-HU" dirty="0" err="1"/>
                  <a:t>Logical</a:t>
                </a:r>
                <a:r>
                  <a:rPr lang="hu-HU" dirty="0"/>
                  <a:t> </a:t>
                </a:r>
                <a:r>
                  <a:rPr lang="hu-HU" dirty="0" err="1"/>
                  <a:t>connectives</a:t>
                </a:r>
                <a:r>
                  <a:rPr lang="hu-HU" dirty="0"/>
                  <a:t>: 		</a:t>
                </a:r>
                <a14:m>
                  <m:oMath xmlns:m="http://schemas.openxmlformats.org/officeDocument/2006/math">
                    <m:r>
                      <a:rPr lang="hu-HU" i="1" smtClean="0">
                        <a:latin typeface="Cambria Math" panose="02040503050406030204" pitchFamily="18" charset="0"/>
                        <a:ea typeface="Cambria Math" panose="02040503050406030204" pitchFamily="18" charset="0"/>
                      </a:rPr>
                      <m:t>¬</m:t>
                    </m:r>
                    <m:r>
                      <a:rPr lang="hu-HU" b="0" i="1" smtClean="0">
                        <a:latin typeface="Cambria Math" panose="02040503050406030204" pitchFamily="18" charset="0"/>
                        <a:ea typeface="Cambria Math" panose="02040503050406030204" pitchFamily="18" charset="0"/>
                      </a:rPr>
                      <m:t>,  ∧,  ∨, →, ↔</m:t>
                    </m:r>
                  </m:oMath>
                </a14:m>
                <a:endParaRPr lang="hu-HU" dirty="0"/>
              </a:p>
              <a:p>
                <a:endParaRPr lang="hu-HU" dirty="0"/>
              </a:p>
              <a:p>
                <a:r>
                  <a:rPr lang="hu-HU" dirty="0" err="1"/>
                  <a:t>Recursive</a:t>
                </a:r>
                <a:r>
                  <a:rPr lang="hu-HU" dirty="0"/>
                  <a:t> </a:t>
                </a:r>
                <a:r>
                  <a:rPr lang="hu-HU" dirty="0" err="1"/>
                  <a:t>buildup</a:t>
                </a:r>
                <a:r>
                  <a:rPr lang="hu-HU" dirty="0"/>
                  <a:t> of </a:t>
                </a:r>
                <a:r>
                  <a:rPr lang="hu-HU" dirty="0" err="1"/>
                  <a:t>formulas</a:t>
                </a:r>
                <a:r>
                  <a:rPr lang="hu-HU" dirty="0"/>
                  <a:t>:</a:t>
                </a:r>
              </a:p>
              <a:p>
                <a:pPr lvl="1"/>
                <a:r>
                  <a:rPr lang="hu-HU" dirty="0" err="1"/>
                  <a:t>If</a:t>
                </a:r>
                <a:r>
                  <a:rPr lang="hu-HU" dirty="0"/>
                  <a:t> A and B </a:t>
                </a:r>
                <a:r>
                  <a:rPr lang="hu-HU" dirty="0" err="1"/>
                  <a:t>are</a:t>
                </a:r>
                <a:r>
                  <a:rPr lang="hu-HU" dirty="0"/>
                  <a:t> </a:t>
                </a:r>
                <a:r>
                  <a:rPr lang="hu-HU" dirty="0" err="1"/>
                  <a:t>formulas</a:t>
                </a:r>
                <a:r>
                  <a:rPr lang="hu-HU" dirty="0"/>
                  <a:t> </a:t>
                </a:r>
                <a:r>
                  <a:rPr lang="hu-HU" dirty="0" err="1"/>
                  <a:t>then</a:t>
                </a:r>
                <a:r>
                  <a:rPr lang="hu-HU" dirty="0"/>
                  <a:t> the </a:t>
                </a:r>
                <a:r>
                  <a:rPr lang="hu-HU" dirty="0" err="1"/>
                  <a:t>following</a:t>
                </a:r>
                <a:r>
                  <a:rPr lang="hu-HU" dirty="0"/>
                  <a:t> </a:t>
                </a:r>
                <a:r>
                  <a:rPr lang="hu-HU" dirty="0" err="1"/>
                  <a:t>are</a:t>
                </a:r>
                <a:r>
                  <a:rPr lang="hu-HU" dirty="0"/>
                  <a:t> </a:t>
                </a:r>
                <a:r>
                  <a:rPr lang="hu-HU" dirty="0" err="1"/>
                  <a:t>formulas</a:t>
                </a:r>
                <a:r>
                  <a:rPr lang="hu-HU" dirty="0"/>
                  <a:t> </a:t>
                </a:r>
                <a:r>
                  <a:rPr lang="hu-HU" dirty="0" err="1"/>
                  <a:t>as</a:t>
                </a:r>
                <a:r>
                  <a:rPr lang="hu-HU" dirty="0"/>
                  <a:t> </a:t>
                </a:r>
                <a:r>
                  <a:rPr lang="hu-HU" dirty="0" err="1"/>
                  <a:t>well</a:t>
                </a:r>
                <a:r>
                  <a:rPr lang="hu-HU" dirty="0"/>
                  <a:t>:</a:t>
                </a:r>
              </a:p>
              <a:p>
                <a:pPr lvl="1"/>
                <a:r>
                  <a:rPr lang="hu-HU" dirty="0" err="1"/>
                  <a:t>Negation</a:t>
                </a:r>
                <a:r>
                  <a:rPr lang="hu-HU" dirty="0"/>
                  <a:t>: 	</a:t>
                </a:r>
                <a14:m>
                  <m:oMath xmlns:m="http://schemas.openxmlformats.org/officeDocument/2006/math">
                    <m:r>
                      <a:rPr lang="hu-HU" b="0" i="1" smtClean="0">
                        <a:latin typeface="Cambria Math" panose="02040503050406030204" pitchFamily="18" charset="0"/>
                      </a:rPr>
                      <m:t>¬</m:t>
                    </m:r>
                    <m:r>
                      <a:rPr lang="hu-HU" b="0" i="1" smtClean="0">
                        <a:latin typeface="Cambria Math" panose="02040503050406030204" pitchFamily="18" charset="0"/>
                      </a:rPr>
                      <m:t>𝐴</m:t>
                    </m:r>
                  </m:oMath>
                </a14:m>
                <a:endParaRPr lang="hu-HU" dirty="0"/>
              </a:p>
              <a:p>
                <a:pPr lvl="1"/>
                <a:r>
                  <a:rPr lang="hu-HU" dirty="0" err="1"/>
                  <a:t>Conjunction</a:t>
                </a:r>
                <a:r>
                  <a:rPr lang="hu-HU" dirty="0"/>
                  <a:t>: 	</a:t>
                </a:r>
                <a14:m>
                  <m:oMath xmlns:m="http://schemas.openxmlformats.org/officeDocument/2006/math">
                    <m:r>
                      <a:rPr lang="hu-HU" b="0" i="1" smtClean="0">
                        <a:latin typeface="Cambria Math" panose="02040503050406030204" pitchFamily="18" charset="0"/>
                      </a:rPr>
                      <m:t>𝐴</m:t>
                    </m:r>
                    <m:r>
                      <a:rPr lang="hu-HU" b="0" i="1" smtClean="0">
                        <a:latin typeface="Cambria Math" panose="02040503050406030204" pitchFamily="18" charset="0"/>
                      </a:rPr>
                      <m:t>∧</m:t>
                    </m:r>
                    <m:r>
                      <a:rPr lang="hu-HU" b="0" i="1" smtClean="0">
                        <a:latin typeface="Cambria Math" panose="02040503050406030204" pitchFamily="18" charset="0"/>
                      </a:rPr>
                      <m:t>𝐵</m:t>
                    </m:r>
                  </m:oMath>
                </a14:m>
                <a:endParaRPr lang="hu-HU" dirty="0"/>
              </a:p>
              <a:p>
                <a:pPr lvl="1"/>
                <a:r>
                  <a:rPr lang="hu-HU" dirty="0" err="1"/>
                  <a:t>Disjunction</a:t>
                </a:r>
                <a:r>
                  <a:rPr lang="hu-HU" dirty="0"/>
                  <a:t>:	</a:t>
                </a:r>
                <a14:m>
                  <m:oMath xmlns:m="http://schemas.openxmlformats.org/officeDocument/2006/math">
                    <m:r>
                      <a:rPr lang="hu-HU" b="0" i="1" smtClean="0">
                        <a:latin typeface="Cambria Math" panose="02040503050406030204" pitchFamily="18" charset="0"/>
                      </a:rPr>
                      <m:t>𝐴</m:t>
                    </m:r>
                    <m:r>
                      <a:rPr lang="hu-HU" b="0" i="1" smtClean="0">
                        <a:latin typeface="Cambria Math" panose="02040503050406030204" pitchFamily="18" charset="0"/>
                      </a:rPr>
                      <m:t>∨</m:t>
                    </m:r>
                    <m:r>
                      <a:rPr lang="hu-HU" b="0" i="1" smtClean="0">
                        <a:latin typeface="Cambria Math" panose="02040503050406030204" pitchFamily="18" charset="0"/>
                      </a:rPr>
                      <m:t>𝐵</m:t>
                    </m:r>
                  </m:oMath>
                </a14:m>
                <a:endParaRPr lang="hu-HU" dirty="0"/>
              </a:p>
              <a:p>
                <a:pPr lvl="1"/>
                <a:r>
                  <a:rPr lang="hu-HU" dirty="0" err="1"/>
                  <a:t>Implication</a:t>
                </a:r>
                <a:r>
                  <a:rPr lang="hu-HU" dirty="0"/>
                  <a:t>:	</a:t>
                </a:r>
                <a14:m>
                  <m:oMath xmlns:m="http://schemas.openxmlformats.org/officeDocument/2006/math">
                    <m:r>
                      <a:rPr lang="hu-HU" b="0" i="1" smtClean="0">
                        <a:latin typeface="Cambria Math" panose="02040503050406030204" pitchFamily="18" charset="0"/>
                      </a:rPr>
                      <m:t>𝐴</m:t>
                    </m:r>
                    <m:r>
                      <a:rPr lang="hu-HU" b="0" i="1" smtClean="0">
                        <a:latin typeface="Cambria Math" panose="02040503050406030204" pitchFamily="18" charset="0"/>
                      </a:rPr>
                      <m:t>→</m:t>
                    </m:r>
                    <m:r>
                      <a:rPr lang="hu-HU" b="0" i="1" smtClean="0">
                        <a:latin typeface="Cambria Math" panose="02040503050406030204" pitchFamily="18" charset="0"/>
                      </a:rPr>
                      <m:t>𝐵</m:t>
                    </m:r>
                  </m:oMath>
                </a14:m>
                <a:endParaRPr lang="hu-HU" dirty="0"/>
              </a:p>
              <a:p>
                <a:pPr lvl="1"/>
                <a:r>
                  <a:rPr lang="hu-HU" dirty="0" err="1"/>
                  <a:t>Bicondition</a:t>
                </a:r>
                <a:r>
                  <a:rPr lang="hu-HU" dirty="0"/>
                  <a:t>:	</a:t>
                </a:r>
                <a14:m>
                  <m:oMath xmlns:m="http://schemas.openxmlformats.org/officeDocument/2006/math">
                    <m:r>
                      <a:rPr lang="hu-HU" b="0" i="1" smtClean="0">
                        <a:latin typeface="Cambria Math" panose="02040503050406030204" pitchFamily="18" charset="0"/>
                      </a:rPr>
                      <m:t>𝐴</m:t>
                    </m:r>
                    <m:r>
                      <a:rPr lang="hu-HU" b="0" i="1" smtClean="0">
                        <a:latin typeface="Cambria Math" panose="02040503050406030204" pitchFamily="18" charset="0"/>
                      </a:rPr>
                      <m:t>↔</m:t>
                    </m:r>
                    <m:r>
                      <a:rPr lang="hu-HU" b="0" i="1" smtClean="0">
                        <a:latin typeface="Cambria Math" panose="02040503050406030204" pitchFamily="18" charset="0"/>
                      </a:rPr>
                      <m:t>𝐵</m:t>
                    </m:r>
                  </m:oMath>
                </a14:m>
                <a:endParaRPr lang="en-US" dirty="0"/>
              </a:p>
            </p:txBody>
          </p:sp>
        </mc:Choice>
        <mc:Fallback xmlns="">
          <p:sp>
            <p:nvSpPr>
              <p:cNvPr id="2" name="Tartalom helye 1">
                <a:extLst>
                  <a:ext uri="{FF2B5EF4-FFF2-40B4-BE49-F238E27FC236}">
                    <a16:creationId xmlns:a16="http://schemas.microsoft.com/office/drawing/2014/main" id="{B741A26B-F6DE-3F21-CDB5-D16530CB0755}"/>
                  </a:ext>
                </a:extLst>
              </p:cNvPr>
              <p:cNvSpPr>
                <a:spLocks noGrp="1" noRot="1" noChangeAspect="1" noMove="1" noResize="1" noEditPoints="1" noAdjustHandles="1" noChangeArrowheads="1" noChangeShapeType="1" noTextEdit="1"/>
              </p:cNvSpPr>
              <p:nvPr>
                <p:ph idx="1"/>
              </p:nvPr>
            </p:nvSpPr>
            <p:spPr>
              <a:blipFill>
                <a:blip r:embed="rId2"/>
                <a:stretch>
                  <a:fillRect l="-1043" t="-3221"/>
                </a:stretch>
              </a:blipFill>
            </p:spPr>
            <p:txBody>
              <a:bodyPr/>
              <a:lstStyle/>
              <a:p>
                <a:r>
                  <a:rPr lang="en-US">
                    <a:noFill/>
                  </a:rPr>
                  <a:t> </a:t>
                </a:r>
              </a:p>
            </p:txBody>
          </p:sp>
        </mc:Fallback>
      </mc:AlternateContent>
      <p:sp>
        <p:nvSpPr>
          <p:cNvPr id="5" name="Dia számának helye 4">
            <a:extLst>
              <a:ext uri="{FF2B5EF4-FFF2-40B4-BE49-F238E27FC236}">
                <a16:creationId xmlns:a16="http://schemas.microsoft.com/office/drawing/2014/main" id="{B5495D23-8664-0C9B-CADD-0E721A4D9B55}"/>
              </a:ext>
            </a:extLst>
          </p:cNvPr>
          <p:cNvSpPr>
            <a:spLocks noGrp="1"/>
          </p:cNvSpPr>
          <p:nvPr>
            <p:ph type="sldNum" sz="quarter" idx="12"/>
          </p:nvPr>
        </p:nvSpPr>
        <p:spPr/>
        <p:txBody>
          <a:bodyPr/>
          <a:lstStyle/>
          <a:p>
            <a:fld id="{9F7ECEBC-3B63-4262-8BE9-06366B519A9F}" type="slidenum">
              <a:rPr lang="hu-HU" smtClean="0"/>
              <a:pPr/>
              <a:t>130</a:t>
            </a:fld>
            <a:endParaRPr lang="hu-HU" dirty="0"/>
          </a:p>
        </p:txBody>
      </p:sp>
      <p:sp>
        <p:nvSpPr>
          <p:cNvPr id="6" name="Cím 5">
            <a:extLst>
              <a:ext uri="{FF2B5EF4-FFF2-40B4-BE49-F238E27FC236}">
                <a16:creationId xmlns:a16="http://schemas.microsoft.com/office/drawing/2014/main" id="{9BE4D7AA-1585-FBB5-3164-F17178D6D33C}"/>
              </a:ext>
            </a:extLst>
          </p:cNvPr>
          <p:cNvSpPr>
            <a:spLocks noGrp="1"/>
          </p:cNvSpPr>
          <p:nvPr>
            <p:ph type="title"/>
          </p:nvPr>
        </p:nvSpPr>
        <p:spPr/>
        <p:txBody>
          <a:bodyPr/>
          <a:lstStyle/>
          <a:p>
            <a:r>
              <a:rPr lang="hu-HU" dirty="0" err="1"/>
              <a:t>Elements</a:t>
            </a:r>
            <a:r>
              <a:rPr lang="hu-HU" dirty="0"/>
              <a:t> of </a:t>
            </a:r>
            <a:r>
              <a:rPr lang="hu-HU" dirty="0" err="1"/>
              <a:t>Syntax</a:t>
            </a:r>
            <a:endParaRPr lang="en-US" dirty="0"/>
          </a:p>
        </p:txBody>
      </p:sp>
      <p:sp>
        <p:nvSpPr>
          <p:cNvPr id="3" name="Élőláb helye 2">
            <a:extLst>
              <a:ext uri="{FF2B5EF4-FFF2-40B4-BE49-F238E27FC236}">
                <a16:creationId xmlns:a16="http://schemas.microsoft.com/office/drawing/2014/main" id="{94C23255-8E4B-507F-B553-F2ED5F4ED729}"/>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1369DE47-83C4-4C4F-D7DB-3B9A3A9A393D}"/>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F1BF9769-7376-12BC-889F-6F64D0E04970}"/>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CC6139D1-5441-FFB6-8879-27B6AB55A28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73491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artalom helye 1">
                <a:extLst>
                  <a:ext uri="{FF2B5EF4-FFF2-40B4-BE49-F238E27FC236}">
                    <a16:creationId xmlns:a16="http://schemas.microsoft.com/office/drawing/2014/main" id="{27196FB9-5500-6770-A5C5-12A38A0EF0C5}"/>
                  </a:ext>
                </a:extLst>
              </p:cNvPr>
              <p:cNvSpPr>
                <a:spLocks noGrp="1"/>
              </p:cNvSpPr>
              <p:nvPr>
                <p:ph idx="1"/>
              </p:nvPr>
            </p:nvSpPr>
            <p:spPr/>
            <p:txBody>
              <a:bodyPr/>
              <a:lstStyle/>
              <a:p>
                <a:r>
                  <a:rPr lang="hu-HU" dirty="0"/>
                  <a:t>Model: </a:t>
                </a:r>
                <a:r>
                  <a:rPr lang="hu-HU" dirty="0" err="1"/>
                  <a:t>assignment</a:t>
                </a:r>
                <a:r>
                  <a:rPr lang="hu-HU" dirty="0"/>
                  <a:t> of </a:t>
                </a:r>
                <a:r>
                  <a:rPr lang="hu-HU" dirty="0" err="1"/>
                  <a:t>truth</a:t>
                </a:r>
                <a:r>
                  <a:rPr lang="hu-HU" dirty="0"/>
                  <a:t> </a:t>
                </a:r>
                <a:r>
                  <a:rPr lang="hu-HU" dirty="0" err="1"/>
                  <a:t>values</a:t>
                </a:r>
                <a:r>
                  <a:rPr lang="hu-HU" dirty="0"/>
                  <a:t> </a:t>
                </a:r>
                <a:r>
                  <a:rPr lang="hu-HU" dirty="0" err="1"/>
                  <a:t>to</a:t>
                </a:r>
                <a:r>
                  <a:rPr lang="hu-HU" dirty="0"/>
                  <a:t> </a:t>
                </a:r>
                <a:r>
                  <a:rPr lang="hu-HU" dirty="0" err="1"/>
                  <a:t>propositional</a:t>
                </a:r>
                <a:r>
                  <a:rPr lang="hu-HU" dirty="0"/>
                  <a:t> </a:t>
                </a:r>
                <a:r>
                  <a:rPr lang="hu-HU" dirty="0" err="1"/>
                  <a:t>symbols</a:t>
                </a:r>
                <a:endParaRPr lang="hu-HU" dirty="0"/>
              </a:p>
              <a:p>
                <a:pPr marL="0" indent="0">
                  <a:buNone/>
                </a:pPr>
                <a:endParaRPr lang="hu-HU" dirty="0"/>
              </a:p>
              <a:p>
                <a:r>
                  <a:rPr lang="hu-HU" dirty="0" err="1"/>
                  <a:t>Interpretation</a:t>
                </a:r>
                <a:r>
                  <a:rPr lang="hu-HU" dirty="0"/>
                  <a:t> </a:t>
                </a:r>
                <a:r>
                  <a:rPr lang="hu-HU" dirty="0" err="1"/>
                  <a:t>function</a:t>
                </a:r>
                <a:r>
                  <a:rPr lang="hu-HU" dirty="0"/>
                  <a:t>:</a:t>
                </a:r>
              </a:p>
              <a:p>
                <a:pPr lvl="1"/>
                <a:r>
                  <a:rPr lang="hu-HU" dirty="0" err="1"/>
                  <a:t>Let</a:t>
                </a:r>
                <a:r>
                  <a:rPr lang="hu-HU" dirty="0"/>
                  <a:t> </a:t>
                </a:r>
                <a:r>
                  <a:rPr lang="hu-HU" i="1" dirty="0"/>
                  <a:t>f</a:t>
                </a:r>
                <a:r>
                  <a:rPr lang="hu-HU" dirty="0"/>
                  <a:t> be a formula</a:t>
                </a:r>
              </a:p>
              <a:p>
                <a:pPr lvl="1"/>
                <a:r>
                  <a:rPr lang="hu-HU" dirty="0" err="1"/>
                  <a:t>Let</a:t>
                </a:r>
                <a:r>
                  <a:rPr lang="hu-HU" dirty="0"/>
                  <a:t> </a:t>
                </a:r>
                <a:r>
                  <a:rPr lang="hu-HU" i="1" dirty="0"/>
                  <a:t>w</a:t>
                </a:r>
                <a:r>
                  <a:rPr lang="hu-HU" dirty="0"/>
                  <a:t> be a </a:t>
                </a:r>
                <a:r>
                  <a:rPr lang="hu-HU" dirty="0" err="1"/>
                  <a:t>model</a:t>
                </a:r>
                <a:endParaRPr lang="hu-HU" dirty="0"/>
              </a:p>
              <a:p>
                <a:pPr lvl="1"/>
                <a:r>
                  <a:rPr lang="hu-HU" dirty="0"/>
                  <a:t>The </a:t>
                </a:r>
                <a14:m>
                  <m:oMath xmlns:m="http://schemas.openxmlformats.org/officeDocument/2006/math">
                    <m:r>
                      <a:rPr lang="hu-HU" b="0" i="1" smtClean="0">
                        <a:latin typeface="Cambria Math" panose="02040503050406030204" pitchFamily="18" charset="0"/>
                      </a:rPr>
                      <m:t>𝐼</m:t>
                    </m:r>
                    <m:r>
                      <a:rPr lang="hu-HU" b="0" i="1" smtClean="0">
                        <a:latin typeface="Cambria Math" panose="02040503050406030204" pitchFamily="18" charset="0"/>
                      </a:rPr>
                      <m:t>(</m:t>
                    </m:r>
                    <m:r>
                      <a:rPr lang="hu-HU" b="0" i="1" smtClean="0">
                        <a:latin typeface="Cambria Math" panose="02040503050406030204" pitchFamily="18" charset="0"/>
                      </a:rPr>
                      <m:t>𝑓</m:t>
                    </m:r>
                    <m:r>
                      <a:rPr lang="hu-HU" b="0" i="1" smtClean="0">
                        <a:latin typeface="Cambria Math" panose="02040503050406030204" pitchFamily="18" charset="0"/>
                      </a:rPr>
                      <m:t>,</m:t>
                    </m:r>
                    <m:r>
                      <a:rPr lang="hu-HU" b="0" i="1" smtClean="0">
                        <a:latin typeface="Cambria Math" panose="02040503050406030204" pitchFamily="18" charset="0"/>
                      </a:rPr>
                      <m:t>𝑤</m:t>
                    </m:r>
                    <m:r>
                      <a:rPr lang="hu-HU" b="0" i="1" smtClean="0">
                        <a:latin typeface="Cambria Math" panose="02040503050406030204" pitchFamily="18" charset="0"/>
                      </a:rPr>
                      <m:t>)</m:t>
                    </m:r>
                  </m:oMath>
                </a14:m>
                <a:r>
                  <a:rPr lang="hu-HU" dirty="0"/>
                  <a:t> </a:t>
                </a:r>
                <a:r>
                  <a:rPr lang="hu-HU" dirty="0" err="1"/>
                  <a:t>returns</a:t>
                </a:r>
                <a:r>
                  <a:rPr lang="hu-HU" dirty="0"/>
                  <a:t>:</a:t>
                </a:r>
              </a:p>
              <a:p>
                <a:pPr lvl="2"/>
                <a:r>
                  <a:rPr lang="hu-HU" dirty="0" err="1"/>
                  <a:t>True</a:t>
                </a:r>
                <a:r>
                  <a:rPr lang="hu-HU" dirty="0"/>
                  <a:t> (1) </a:t>
                </a:r>
                <a:r>
                  <a:rPr lang="hu-HU" dirty="0" err="1"/>
                  <a:t>if</a:t>
                </a:r>
                <a:r>
                  <a:rPr lang="hu-HU" dirty="0"/>
                  <a:t> </a:t>
                </a:r>
                <a:r>
                  <a:rPr lang="hu-HU" i="1" dirty="0"/>
                  <a:t>w</a:t>
                </a:r>
                <a:r>
                  <a:rPr lang="hu-HU" dirty="0"/>
                  <a:t> </a:t>
                </a:r>
                <a:r>
                  <a:rPr lang="hu-HU" dirty="0" err="1"/>
                  <a:t>satisfies</a:t>
                </a:r>
                <a:r>
                  <a:rPr lang="hu-HU" dirty="0"/>
                  <a:t> </a:t>
                </a:r>
                <a:r>
                  <a:rPr lang="hu-HU" i="1" dirty="0"/>
                  <a:t>f</a:t>
                </a:r>
              </a:p>
              <a:p>
                <a:pPr lvl="2"/>
                <a:r>
                  <a:rPr lang="hu-HU" dirty="0" err="1"/>
                  <a:t>False</a:t>
                </a:r>
                <a:r>
                  <a:rPr lang="hu-HU" dirty="0"/>
                  <a:t> (0) </a:t>
                </a:r>
                <a:r>
                  <a:rPr lang="hu-HU" dirty="0" err="1"/>
                  <a:t>if</a:t>
                </a:r>
                <a:r>
                  <a:rPr lang="hu-HU" dirty="0"/>
                  <a:t> </a:t>
                </a:r>
                <a:r>
                  <a:rPr lang="hu-HU" i="1" dirty="0"/>
                  <a:t>w</a:t>
                </a:r>
                <a:r>
                  <a:rPr lang="hu-HU" dirty="0"/>
                  <a:t> </a:t>
                </a:r>
                <a:r>
                  <a:rPr lang="hu-HU" dirty="0" err="1"/>
                  <a:t>does</a:t>
                </a:r>
                <a:r>
                  <a:rPr lang="hu-HU" dirty="0"/>
                  <a:t> </a:t>
                </a:r>
                <a:r>
                  <a:rPr lang="hu-HU" dirty="0" err="1"/>
                  <a:t>not</a:t>
                </a:r>
                <a:r>
                  <a:rPr lang="hu-HU" dirty="0"/>
                  <a:t> </a:t>
                </a:r>
                <a:r>
                  <a:rPr lang="hu-HU" dirty="0" err="1"/>
                  <a:t>satisfies</a:t>
                </a:r>
                <a:r>
                  <a:rPr lang="hu-HU" dirty="0"/>
                  <a:t> </a:t>
                </a:r>
                <a:r>
                  <a:rPr lang="hu-HU" i="1" dirty="0"/>
                  <a:t>f</a:t>
                </a:r>
                <a:endParaRPr lang="en-US" i="1" dirty="0"/>
              </a:p>
            </p:txBody>
          </p:sp>
        </mc:Choice>
        <mc:Fallback xmlns="">
          <p:sp>
            <p:nvSpPr>
              <p:cNvPr id="2" name="Tartalom helye 1">
                <a:extLst>
                  <a:ext uri="{FF2B5EF4-FFF2-40B4-BE49-F238E27FC236}">
                    <a16:creationId xmlns:a16="http://schemas.microsoft.com/office/drawing/2014/main" id="{27196FB9-5500-6770-A5C5-12A38A0EF0C5}"/>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US">
                    <a:noFill/>
                  </a:rPr>
                  <a:t> </a:t>
                </a:r>
              </a:p>
            </p:txBody>
          </p:sp>
        </mc:Fallback>
      </mc:AlternateContent>
      <p:sp>
        <p:nvSpPr>
          <p:cNvPr id="5" name="Dia számának helye 4">
            <a:extLst>
              <a:ext uri="{FF2B5EF4-FFF2-40B4-BE49-F238E27FC236}">
                <a16:creationId xmlns:a16="http://schemas.microsoft.com/office/drawing/2014/main" id="{457721AD-8A76-58FE-AB05-2B4C9BD0082F}"/>
              </a:ext>
            </a:extLst>
          </p:cNvPr>
          <p:cNvSpPr>
            <a:spLocks noGrp="1"/>
          </p:cNvSpPr>
          <p:nvPr>
            <p:ph type="sldNum" sz="quarter" idx="12"/>
          </p:nvPr>
        </p:nvSpPr>
        <p:spPr/>
        <p:txBody>
          <a:bodyPr/>
          <a:lstStyle/>
          <a:p>
            <a:fld id="{9F7ECEBC-3B63-4262-8BE9-06366B519A9F}" type="slidenum">
              <a:rPr lang="hu-HU" smtClean="0"/>
              <a:pPr/>
              <a:t>131</a:t>
            </a:fld>
            <a:endParaRPr lang="hu-HU" dirty="0"/>
          </a:p>
        </p:txBody>
      </p:sp>
      <p:sp>
        <p:nvSpPr>
          <p:cNvPr id="6" name="Cím 5">
            <a:extLst>
              <a:ext uri="{FF2B5EF4-FFF2-40B4-BE49-F238E27FC236}">
                <a16:creationId xmlns:a16="http://schemas.microsoft.com/office/drawing/2014/main" id="{204B265B-9FC9-A1DB-3DFE-06C58C581002}"/>
              </a:ext>
            </a:extLst>
          </p:cNvPr>
          <p:cNvSpPr>
            <a:spLocks noGrp="1"/>
          </p:cNvSpPr>
          <p:nvPr>
            <p:ph type="title"/>
          </p:nvPr>
        </p:nvSpPr>
        <p:spPr/>
        <p:txBody>
          <a:bodyPr/>
          <a:lstStyle/>
          <a:p>
            <a:r>
              <a:rPr lang="hu-HU" dirty="0" err="1"/>
              <a:t>Elements</a:t>
            </a:r>
            <a:r>
              <a:rPr lang="hu-HU" dirty="0"/>
              <a:t> of </a:t>
            </a:r>
            <a:r>
              <a:rPr lang="hu-HU" dirty="0" err="1"/>
              <a:t>Semantics</a:t>
            </a:r>
            <a:endParaRPr lang="en-US" dirty="0"/>
          </a:p>
        </p:txBody>
      </p:sp>
      <p:sp>
        <p:nvSpPr>
          <p:cNvPr id="3" name="Élőláb helye 2">
            <a:extLst>
              <a:ext uri="{FF2B5EF4-FFF2-40B4-BE49-F238E27FC236}">
                <a16:creationId xmlns:a16="http://schemas.microsoft.com/office/drawing/2014/main" id="{4287DAE3-B958-3098-5372-CF54222BFF9B}"/>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8ECCB801-FA5A-D452-9959-2912ADF744AE}"/>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D5D12ED8-F0DF-23EA-6392-4C878BC4E8C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4759D6AF-268A-8376-2768-D3011AB9463E}"/>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58357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artalom helye 1">
                <a:extLst>
                  <a:ext uri="{FF2B5EF4-FFF2-40B4-BE49-F238E27FC236}">
                    <a16:creationId xmlns:a16="http://schemas.microsoft.com/office/drawing/2014/main" id="{A45BB206-CD4E-FD5D-5B94-B0B8A6BB6F4B}"/>
                  </a:ext>
                </a:extLst>
              </p:cNvPr>
              <p:cNvSpPr>
                <a:spLocks noGrp="1"/>
              </p:cNvSpPr>
              <p:nvPr>
                <p:ph idx="1"/>
              </p:nvPr>
            </p:nvSpPr>
            <p:spPr>
              <a:xfrm>
                <a:off x="838200" y="1548721"/>
                <a:ext cx="10515600" cy="2061378"/>
              </a:xfrm>
            </p:spPr>
            <p:txBody>
              <a:bodyPr/>
              <a:lstStyle/>
              <a:p>
                <a:r>
                  <a:rPr lang="hu-HU" dirty="0"/>
                  <a:t>Formula:		</a:t>
                </a:r>
                <a14:m>
                  <m:oMath xmlns:m="http://schemas.openxmlformats.org/officeDocument/2006/math">
                    <m:r>
                      <a:rPr lang="hu-HU" b="0" i="1" smtClean="0">
                        <a:latin typeface="Cambria Math" panose="02040503050406030204" pitchFamily="18" charset="0"/>
                      </a:rPr>
                      <m:t>𝑓</m:t>
                    </m:r>
                    <m:r>
                      <a:rPr lang="hu-HU" b="0" i="1" smtClean="0">
                        <a:latin typeface="Cambria Math" panose="02040503050406030204" pitchFamily="18" charset="0"/>
                      </a:rPr>
                      <m:t>=</m:t>
                    </m:r>
                    <m:d>
                      <m:dPr>
                        <m:ctrlPr>
                          <a:rPr lang="hu-HU" b="0" i="1" smtClean="0">
                            <a:latin typeface="Cambria Math" panose="02040503050406030204" pitchFamily="18" charset="0"/>
                          </a:rPr>
                        </m:ctrlPr>
                      </m:dPr>
                      <m:e>
                        <m:r>
                          <a:rPr lang="hu-HU" b="0" i="1" smtClean="0">
                            <a:latin typeface="Cambria Math" panose="02040503050406030204" pitchFamily="18" charset="0"/>
                          </a:rPr>
                          <m:t>¬</m:t>
                        </m:r>
                        <m:r>
                          <a:rPr lang="hu-HU" b="0" i="1" smtClean="0">
                            <a:latin typeface="Cambria Math" panose="02040503050406030204" pitchFamily="18" charset="0"/>
                          </a:rPr>
                          <m:t>𝐴</m:t>
                        </m:r>
                        <m:r>
                          <a:rPr lang="hu-HU" b="0" i="1" smtClean="0">
                            <a:latin typeface="Cambria Math" panose="02040503050406030204" pitchFamily="18" charset="0"/>
                          </a:rPr>
                          <m:t>∧</m:t>
                        </m:r>
                        <m:r>
                          <a:rPr lang="hu-HU" b="0" i="1" smtClean="0">
                            <a:latin typeface="Cambria Math" panose="02040503050406030204" pitchFamily="18" charset="0"/>
                          </a:rPr>
                          <m:t>𝐵</m:t>
                        </m:r>
                      </m:e>
                    </m:d>
                    <m:r>
                      <a:rPr lang="hu-HU" b="0" i="1" smtClean="0">
                        <a:latin typeface="Cambria Math" panose="02040503050406030204" pitchFamily="18" charset="0"/>
                      </a:rPr>
                      <m:t>↔</m:t>
                    </m:r>
                    <m:r>
                      <a:rPr lang="hu-HU" b="0" i="1" smtClean="0">
                        <a:latin typeface="Cambria Math" panose="02040503050406030204" pitchFamily="18" charset="0"/>
                      </a:rPr>
                      <m:t>𝐶</m:t>
                    </m:r>
                  </m:oMath>
                </a14:m>
                <a:endParaRPr lang="hu-HU" dirty="0"/>
              </a:p>
              <a:p>
                <a:r>
                  <a:rPr lang="hu-HU" dirty="0" err="1"/>
                  <a:t>Model</a:t>
                </a:r>
                <a:r>
                  <a:rPr lang="hu-HU" dirty="0"/>
                  <a:t>:		</a:t>
                </a:r>
                <a14:m>
                  <m:oMath xmlns:m="http://schemas.openxmlformats.org/officeDocument/2006/math">
                    <m:r>
                      <a:rPr lang="hu-HU" b="0" i="1" smtClean="0">
                        <a:latin typeface="Cambria Math" panose="02040503050406030204" pitchFamily="18" charset="0"/>
                      </a:rPr>
                      <m:t>𝑤</m:t>
                    </m:r>
                    <m:r>
                      <a:rPr lang="hu-HU" b="0" i="1" smtClean="0">
                        <a:latin typeface="Cambria Math" panose="02040503050406030204" pitchFamily="18" charset="0"/>
                      </a:rPr>
                      <m:t>=</m:t>
                    </m:r>
                    <m:d>
                      <m:dPr>
                        <m:begChr m:val="{"/>
                        <m:endChr m:val="}"/>
                        <m:ctrlPr>
                          <a:rPr lang="hu-HU" b="0" i="1" smtClean="0">
                            <a:latin typeface="Cambria Math" panose="02040503050406030204" pitchFamily="18" charset="0"/>
                          </a:rPr>
                        </m:ctrlPr>
                      </m:dPr>
                      <m:e>
                        <m:r>
                          <a:rPr lang="hu-HU" b="0" i="1" smtClean="0">
                            <a:latin typeface="Cambria Math" panose="02040503050406030204" pitchFamily="18" charset="0"/>
                          </a:rPr>
                          <m:t>𝐴</m:t>
                        </m:r>
                        <m:r>
                          <a:rPr lang="hu-HU" b="0" i="1" smtClean="0">
                            <a:latin typeface="Cambria Math" panose="02040503050406030204" pitchFamily="18" charset="0"/>
                          </a:rPr>
                          <m:t>:1,  </m:t>
                        </m:r>
                        <m:r>
                          <a:rPr lang="hu-HU" b="0" i="1" smtClean="0">
                            <a:latin typeface="Cambria Math" panose="02040503050406030204" pitchFamily="18" charset="0"/>
                          </a:rPr>
                          <m:t>𝐵</m:t>
                        </m:r>
                        <m:r>
                          <a:rPr lang="hu-HU" b="0" i="1" smtClean="0">
                            <a:latin typeface="Cambria Math" panose="02040503050406030204" pitchFamily="18" charset="0"/>
                          </a:rPr>
                          <m:t>:1,  </m:t>
                        </m:r>
                        <m:r>
                          <a:rPr lang="hu-HU" b="0" i="1" smtClean="0">
                            <a:latin typeface="Cambria Math" panose="02040503050406030204" pitchFamily="18" charset="0"/>
                          </a:rPr>
                          <m:t>𝐶</m:t>
                        </m:r>
                        <m:r>
                          <a:rPr lang="hu-HU" b="0" i="1" smtClean="0">
                            <a:latin typeface="Cambria Math" panose="02040503050406030204" pitchFamily="18" charset="0"/>
                          </a:rPr>
                          <m:t>:0</m:t>
                        </m:r>
                      </m:e>
                    </m:d>
                  </m:oMath>
                </a14:m>
                <a:endParaRPr lang="hu-HU" dirty="0"/>
              </a:p>
              <a:p>
                <a:endParaRPr lang="hu-HU" dirty="0"/>
              </a:p>
              <a:p>
                <a:r>
                  <a:rPr lang="hu-HU" dirty="0" err="1"/>
                  <a:t>Interpretation</a:t>
                </a:r>
                <a:r>
                  <a:rPr lang="hu-HU" dirty="0"/>
                  <a:t>:</a:t>
                </a:r>
                <a:endParaRPr lang="en-US" dirty="0"/>
              </a:p>
            </p:txBody>
          </p:sp>
        </mc:Choice>
        <mc:Fallback xmlns="">
          <p:sp>
            <p:nvSpPr>
              <p:cNvPr id="2" name="Tartalom helye 1">
                <a:extLst>
                  <a:ext uri="{FF2B5EF4-FFF2-40B4-BE49-F238E27FC236}">
                    <a16:creationId xmlns:a16="http://schemas.microsoft.com/office/drawing/2014/main" id="{A45BB206-CD4E-FD5D-5B94-B0B8A6BB6F4B}"/>
                  </a:ext>
                </a:extLst>
              </p:cNvPr>
              <p:cNvSpPr>
                <a:spLocks noGrp="1" noRot="1" noChangeAspect="1" noMove="1" noResize="1" noEditPoints="1" noAdjustHandles="1" noChangeArrowheads="1" noChangeShapeType="1" noTextEdit="1"/>
              </p:cNvSpPr>
              <p:nvPr>
                <p:ph idx="1"/>
              </p:nvPr>
            </p:nvSpPr>
            <p:spPr>
              <a:xfrm>
                <a:off x="838200" y="1548721"/>
                <a:ext cx="10515600" cy="2061378"/>
              </a:xfrm>
              <a:blipFill>
                <a:blip r:embed="rId2"/>
                <a:stretch>
                  <a:fillRect l="-1043" t="-5030" b="-5621"/>
                </a:stretch>
              </a:blipFill>
            </p:spPr>
            <p:txBody>
              <a:bodyPr/>
              <a:lstStyle/>
              <a:p>
                <a:r>
                  <a:rPr lang="en-US">
                    <a:noFill/>
                  </a:rPr>
                  <a:t> </a:t>
                </a:r>
              </a:p>
            </p:txBody>
          </p:sp>
        </mc:Fallback>
      </mc:AlternateContent>
      <p:sp>
        <p:nvSpPr>
          <p:cNvPr id="5" name="Dia számának helye 4">
            <a:extLst>
              <a:ext uri="{FF2B5EF4-FFF2-40B4-BE49-F238E27FC236}">
                <a16:creationId xmlns:a16="http://schemas.microsoft.com/office/drawing/2014/main" id="{632499B4-0215-BDCF-C41F-E3A497DA13C5}"/>
              </a:ext>
            </a:extLst>
          </p:cNvPr>
          <p:cNvSpPr>
            <a:spLocks noGrp="1"/>
          </p:cNvSpPr>
          <p:nvPr>
            <p:ph type="sldNum" sz="quarter" idx="12"/>
          </p:nvPr>
        </p:nvSpPr>
        <p:spPr/>
        <p:txBody>
          <a:bodyPr/>
          <a:lstStyle/>
          <a:p>
            <a:fld id="{9F7ECEBC-3B63-4262-8BE9-06366B519A9F}" type="slidenum">
              <a:rPr lang="hu-HU" smtClean="0"/>
              <a:pPr/>
              <a:t>132</a:t>
            </a:fld>
            <a:endParaRPr lang="hu-HU" dirty="0"/>
          </a:p>
        </p:txBody>
      </p:sp>
      <p:sp>
        <p:nvSpPr>
          <p:cNvPr id="6" name="Cím 5">
            <a:extLst>
              <a:ext uri="{FF2B5EF4-FFF2-40B4-BE49-F238E27FC236}">
                <a16:creationId xmlns:a16="http://schemas.microsoft.com/office/drawing/2014/main" id="{2E939483-63B9-FAD8-CF5F-4552F55FD055}"/>
              </a:ext>
            </a:extLst>
          </p:cNvPr>
          <p:cNvSpPr>
            <a:spLocks noGrp="1"/>
          </p:cNvSpPr>
          <p:nvPr>
            <p:ph type="title"/>
          </p:nvPr>
        </p:nvSpPr>
        <p:spPr/>
        <p:txBody>
          <a:bodyPr/>
          <a:lstStyle/>
          <a:p>
            <a:r>
              <a:rPr lang="hu-HU" dirty="0" err="1"/>
              <a:t>Example</a:t>
            </a:r>
            <a:r>
              <a:rPr lang="hu-HU" dirty="0"/>
              <a:t> – </a:t>
            </a:r>
            <a:r>
              <a:rPr lang="hu-HU" dirty="0" err="1"/>
              <a:t>Interpretation</a:t>
            </a:r>
            <a:r>
              <a:rPr lang="hu-HU" dirty="0"/>
              <a:t> </a:t>
            </a:r>
            <a:r>
              <a:rPr lang="hu-HU" dirty="0" err="1"/>
              <a:t>function</a:t>
            </a:r>
            <a:endParaRPr lang="en-US" dirty="0"/>
          </a:p>
        </p:txBody>
      </p:sp>
      <mc:AlternateContent xmlns:mc="http://schemas.openxmlformats.org/markup-compatibility/2006" xmlns:a14="http://schemas.microsoft.com/office/drawing/2010/main">
        <mc:Choice Requires="a14">
          <p:sp>
            <p:nvSpPr>
              <p:cNvPr id="7" name="Szövegdoboz 6">
                <a:extLst>
                  <a:ext uri="{FF2B5EF4-FFF2-40B4-BE49-F238E27FC236}">
                    <a16:creationId xmlns:a16="http://schemas.microsoft.com/office/drawing/2014/main" id="{674F64C5-5ACC-84BB-5895-2F0F3D916672}"/>
                  </a:ext>
                </a:extLst>
              </p:cNvPr>
              <p:cNvSpPr txBox="1"/>
              <p:nvPr/>
            </p:nvSpPr>
            <p:spPr>
              <a:xfrm>
                <a:off x="2070983" y="5493273"/>
                <a:ext cx="1365567" cy="369332"/>
              </a:xfrm>
              <a:prstGeom prst="rect">
                <a:avLst/>
              </a:prstGeom>
              <a:noFill/>
              <a:ln w="28575">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hu-HU" b="0" i="1" smtClean="0">
                          <a:latin typeface="Cambria Math" panose="02040503050406030204" pitchFamily="18" charset="0"/>
                        </a:rPr>
                        <m:t>𝐼</m:t>
                      </m:r>
                      <m:d>
                        <m:dPr>
                          <m:ctrlPr>
                            <a:rPr lang="hu-HU" b="0" i="1" smtClean="0">
                              <a:latin typeface="Cambria Math" panose="02040503050406030204" pitchFamily="18" charset="0"/>
                            </a:rPr>
                          </m:ctrlPr>
                        </m:dPr>
                        <m:e>
                          <m:r>
                            <a:rPr lang="hu-HU" b="0" i="1" smtClean="0">
                              <a:latin typeface="Cambria Math" panose="02040503050406030204" pitchFamily="18" charset="0"/>
                            </a:rPr>
                            <m:t>𝐴</m:t>
                          </m:r>
                          <m:r>
                            <a:rPr lang="hu-HU" b="0" i="1" smtClean="0">
                              <a:latin typeface="Cambria Math" panose="02040503050406030204" pitchFamily="18" charset="0"/>
                            </a:rPr>
                            <m:t>,</m:t>
                          </m:r>
                          <m:r>
                            <a:rPr lang="hu-HU" b="0" i="1" smtClean="0">
                              <a:latin typeface="Cambria Math" panose="02040503050406030204" pitchFamily="18" charset="0"/>
                            </a:rPr>
                            <m:t>𝑤</m:t>
                          </m:r>
                        </m:e>
                      </m:d>
                      <m:r>
                        <a:rPr lang="hu-HU" b="0" i="1" smtClean="0">
                          <a:latin typeface="Cambria Math" panose="02040503050406030204" pitchFamily="18" charset="0"/>
                        </a:rPr>
                        <m:t>=1</m:t>
                      </m:r>
                    </m:oMath>
                  </m:oMathPara>
                </a14:m>
                <a:endParaRPr lang="en-US" dirty="0"/>
              </a:p>
            </p:txBody>
          </p:sp>
        </mc:Choice>
        <mc:Fallback xmlns="">
          <p:sp>
            <p:nvSpPr>
              <p:cNvPr id="7" name="Szövegdoboz 6">
                <a:extLst>
                  <a:ext uri="{FF2B5EF4-FFF2-40B4-BE49-F238E27FC236}">
                    <a16:creationId xmlns:a16="http://schemas.microsoft.com/office/drawing/2014/main" id="{674F64C5-5ACC-84BB-5895-2F0F3D916672}"/>
                  </a:ext>
                </a:extLst>
              </p:cNvPr>
              <p:cNvSpPr txBox="1">
                <a:spLocks noRot="1" noChangeAspect="1" noMove="1" noResize="1" noEditPoints="1" noAdjustHandles="1" noChangeArrowheads="1" noChangeShapeType="1" noTextEdit="1"/>
              </p:cNvSpPr>
              <p:nvPr/>
            </p:nvSpPr>
            <p:spPr>
              <a:xfrm>
                <a:off x="2070983" y="5493273"/>
                <a:ext cx="1365567" cy="369332"/>
              </a:xfrm>
              <a:prstGeom prst="rect">
                <a:avLst/>
              </a:prstGeom>
              <a:blipFill>
                <a:blip r:embed="rId3"/>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Szövegdoboz 8">
                <a:extLst>
                  <a:ext uri="{FF2B5EF4-FFF2-40B4-BE49-F238E27FC236}">
                    <a16:creationId xmlns:a16="http://schemas.microsoft.com/office/drawing/2014/main" id="{50103E95-46A0-31BA-2BCF-6C93E4C8D307}"/>
                  </a:ext>
                </a:extLst>
              </p:cNvPr>
              <p:cNvSpPr txBox="1"/>
              <p:nvPr/>
            </p:nvSpPr>
            <p:spPr>
              <a:xfrm>
                <a:off x="2206831" y="4728457"/>
                <a:ext cx="1538691" cy="369332"/>
              </a:xfrm>
              <a:prstGeom prst="rect">
                <a:avLst/>
              </a:prstGeom>
              <a:noFill/>
              <a:ln w="28575">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hu-HU" b="0" i="1" smtClean="0">
                          <a:latin typeface="Cambria Math" panose="02040503050406030204" pitchFamily="18" charset="0"/>
                        </a:rPr>
                        <m:t>𝐼</m:t>
                      </m:r>
                      <m:d>
                        <m:dPr>
                          <m:ctrlPr>
                            <a:rPr lang="hu-HU" b="0" i="1" smtClean="0">
                              <a:latin typeface="Cambria Math" panose="02040503050406030204" pitchFamily="18" charset="0"/>
                            </a:rPr>
                          </m:ctrlPr>
                        </m:dPr>
                        <m:e>
                          <m:r>
                            <a:rPr lang="hu-HU" b="0" i="1" smtClean="0">
                              <a:latin typeface="Cambria Math" panose="02040503050406030204" pitchFamily="18" charset="0"/>
                            </a:rPr>
                            <m:t>¬</m:t>
                          </m:r>
                          <m:r>
                            <a:rPr lang="hu-HU" b="0" i="1" smtClean="0">
                              <a:latin typeface="Cambria Math" panose="02040503050406030204" pitchFamily="18" charset="0"/>
                            </a:rPr>
                            <m:t>𝐴</m:t>
                          </m:r>
                          <m:r>
                            <a:rPr lang="hu-HU" b="0" i="1" smtClean="0">
                              <a:latin typeface="Cambria Math" panose="02040503050406030204" pitchFamily="18" charset="0"/>
                            </a:rPr>
                            <m:t>,</m:t>
                          </m:r>
                          <m:r>
                            <a:rPr lang="hu-HU" b="0" i="1" smtClean="0">
                              <a:latin typeface="Cambria Math" panose="02040503050406030204" pitchFamily="18" charset="0"/>
                            </a:rPr>
                            <m:t>𝑤</m:t>
                          </m:r>
                        </m:e>
                      </m:d>
                      <m:r>
                        <a:rPr lang="hu-HU" b="0" i="1" smtClean="0">
                          <a:latin typeface="Cambria Math" panose="02040503050406030204" pitchFamily="18" charset="0"/>
                        </a:rPr>
                        <m:t>=</m:t>
                      </m:r>
                      <m:r>
                        <a:rPr lang="hu-HU" b="0" i="0" smtClean="0">
                          <a:latin typeface="Cambria Math" panose="02040503050406030204" pitchFamily="18" charset="0"/>
                        </a:rPr>
                        <m:t>0</m:t>
                      </m:r>
                    </m:oMath>
                  </m:oMathPara>
                </a14:m>
                <a:endParaRPr lang="en-US" dirty="0"/>
              </a:p>
            </p:txBody>
          </p:sp>
        </mc:Choice>
        <mc:Fallback xmlns="">
          <p:sp>
            <p:nvSpPr>
              <p:cNvPr id="9" name="Szövegdoboz 8">
                <a:extLst>
                  <a:ext uri="{FF2B5EF4-FFF2-40B4-BE49-F238E27FC236}">
                    <a16:creationId xmlns:a16="http://schemas.microsoft.com/office/drawing/2014/main" id="{50103E95-46A0-31BA-2BCF-6C93E4C8D307}"/>
                  </a:ext>
                </a:extLst>
              </p:cNvPr>
              <p:cNvSpPr txBox="1">
                <a:spLocks noRot="1" noChangeAspect="1" noMove="1" noResize="1" noEditPoints="1" noAdjustHandles="1" noChangeArrowheads="1" noChangeShapeType="1" noTextEdit="1"/>
              </p:cNvSpPr>
              <p:nvPr/>
            </p:nvSpPr>
            <p:spPr>
              <a:xfrm>
                <a:off x="2206831" y="4728457"/>
                <a:ext cx="1538691" cy="369332"/>
              </a:xfrm>
              <a:prstGeom prst="rect">
                <a:avLst/>
              </a:prstGeom>
              <a:blipFill>
                <a:blip r:embed="rId4"/>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Szövegdoboz 9">
                <a:extLst>
                  <a:ext uri="{FF2B5EF4-FFF2-40B4-BE49-F238E27FC236}">
                    <a16:creationId xmlns:a16="http://schemas.microsoft.com/office/drawing/2014/main" id="{A2548503-3205-65E5-625F-900205AC7BF0}"/>
                  </a:ext>
                </a:extLst>
              </p:cNvPr>
              <p:cNvSpPr txBox="1"/>
              <p:nvPr/>
            </p:nvSpPr>
            <p:spPr>
              <a:xfrm>
                <a:off x="3919151" y="4711310"/>
                <a:ext cx="1375954" cy="369332"/>
              </a:xfrm>
              <a:prstGeom prst="rect">
                <a:avLst/>
              </a:prstGeom>
              <a:noFill/>
              <a:ln w="28575">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hu-HU" b="0" i="1" smtClean="0">
                          <a:latin typeface="Cambria Math" panose="02040503050406030204" pitchFamily="18" charset="0"/>
                        </a:rPr>
                        <m:t>𝐼</m:t>
                      </m:r>
                      <m:d>
                        <m:dPr>
                          <m:ctrlPr>
                            <a:rPr lang="hu-HU" b="0" i="1" smtClean="0">
                              <a:latin typeface="Cambria Math" panose="02040503050406030204" pitchFamily="18" charset="0"/>
                            </a:rPr>
                          </m:ctrlPr>
                        </m:dPr>
                        <m:e>
                          <m:r>
                            <a:rPr lang="hu-HU" b="0" i="1" smtClean="0">
                              <a:latin typeface="Cambria Math" panose="02040503050406030204" pitchFamily="18" charset="0"/>
                            </a:rPr>
                            <m:t>𝐵</m:t>
                          </m:r>
                          <m:r>
                            <a:rPr lang="hu-HU" b="0" i="1" smtClean="0">
                              <a:latin typeface="Cambria Math" panose="02040503050406030204" pitchFamily="18" charset="0"/>
                            </a:rPr>
                            <m:t>,</m:t>
                          </m:r>
                          <m:r>
                            <a:rPr lang="hu-HU" b="0" i="1" smtClean="0">
                              <a:latin typeface="Cambria Math" panose="02040503050406030204" pitchFamily="18" charset="0"/>
                            </a:rPr>
                            <m:t>𝑤</m:t>
                          </m:r>
                        </m:e>
                      </m:d>
                      <m:r>
                        <a:rPr lang="hu-HU" b="0" i="1" smtClean="0">
                          <a:latin typeface="Cambria Math" panose="02040503050406030204" pitchFamily="18" charset="0"/>
                        </a:rPr>
                        <m:t>=</m:t>
                      </m:r>
                      <m:r>
                        <a:rPr lang="hu-HU" b="0" i="0" smtClean="0">
                          <a:latin typeface="Cambria Math" panose="02040503050406030204" pitchFamily="18" charset="0"/>
                        </a:rPr>
                        <m:t>1</m:t>
                      </m:r>
                    </m:oMath>
                  </m:oMathPara>
                </a14:m>
                <a:endParaRPr lang="en-US" dirty="0"/>
              </a:p>
            </p:txBody>
          </p:sp>
        </mc:Choice>
        <mc:Fallback xmlns="">
          <p:sp>
            <p:nvSpPr>
              <p:cNvPr id="10" name="Szövegdoboz 9">
                <a:extLst>
                  <a:ext uri="{FF2B5EF4-FFF2-40B4-BE49-F238E27FC236}">
                    <a16:creationId xmlns:a16="http://schemas.microsoft.com/office/drawing/2014/main" id="{A2548503-3205-65E5-625F-900205AC7BF0}"/>
                  </a:ext>
                </a:extLst>
              </p:cNvPr>
              <p:cNvSpPr txBox="1">
                <a:spLocks noRot="1" noChangeAspect="1" noMove="1" noResize="1" noEditPoints="1" noAdjustHandles="1" noChangeArrowheads="1" noChangeShapeType="1" noTextEdit="1"/>
              </p:cNvSpPr>
              <p:nvPr/>
            </p:nvSpPr>
            <p:spPr>
              <a:xfrm>
                <a:off x="3919151" y="4711310"/>
                <a:ext cx="1375954" cy="369332"/>
              </a:xfrm>
              <a:prstGeom prst="rect">
                <a:avLst/>
              </a:prstGeom>
              <a:blipFill>
                <a:blip r:embed="rId5"/>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Szövegdoboz 11">
                <a:extLst>
                  <a:ext uri="{FF2B5EF4-FFF2-40B4-BE49-F238E27FC236}">
                    <a16:creationId xmlns:a16="http://schemas.microsoft.com/office/drawing/2014/main" id="{37652B91-9330-7CBB-7FFC-4214C6E54F44}"/>
                  </a:ext>
                </a:extLst>
              </p:cNvPr>
              <p:cNvSpPr txBox="1"/>
              <p:nvPr/>
            </p:nvSpPr>
            <p:spPr>
              <a:xfrm>
                <a:off x="2667989" y="3948153"/>
                <a:ext cx="1936043" cy="369332"/>
              </a:xfrm>
              <a:prstGeom prst="rect">
                <a:avLst/>
              </a:prstGeom>
              <a:noFill/>
              <a:ln w="28575">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hu-HU" b="0" i="1" smtClean="0">
                          <a:latin typeface="Cambria Math" panose="02040503050406030204" pitchFamily="18" charset="0"/>
                        </a:rPr>
                        <m:t>𝐼</m:t>
                      </m:r>
                      <m:d>
                        <m:dPr>
                          <m:ctrlPr>
                            <a:rPr lang="hu-HU" b="0" i="1" smtClean="0">
                              <a:latin typeface="Cambria Math" panose="02040503050406030204" pitchFamily="18" charset="0"/>
                            </a:rPr>
                          </m:ctrlPr>
                        </m:dPr>
                        <m:e>
                          <m:r>
                            <a:rPr lang="hu-HU" b="0" i="1" smtClean="0">
                              <a:latin typeface="Cambria Math" panose="02040503050406030204" pitchFamily="18" charset="0"/>
                            </a:rPr>
                            <m:t>¬</m:t>
                          </m:r>
                          <m:r>
                            <a:rPr lang="hu-HU" b="0" i="1" smtClean="0">
                              <a:latin typeface="Cambria Math" panose="02040503050406030204" pitchFamily="18" charset="0"/>
                            </a:rPr>
                            <m:t>𝐴</m:t>
                          </m:r>
                          <m:r>
                            <a:rPr lang="hu-HU" b="0" i="1" smtClean="0">
                              <a:latin typeface="Cambria Math" panose="02040503050406030204" pitchFamily="18" charset="0"/>
                            </a:rPr>
                            <m:t>∧</m:t>
                          </m:r>
                          <m:r>
                            <a:rPr lang="hu-HU" b="0" i="1" smtClean="0">
                              <a:latin typeface="Cambria Math" panose="02040503050406030204" pitchFamily="18" charset="0"/>
                            </a:rPr>
                            <m:t>𝐵</m:t>
                          </m:r>
                          <m:r>
                            <a:rPr lang="hu-HU" b="0" i="1" smtClean="0">
                              <a:latin typeface="Cambria Math" panose="02040503050406030204" pitchFamily="18" charset="0"/>
                            </a:rPr>
                            <m:t>,</m:t>
                          </m:r>
                          <m:r>
                            <a:rPr lang="hu-HU" b="0" i="1" smtClean="0">
                              <a:latin typeface="Cambria Math" panose="02040503050406030204" pitchFamily="18" charset="0"/>
                            </a:rPr>
                            <m:t>𝑤</m:t>
                          </m:r>
                        </m:e>
                      </m:d>
                      <m:r>
                        <a:rPr lang="hu-HU" b="0" i="1" smtClean="0">
                          <a:latin typeface="Cambria Math" panose="02040503050406030204" pitchFamily="18" charset="0"/>
                        </a:rPr>
                        <m:t>=</m:t>
                      </m:r>
                      <m:r>
                        <a:rPr lang="hu-HU" b="0" i="0" smtClean="0">
                          <a:latin typeface="Cambria Math" panose="02040503050406030204" pitchFamily="18" charset="0"/>
                        </a:rPr>
                        <m:t>0</m:t>
                      </m:r>
                    </m:oMath>
                  </m:oMathPara>
                </a14:m>
                <a:endParaRPr lang="en-US" dirty="0"/>
              </a:p>
            </p:txBody>
          </p:sp>
        </mc:Choice>
        <mc:Fallback xmlns="">
          <p:sp>
            <p:nvSpPr>
              <p:cNvPr id="12" name="Szövegdoboz 11">
                <a:extLst>
                  <a:ext uri="{FF2B5EF4-FFF2-40B4-BE49-F238E27FC236}">
                    <a16:creationId xmlns:a16="http://schemas.microsoft.com/office/drawing/2014/main" id="{37652B91-9330-7CBB-7FFC-4214C6E54F44}"/>
                  </a:ext>
                </a:extLst>
              </p:cNvPr>
              <p:cNvSpPr txBox="1">
                <a:spLocks noRot="1" noChangeAspect="1" noMove="1" noResize="1" noEditPoints="1" noAdjustHandles="1" noChangeArrowheads="1" noChangeShapeType="1" noTextEdit="1"/>
              </p:cNvSpPr>
              <p:nvPr/>
            </p:nvSpPr>
            <p:spPr>
              <a:xfrm>
                <a:off x="2667989" y="3948153"/>
                <a:ext cx="1936043" cy="369332"/>
              </a:xfrm>
              <a:prstGeom prst="rect">
                <a:avLst/>
              </a:prstGeom>
              <a:blipFill>
                <a:blip r:embed="rId6"/>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Szövegdoboz 12">
                <a:extLst>
                  <a:ext uri="{FF2B5EF4-FFF2-40B4-BE49-F238E27FC236}">
                    <a16:creationId xmlns:a16="http://schemas.microsoft.com/office/drawing/2014/main" id="{2EF6B31B-DD74-B171-C497-F79BD9F4EE47}"/>
                  </a:ext>
                </a:extLst>
              </p:cNvPr>
              <p:cNvSpPr txBox="1"/>
              <p:nvPr/>
            </p:nvSpPr>
            <p:spPr>
              <a:xfrm>
                <a:off x="6095999" y="3933544"/>
                <a:ext cx="1365438" cy="369332"/>
              </a:xfrm>
              <a:prstGeom prst="rect">
                <a:avLst/>
              </a:prstGeom>
              <a:noFill/>
              <a:ln w="28575">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hu-HU" b="0" i="1" smtClean="0">
                          <a:latin typeface="Cambria Math" panose="02040503050406030204" pitchFamily="18" charset="0"/>
                        </a:rPr>
                        <m:t>𝐼</m:t>
                      </m:r>
                      <m:d>
                        <m:dPr>
                          <m:ctrlPr>
                            <a:rPr lang="hu-HU" b="0" i="1" smtClean="0">
                              <a:latin typeface="Cambria Math" panose="02040503050406030204" pitchFamily="18" charset="0"/>
                            </a:rPr>
                          </m:ctrlPr>
                        </m:dPr>
                        <m:e>
                          <m:r>
                            <a:rPr lang="hu-HU" b="0" i="1" smtClean="0">
                              <a:latin typeface="Cambria Math" panose="02040503050406030204" pitchFamily="18" charset="0"/>
                            </a:rPr>
                            <m:t>𝐶</m:t>
                          </m:r>
                          <m:r>
                            <a:rPr lang="hu-HU" b="0" i="1" smtClean="0">
                              <a:latin typeface="Cambria Math" panose="02040503050406030204" pitchFamily="18" charset="0"/>
                            </a:rPr>
                            <m:t>,</m:t>
                          </m:r>
                          <m:r>
                            <a:rPr lang="hu-HU" b="0" i="1" smtClean="0">
                              <a:latin typeface="Cambria Math" panose="02040503050406030204" pitchFamily="18" charset="0"/>
                            </a:rPr>
                            <m:t>𝑤</m:t>
                          </m:r>
                        </m:e>
                      </m:d>
                      <m:r>
                        <a:rPr lang="hu-HU" b="0" i="1" smtClean="0">
                          <a:latin typeface="Cambria Math" panose="02040503050406030204" pitchFamily="18" charset="0"/>
                        </a:rPr>
                        <m:t>=0</m:t>
                      </m:r>
                    </m:oMath>
                  </m:oMathPara>
                </a14:m>
                <a:endParaRPr lang="en-US" dirty="0"/>
              </a:p>
            </p:txBody>
          </p:sp>
        </mc:Choice>
        <mc:Fallback xmlns="">
          <p:sp>
            <p:nvSpPr>
              <p:cNvPr id="13" name="Szövegdoboz 12">
                <a:extLst>
                  <a:ext uri="{FF2B5EF4-FFF2-40B4-BE49-F238E27FC236}">
                    <a16:creationId xmlns:a16="http://schemas.microsoft.com/office/drawing/2014/main" id="{2EF6B31B-DD74-B171-C497-F79BD9F4EE47}"/>
                  </a:ext>
                </a:extLst>
              </p:cNvPr>
              <p:cNvSpPr txBox="1">
                <a:spLocks noRot="1" noChangeAspect="1" noMove="1" noResize="1" noEditPoints="1" noAdjustHandles="1" noChangeArrowheads="1" noChangeShapeType="1" noTextEdit="1"/>
              </p:cNvSpPr>
              <p:nvPr/>
            </p:nvSpPr>
            <p:spPr>
              <a:xfrm>
                <a:off x="6095999" y="3933544"/>
                <a:ext cx="1365438" cy="369332"/>
              </a:xfrm>
              <a:prstGeom prst="rect">
                <a:avLst/>
              </a:prstGeom>
              <a:blipFill>
                <a:blip r:embed="rId7"/>
                <a:stretch>
                  <a:fillRect/>
                </a:stretch>
              </a:blipFill>
              <a:ln w="28575">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Szövegdoboz 13">
                <a:extLst>
                  <a:ext uri="{FF2B5EF4-FFF2-40B4-BE49-F238E27FC236}">
                    <a16:creationId xmlns:a16="http://schemas.microsoft.com/office/drawing/2014/main" id="{EC58ADB3-05DA-EB6C-F924-8A6EE9792D47}"/>
                  </a:ext>
                </a:extLst>
              </p:cNvPr>
              <p:cNvSpPr txBox="1"/>
              <p:nvPr/>
            </p:nvSpPr>
            <p:spPr>
              <a:xfrm>
                <a:off x="3919151" y="3096717"/>
                <a:ext cx="2632837" cy="404983"/>
              </a:xfrm>
              <a:prstGeom prst="rect">
                <a:avLst/>
              </a:prstGeom>
              <a:noFill/>
              <a:ln w="28575">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hu-HU" b="0" i="1" smtClean="0">
                          <a:latin typeface="Cambria Math" panose="02040503050406030204" pitchFamily="18" charset="0"/>
                        </a:rPr>
                        <m:t>𝐼</m:t>
                      </m:r>
                      <m:d>
                        <m:dPr>
                          <m:ctrlPr>
                            <a:rPr lang="hu-HU" b="0" i="1" smtClean="0">
                              <a:latin typeface="Cambria Math" panose="02040503050406030204" pitchFamily="18" charset="0"/>
                            </a:rPr>
                          </m:ctrlPr>
                        </m:dPr>
                        <m:e>
                          <m:d>
                            <m:dPr>
                              <m:ctrlPr>
                                <a:rPr lang="hu-HU" b="0" i="1" smtClean="0">
                                  <a:latin typeface="Cambria Math" panose="02040503050406030204" pitchFamily="18" charset="0"/>
                                </a:rPr>
                              </m:ctrlPr>
                            </m:dPr>
                            <m:e>
                              <m:r>
                                <a:rPr lang="hu-HU" b="0" i="1" smtClean="0">
                                  <a:latin typeface="Cambria Math" panose="02040503050406030204" pitchFamily="18" charset="0"/>
                                </a:rPr>
                                <m:t>¬</m:t>
                              </m:r>
                              <m:r>
                                <a:rPr lang="hu-HU" b="0" i="1" smtClean="0">
                                  <a:latin typeface="Cambria Math" panose="02040503050406030204" pitchFamily="18" charset="0"/>
                                </a:rPr>
                                <m:t>𝐴</m:t>
                              </m:r>
                              <m:r>
                                <a:rPr lang="hu-HU" b="0" i="1" smtClean="0">
                                  <a:latin typeface="Cambria Math" panose="02040503050406030204" pitchFamily="18" charset="0"/>
                                </a:rPr>
                                <m:t>∧</m:t>
                              </m:r>
                              <m:r>
                                <a:rPr lang="hu-HU" b="0" i="1" smtClean="0">
                                  <a:latin typeface="Cambria Math" panose="02040503050406030204" pitchFamily="18" charset="0"/>
                                </a:rPr>
                                <m:t>𝐵</m:t>
                              </m:r>
                            </m:e>
                          </m:d>
                          <m:r>
                            <a:rPr lang="hu-HU" b="0" i="1" smtClean="0">
                              <a:latin typeface="Cambria Math" panose="02040503050406030204" pitchFamily="18" charset="0"/>
                            </a:rPr>
                            <m:t>↔</m:t>
                          </m:r>
                          <m:r>
                            <a:rPr lang="hu-HU" b="0" i="1" smtClean="0">
                              <a:latin typeface="Cambria Math" panose="02040503050406030204" pitchFamily="18" charset="0"/>
                            </a:rPr>
                            <m:t>𝐶</m:t>
                          </m:r>
                          <m:r>
                            <a:rPr lang="hu-HU" b="0" i="1" smtClean="0">
                              <a:latin typeface="Cambria Math" panose="02040503050406030204" pitchFamily="18" charset="0"/>
                            </a:rPr>
                            <m:t>,</m:t>
                          </m:r>
                          <m:r>
                            <a:rPr lang="hu-HU" b="0" i="1" smtClean="0">
                              <a:latin typeface="Cambria Math" panose="02040503050406030204" pitchFamily="18" charset="0"/>
                            </a:rPr>
                            <m:t>𝑤</m:t>
                          </m:r>
                        </m:e>
                      </m:d>
                      <m:r>
                        <a:rPr lang="hu-HU" b="0" i="1" smtClean="0">
                          <a:latin typeface="Cambria Math" panose="02040503050406030204" pitchFamily="18" charset="0"/>
                        </a:rPr>
                        <m:t>=</m:t>
                      </m:r>
                      <m:r>
                        <a:rPr lang="hu-HU" b="0" i="0" smtClean="0">
                          <a:latin typeface="Cambria Math" panose="02040503050406030204" pitchFamily="18" charset="0"/>
                        </a:rPr>
                        <m:t>1</m:t>
                      </m:r>
                    </m:oMath>
                  </m:oMathPara>
                </a14:m>
                <a:endParaRPr lang="en-US" dirty="0"/>
              </a:p>
            </p:txBody>
          </p:sp>
        </mc:Choice>
        <mc:Fallback xmlns="">
          <p:sp>
            <p:nvSpPr>
              <p:cNvPr id="14" name="Szövegdoboz 13">
                <a:extLst>
                  <a:ext uri="{FF2B5EF4-FFF2-40B4-BE49-F238E27FC236}">
                    <a16:creationId xmlns:a16="http://schemas.microsoft.com/office/drawing/2014/main" id="{EC58ADB3-05DA-EB6C-F924-8A6EE9792D47}"/>
                  </a:ext>
                </a:extLst>
              </p:cNvPr>
              <p:cNvSpPr txBox="1">
                <a:spLocks noRot="1" noChangeAspect="1" noMove="1" noResize="1" noEditPoints="1" noAdjustHandles="1" noChangeArrowheads="1" noChangeShapeType="1" noTextEdit="1"/>
              </p:cNvSpPr>
              <p:nvPr/>
            </p:nvSpPr>
            <p:spPr>
              <a:xfrm>
                <a:off x="3919151" y="3096717"/>
                <a:ext cx="2632837" cy="404983"/>
              </a:xfrm>
              <a:prstGeom prst="rect">
                <a:avLst/>
              </a:prstGeom>
              <a:blipFill>
                <a:blip r:embed="rId8"/>
                <a:stretch>
                  <a:fillRect/>
                </a:stretch>
              </a:blipFill>
              <a:ln w="28575">
                <a:solidFill>
                  <a:schemeClr val="tx1"/>
                </a:solidFill>
              </a:ln>
            </p:spPr>
            <p:txBody>
              <a:bodyPr/>
              <a:lstStyle/>
              <a:p>
                <a:r>
                  <a:rPr lang="en-US">
                    <a:noFill/>
                  </a:rPr>
                  <a:t> </a:t>
                </a:r>
              </a:p>
            </p:txBody>
          </p:sp>
        </mc:Fallback>
      </mc:AlternateContent>
      <p:cxnSp>
        <p:nvCxnSpPr>
          <p:cNvPr id="16" name="Egyenes összekötő 15">
            <a:extLst>
              <a:ext uri="{FF2B5EF4-FFF2-40B4-BE49-F238E27FC236}">
                <a16:creationId xmlns:a16="http://schemas.microsoft.com/office/drawing/2014/main" id="{146E2B52-8A58-4F5D-F8D7-396BAD14F0B2}"/>
              </a:ext>
            </a:extLst>
          </p:cNvPr>
          <p:cNvCxnSpPr>
            <a:cxnSpLocks/>
          </p:cNvCxnSpPr>
          <p:nvPr/>
        </p:nvCxnSpPr>
        <p:spPr>
          <a:xfrm flipH="1">
            <a:off x="2753766" y="5173518"/>
            <a:ext cx="95410" cy="26208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Egyenes összekötő 16">
            <a:extLst>
              <a:ext uri="{FF2B5EF4-FFF2-40B4-BE49-F238E27FC236}">
                <a16:creationId xmlns:a16="http://schemas.microsoft.com/office/drawing/2014/main" id="{DD03E957-D681-D50D-6736-CB3E2E6F8D94}"/>
              </a:ext>
            </a:extLst>
          </p:cNvPr>
          <p:cNvCxnSpPr>
            <a:cxnSpLocks/>
          </p:cNvCxnSpPr>
          <p:nvPr/>
        </p:nvCxnSpPr>
        <p:spPr>
          <a:xfrm flipH="1">
            <a:off x="3159125" y="4386118"/>
            <a:ext cx="229801" cy="274782"/>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Egyenes összekötő 19">
            <a:extLst>
              <a:ext uri="{FF2B5EF4-FFF2-40B4-BE49-F238E27FC236}">
                <a16:creationId xmlns:a16="http://schemas.microsoft.com/office/drawing/2014/main" id="{9FBFEA8F-7D2A-7760-18EC-E70FD273B75A}"/>
              </a:ext>
            </a:extLst>
          </p:cNvPr>
          <p:cNvCxnSpPr>
            <a:cxnSpLocks/>
          </p:cNvCxnSpPr>
          <p:nvPr/>
        </p:nvCxnSpPr>
        <p:spPr>
          <a:xfrm>
            <a:off x="4125663" y="4395635"/>
            <a:ext cx="336270" cy="20727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Egyenes összekötő 21">
            <a:extLst>
              <a:ext uri="{FF2B5EF4-FFF2-40B4-BE49-F238E27FC236}">
                <a16:creationId xmlns:a16="http://schemas.microsoft.com/office/drawing/2014/main" id="{373D557B-639A-9BE4-35D8-863E6FBBB953}"/>
              </a:ext>
            </a:extLst>
          </p:cNvPr>
          <p:cNvCxnSpPr>
            <a:cxnSpLocks/>
          </p:cNvCxnSpPr>
          <p:nvPr/>
        </p:nvCxnSpPr>
        <p:spPr>
          <a:xfrm>
            <a:off x="5777741" y="3610099"/>
            <a:ext cx="631526" cy="26575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Egyenes összekötő 28">
            <a:extLst>
              <a:ext uri="{FF2B5EF4-FFF2-40B4-BE49-F238E27FC236}">
                <a16:creationId xmlns:a16="http://schemas.microsoft.com/office/drawing/2014/main" id="{DA51ABDA-6772-1CE9-6C51-932E49782B4B}"/>
              </a:ext>
            </a:extLst>
          </p:cNvPr>
          <p:cNvCxnSpPr>
            <a:cxnSpLocks/>
          </p:cNvCxnSpPr>
          <p:nvPr/>
        </p:nvCxnSpPr>
        <p:spPr>
          <a:xfrm flipV="1">
            <a:off x="3745522" y="3578684"/>
            <a:ext cx="1342945" cy="234061"/>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Élőláb helye 2">
            <a:extLst>
              <a:ext uri="{FF2B5EF4-FFF2-40B4-BE49-F238E27FC236}">
                <a16:creationId xmlns:a16="http://schemas.microsoft.com/office/drawing/2014/main" id="{AC9DF78B-022B-2B90-F163-10C2FC3EB48B}"/>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8" name="Csoportba foglalás 7">
            <a:extLst>
              <a:ext uri="{FF2B5EF4-FFF2-40B4-BE49-F238E27FC236}">
                <a16:creationId xmlns:a16="http://schemas.microsoft.com/office/drawing/2014/main" id="{3405CA32-37B7-9BE9-19E0-38008899359B}"/>
              </a:ext>
            </a:extLst>
          </p:cNvPr>
          <p:cNvGrpSpPr/>
          <p:nvPr/>
        </p:nvGrpSpPr>
        <p:grpSpPr>
          <a:xfrm>
            <a:off x="3078726" y="6038296"/>
            <a:ext cx="1736050" cy="787001"/>
            <a:chOff x="6717298" y="6108892"/>
            <a:chExt cx="1736050" cy="787001"/>
          </a:xfrm>
        </p:grpSpPr>
        <p:pic>
          <p:nvPicPr>
            <p:cNvPr id="11" name="Ábra 10">
              <a:extLst>
                <a:ext uri="{FF2B5EF4-FFF2-40B4-BE49-F238E27FC236}">
                  <a16:creationId xmlns:a16="http://schemas.microsoft.com/office/drawing/2014/main" id="{C33174D1-1705-5C30-4A9A-04663B4A732D}"/>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51528"/>
            <a:stretch/>
          </p:blipFill>
          <p:spPr>
            <a:xfrm>
              <a:off x="6717298" y="6197751"/>
              <a:ext cx="834080" cy="698142"/>
            </a:xfrm>
            <a:prstGeom prst="rect">
              <a:avLst/>
            </a:prstGeom>
          </p:spPr>
        </p:pic>
        <p:pic>
          <p:nvPicPr>
            <p:cNvPr id="15" name="Ábra 14">
              <a:extLst>
                <a:ext uri="{FF2B5EF4-FFF2-40B4-BE49-F238E27FC236}">
                  <a16:creationId xmlns:a16="http://schemas.microsoft.com/office/drawing/2014/main" id="{EBC66DAC-9FCF-AA04-32D1-261F181522DD}"/>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1511189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P spid="7" grpId="0" animBg="1"/>
      <p:bldP spid="9" grpId="0" animBg="1"/>
      <p:bldP spid="10" grpId="0" animBg="1"/>
      <p:bldP spid="12" grpId="0" animBg="1"/>
      <p:bldP spid="13" grpId="0" animBg="1"/>
      <p:bldP spid="14"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artalom helye 1">
                <a:extLst>
                  <a:ext uri="{FF2B5EF4-FFF2-40B4-BE49-F238E27FC236}">
                    <a16:creationId xmlns:a16="http://schemas.microsoft.com/office/drawing/2014/main" id="{F6C89A7E-DC26-FFFB-B5C7-E5E358F6420E}"/>
                  </a:ext>
                </a:extLst>
              </p:cNvPr>
              <p:cNvSpPr>
                <a:spLocks noGrp="1"/>
              </p:cNvSpPr>
              <p:nvPr>
                <p:ph idx="1"/>
              </p:nvPr>
            </p:nvSpPr>
            <p:spPr/>
            <p:txBody>
              <a:bodyPr>
                <a:normAutofit lnSpcReduction="10000"/>
              </a:bodyPr>
              <a:lstStyle/>
              <a:p>
                <a:r>
                  <a:rPr lang="hu-HU" dirty="0"/>
                  <a:t>Let </a:t>
                </a:r>
                <a14:m>
                  <m:oMath xmlns:m="http://schemas.openxmlformats.org/officeDocument/2006/math">
                    <m:r>
                      <a:rPr lang="hu-HU" b="0" i="1" smtClean="0">
                        <a:latin typeface="Cambria Math" panose="02040503050406030204" pitchFamily="18" charset="0"/>
                      </a:rPr>
                      <m:t>𝑀</m:t>
                    </m:r>
                    <m:r>
                      <a:rPr lang="hu-HU" b="0" i="1" smtClean="0">
                        <a:latin typeface="Cambria Math" panose="02040503050406030204" pitchFamily="18" charset="0"/>
                      </a:rPr>
                      <m:t>(</m:t>
                    </m:r>
                    <m:r>
                      <a:rPr lang="hu-HU" b="0" i="1" smtClean="0">
                        <a:latin typeface="Cambria Math" panose="02040503050406030204" pitchFamily="18" charset="0"/>
                      </a:rPr>
                      <m:t>𝑓</m:t>
                    </m:r>
                    <m:r>
                      <a:rPr lang="hu-HU" b="0" i="1" smtClean="0">
                        <a:latin typeface="Cambria Math" panose="02040503050406030204" pitchFamily="18" charset="0"/>
                      </a:rPr>
                      <m:t>)</m:t>
                    </m:r>
                  </m:oMath>
                </a14:m>
                <a:r>
                  <a:rPr lang="hu-HU" dirty="0"/>
                  <a:t> be the </a:t>
                </a:r>
                <a:r>
                  <a:rPr lang="hu-HU" dirty="0" err="1"/>
                  <a:t>set</a:t>
                </a:r>
                <a:r>
                  <a:rPr lang="hu-HU" dirty="0"/>
                  <a:t> of </a:t>
                </a:r>
                <a:r>
                  <a:rPr lang="hu-HU" dirty="0" err="1"/>
                  <a:t>models</a:t>
                </a:r>
                <a:r>
                  <a:rPr lang="hu-HU" dirty="0"/>
                  <a:t> </a:t>
                </a:r>
                <a:r>
                  <a:rPr lang="hu-HU" i="1" dirty="0"/>
                  <a:t>w </a:t>
                </a:r>
                <a:r>
                  <a:rPr lang="hu-HU" dirty="0" err="1"/>
                  <a:t>for</a:t>
                </a:r>
                <a:r>
                  <a:rPr lang="hu-HU" dirty="0"/>
                  <a:t> </a:t>
                </a:r>
                <a:r>
                  <a:rPr lang="hu-HU" dirty="0" err="1"/>
                  <a:t>which</a:t>
                </a:r>
                <a:r>
                  <a:rPr lang="hu-HU" dirty="0"/>
                  <a:t> </a:t>
                </a:r>
                <a14:m>
                  <m:oMath xmlns:m="http://schemas.openxmlformats.org/officeDocument/2006/math">
                    <m:r>
                      <a:rPr lang="hu-HU" i="1">
                        <a:latin typeface="Cambria Math" panose="02040503050406030204" pitchFamily="18" charset="0"/>
                      </a:rPr>
                      <m:t>𝐼</m:t>
                    </m:r>
                    <m:d>
                      <m:dPr>
                        <m:ctrlPr>
                          <a:rPr lang="hu-HU" i="1">
                            <a:latin typeface="Cambria Math" panose="02040503050406030204" pitchFamily="18" charset="0"/>
                          </a:rPr>
                        </m:ctrlPr>
                      </m:dPr>
                      <m:e>
                        <m:r>
                          <a:rPr lang="hu-HU" i="1">
                            <a:latin typeface="Cambria Math" panose="02040503050406030204" pitchFamily="18" charset="0"/>
                          </a:rPr>
                          <m:t>𝑓</m:t>
                        </m:r>
                        <m:r>
                          <a:rPr lang="hu-HU" i="1">
                            <a:latin typeface="Cambria Math" panose="02040503050406030204" pitchFamily="18" charset="0"/>
                          </a:rPr>
                          <m:t>,</m:t>
                        </m:r>
                        <m:r>
                          <a:rPr lang="hu-HU" i="1">
                            <a:latin typeface="Cambria Math" panose="02040503050406030204" pitchFamily="18" charset="0"/>
                          </a:rPr>
                          <m:t>𝑤</m:t>
                        </m:r>
                      </m:e>
                    </m:d>
                    <m:r>
                      <a:rPr lang="hu-HU" b="0" i="1" smtClean="0">
                        <a:latin typeface="Cambria Math" panose="02040503050406030204" pitchFamily="18" charset="0"/>
                      </a:rPr>
                      <m:t>=1</m:t>
                    </m:r>
                  </m:oMath>
                </a14:m>
                <a:r>
                  <a:rPr lang="hu-HU" dirty="0"/>
                  <a:t>.</a:t>
                </a:r>
              </a:p>
              <a:p>
                <a:pPr lvl="1"/>
                <a:r>
                  <a:rPr lang="hu-HU" dirty="0" err="1"/>
                  <a:t>Example</a:t>
                </a:r>
                <a:r>
                  <a:rPr lang="hu-HU" dirty="0"/>
                  <a:t>: </a:t>
                </a:r>
                <a14:m>
                  <m:oMath xmlns:m="http://schemas.openxmlformats.org/officeDocument/2006/math">
                    <m:r>
                      <a:rPr lang="hu-HU" b="0" i="1" smtClean="0">
                        <a:latin typeface="Cambria Math" panose="02040503050406030204" pitchFamily="18" charset="0"/>
                      </a:rPr>
                      <m:t>𝑓</m:t>
                    </m:r>
                    <m:r>
                      <a:rPr lang="hu-HU" b="0" i="1" smtClean="0">
                        <a:latin typeface="Cambria Math" panose="02040503050406030204" pitchFamily="18" charset="0"/>
                      </a:rPr>
                      <m:t>=</m:t>
                    </m:r>
                    <m:r>
                      <a:rPr lang="hu-HU" b="0" i="1" smtClean="0">
                        <a:latin typeface="Cambria Math" panose="02040503050406030204" pitchFamily="18" charset="0"/>
                      </a:rPr>
                      <m:t>𝑅𝑎𝑖𝑛</m:t>
                    </m:r>
                    <m:r>
                      <a:rPr lang="hu-HU" b="0" i="1" smtClean="0">
                        <a:latin typeface="Cambria Math" panose="02040503050406030204" pitchFamily="18" charset="0"/>
                      </a:rPr>
                      <m:t>∨</m:t>
                    </m:r>
                    <m:r>
                      <a:rPr lang="hu-HU" b="0" i="1" smtClean="0">
                        <a:latin typeface="Cambria Math" panose="02040503050406030204" pitchFamily="18" charset="0"/>
                      </a:rPr>
                      <m:t>𝑊𝑒𝑡</m:t>
                    </m:r>
                  </m:oMath>
                </a14:m>
                <a:endParaRPr lang="hu-HU" dirty="0"/>
              </a:p>
              <a:p>
                <a:pPr marL="457200" lvl="1" indent="0">
                  <a:buNone/>
                </a:pPr>
                <a:endParaRPr lang="hu-HU" dirty="0"/>
              </a:p>
              <a:p>
                <a:pPr marL="457200" lvl="1" indent="0">
                  <a:buNone/>
                </a:pPr>
                <a:endParaRPr lang="hu-HU" b="0" dirty="0"/>
              </a:p>
              <a:p>
                <a:pPr marL="457200" lvl="1" indent="0">
                  <a:buNone/>
                </a:pPr>
                <a:endParaRPr lang="hu-HU" dirty="0"/>
              </a:p>
              <a:p>
                <a:pPr marL="457200" lvl="1" indent="0">
                  <a:buNone/>
                </a:pPr>
                <a:endParaRPr lang="hu-HU" dirty="0"/>
              </a:p>
              <a:p>
                <a:pPr marL="457200" lvl="1" indent="0">
                  <a:buNone/>
                </a:pPr>
                <a:endParaRPr lang="hu-HU" dirty="0"/>
              </a:p>
              <a:p>
                <a:pPr marL="457200" lvl="1" indent="0">
                  <a:buNone/>
                </a:pPr>
                <a:endParaRPr lang="hu-HU" dirty="0"/>
              </a:p>
              <a:p>
                <a:pPr marL="457200" lvl="1" indent="0">
                  <a:buNone/>
                </a:pPr>
                <a:endParaRPr lang="hu-HU" dirty="0"/>
              </a:p>
              <a:p>
                <a:pPr lvl="1"/>
                <a:endParaRPr lang="hu-HU" dirty="0"/>
              </a:p>
              <a:p>
                <a:pPr lvl="1"/>
                <a:r>
                  <a:rPr lang="hu-HU" b="0" dirty="0"/>
                  <a:t>Key idea: a formula </a:t>
                </a:r>
                <a:r>
                  <a:rPr lang="hu-HU" b="0" dirty="0" err="1"/>
                  <a:t>compactly</a:t>
                </a:r>
                <a:r>
                  <a:rPr lang="hu-HU" b="0" dirty="0"/>
                  <a:t> </a:t>
                </a:r>
                <a:r>
                  <a:rPr lang="hu-HU" b="0" dirty="0" err="1"/>
                  <a:t>represents</a:t>
                </a:r>
                <a:r>
                  <a:rPr lang="hu-HU" b="0" dirty="0"/>
                  <a:t> a </a:t>
                </a:r>
                <a:r>
                  <a:rPr lang="hu-HU" b="0" dirty="0" err="1"/>
                  <a:t>set</a:t>
                </a:r>
                <a:r>
                  <a:rPr lang="hu-HU" b="0" dirty="0"/>
                  <a:t> of </a:t>
                </a:r>
                <a:r>
                  <a:rPr lang="hu-HU" b="0" dirty="0" err="1"/>
                  <a:t>models</a:t>
                </a:r>
                <a:endParaRPr lang="hu-HU" b="0" dirty="0"/>
              </a:p>
            </p:txBody>
          </p:sp>
        </mc:Choice>
        <mc:Fallback xmlns="">
          <p:sp>
            <p:nvSpPr>
              <p:cNvPr id="2" name="Tartalom helye 1">
                <a:extLst>
                  <a:ext uri="{FF2B5EF4-FFF2-40B4-BE49-F238E27FC236}">
                    <a16:creationId xmlns:a16="http://schemas.microsoft.com/office/drawing/2014/main" id="{F6C89A7E-DC26-FFFB-B5C7-E5E358F6420E}"/>
                  </a:ext>
                </a:extLst>
              </p:cNvPr>
              <p:cNvSpPr>
                <a:spLocks noGrp="1" noRot="1" noChangeAspect="1" noMove="1" noResize="1" noEditPoints="1" noAdjustHandles="1" noChangeArrowheads="1" noChangeShapeType="1" noTextEdit="1"/>
              </p:cNvSpPr>
              <p:nvPr>
                <p:ph idx="1"/>
              </p:nvPr>
            </p:nvSpPr>
            <p:spPr>
              <a:blipFill>
                <a:blip r:embed="rId2"/>
                <a:stretch>
                  <a:fillRect l="-1043" t="-3221"/>
                </a:stretch>
              </a:blipFill>
            </p:spPr>
            <p:txBody>
              <a:bodyPr/>
              <a:lstStyle/>
              <a:p>
                <a:r>
                  <a:rPr lang="en-US">
                    <a:noFill/>
                  </a:rPr>
                  <a:t> </a:t>
                </a:r>
              </a:p>
            </p:txBody>
          </p:sp>
        </mc:Fallback>
      </mc:AlternateContent>
      <p:sp>
        <p:nvSpPr>
          <p:cNvPr id="5" name="Dia számának helye 4">
            <a:extLst>
              <a:ext uri="{FF2B5EF4-FFF2-40B4-BE49-F238E27FC236}">
                <a16:creationId xmlns:a16="http://schemas.microsoft.com/office/drawing/2014/main" id="{45E5BDD7-163C-7015-B12E-D5AE78B503A4}"/>
              </a:ext>
            </a:extLst>
          </p:cNvPr>
          <p:cNvSpPr>
            <a:spLocks noGrp="1"/>
          </p:cNvSpPr>
          <p:nvPr>
            <p:ph type="sldNum" sz="quarter" idx="12"/>
          </p:nvPr>
        </p:nvSpPr>
        <p:spPr/>
        <p:txBody>
          <a:bodyPr/>
          <a:lstStyle/>
          <a:p>
            <a:fld id="{9F7ECEBC-3B63-4262-8BE9-06366B519A9F}" type="slidenum">
              <a:rPr lang="hu-HU" smtClean="0"/>
              <a:pPr/>
              <a:t>133</a:t>
            </a:fld>
            <a:endParaRPr lang="hu-HU" dirty="0"/>
          </a:p>
        </p:txBody>
      </p:sp>
      <p:sp>
        <p:nvSpPr>
          <p:cNvPr id="6" name="Cím 5">
            <a:extLst>
              <a:ext uri="{FF2B5EF4-FFF2-40B4-BE49-F238E27FC236}">
                <a16:creationId xmlns:a16="http://schemas.microsoft.com/office/drawing/2014/main" id="{A40000DF-2323-664B-6111-3EBC01F016BA}"/>
              </a:ext>
            </a:extLst>
          </p:cNvPr>
          <p:cNvSpPr>
            <a:spLocks noGrp="1"/>
          </p:cNvSpPr>
          <p:nvPr>
            <p:ph type="title"/>
          </p:nvPr>
        </p:nvSpPr>
        <p:spPr/>
        <p:txBody>
          <a:bodyPr/>
          <a:lstStyle/>
          <a:p>
            <a:r>
              <a:rPr lang="hu-HU" dirty="0"/>
              <a:t>Formula </a:t>
            </a:r>
            <a:r>
              <a:rPr lang="hu-HU" dirty="0" err="1"/>
              <a:t>represents</a:t>
            </a:r>
            <a:r>
              <a:rPr lang="hu-HU" dirty="0"/>
              <a:t> a </a:t>
            </a:r>
            <a:r>
              <a:rPr lang="hu-HU" dirty="0" err="1"/>
              <a:t>set</a:t>
            </a:r>
            <a:r>
              <a:rPr lang="hu-HU" dirty="0"/>
              <a:t> of </a:t>
            </a:r>
            <a:r>
              <a:rPr lang="hu-HU" dirty="0" err="1"/>
              <a:t>models</a:t>
            </a:r>
            <a:endParaRPr lang="en-US" dirty="0"/>
          </a:p>
        </p:txBody>
      </p:sp>
      <mc:AlternateContent xmlns:mc="http://schemas.openxmlformats.org/markup-compatibility/2006" xmlns:a14="http://schemas.microsoft.com/office/drawing/2010/main">
        <mc:Choice Requires="a14">
          <p:sp>
            <p:nvSpPr>
              <p:cNvPr id="8" name="Szövegdoboz 7">
                <a:extLst>
                  <a:ext uri="{FF2B5EF4-FFF2-40B4-BE49-F238E27FC236}">
                    <a16:creationId xmlns:a16="http://schemas.microsoft.com/office/drawing/2014/main" id="{167E4A89-7F82-6AF6-500A-399DFF6BA5E6}"/>
                  </a:ext>
                </a:extLst>
              </p:cNvPr>
              <p:cNvSpPr txBox="1"/>
              <p:nvPr/>
            </p:nvSpPr>
            <p:spPr>
              <a:xfrm>
                <a:off x="2275195" y="3613919"/>
                <a:ext cx="1348511" cy="523220"/>
              </a:xfrm>
              <a:prstGeom prst="rect">
                <a:avLst/>
              </a:prstGeom>
              <a:noFill/>
            </p:spPr>
            <p:txBody>
              <a:bodyPr wrap="none" rtlCol="0">
                <a:spAutoFit/>
              </a:bodyPr>
              <a:lstStyle/>
              <a:p>
                <a14:m>
                  <m:oMath xmlns:m="http://schemas.openxmlformats.org/officeDocument/2006/math">
                    <m:r>
                      <a:rPr lang="hu-HU" sz="2800" b="0" i="1" smtClean="0">
                        <a:latin typeface="Cambria Math" panose="02040503050406030204" pitchFamily="18" charset="0"/>
                      </a:rPr>
                      <m:t>𝑀</m:t>
                    </m:r>
                    <m:r>
                      <a:rPr lang="hu-HU" sz="2800" b="0" i="1" smtClean="0">
                        <a:latin typeface="Cambria Math" panose="02040503050406030204" pitchFamily="18" charset="0"/>
                      </a:rPr>
                      <m:t>(</m:t>
                    </m:r>
                    <m:r>
                      <a:rPr lang="hu-HU" sz="2800" b="0" i="1" smtClean="0">
                        <a:latin typeface="Cambria Math" panose="02040503050406030204" pitchFamily="18" charset="0"/>
                      </a:rPr>
                      <m:t>𝑓</m:t>
                    </m:r>
                    <m:r>
                      <a:rPr lang="hu-HU" sz="2800" b="0" i="1" smtClean="0">
                        <a:latin typeface="Cambria Math" panose="02040503050406030204" pitchFamily="18" charset="0"/>
                      </a:rPr>
                      <m:t>)</m:t>
                    </m:r>
                  </m:oMath>
                </a14:m>
                <a:r>
                  <a:rPr lang="hu-HU" sz="2800" dirty="0"/>
                  <a:t> = </a:t>
                </a:r>
                <a:endParaRPr lang="en-US" sz="2800" dirty="0"/>
              </a:p>
            </p:txBody>
          </p:sp>
        </mc:Choice>
        <mc:Fallback xmlns="">
          <p:sp>
            <p:nvSpPr>
              <p:cNvPr id="8" name="Szövegdoboz 7">
                <a:extLst>
                  <a:ext uri="{FF2B5EF4-FFF2-40B4-BE49-F238E27FC236}">
                    <a16:creationId xmlns:a16="http://schemas.microsoft.com/office/drawing/2014/main" id="{167E4A89-7F82-6AF6-500A-399DFF6BA5E6}"/>
                  </a:ext>
                </a:extLst>
              </p:cNvPr>
              <p:cNvSpPr txBox="1">
                <a:spLocks noRot="1" noChangeAspect="1" noMove="1" noResize="1" noEditPoints="1" noAdjustHandles="1" noChangeArrowheads="1" noChangeShapeType="1" noTextEdit="1"/>
              </p:cNvSpPr>
              <p:nvPr/>
            </p:nvSpPr>
            <p:spPr>
              <a:xfrm>
                <a:off x="2275195" y="3613919"/>
                <a:ext cx="1348511" cy="523220"/>
              </a:xfrm>
              <a:prstGeom prst="rect">
                <a:avLst/>
              </a:prstGeom>
              <a:blipFill>
                <a:blip r:embed="rId3"/>
                <a:stretch>
                  <a:fillRect t="-11628" r="-8597" b="-32558"/>
                </a:stretch>
              </a:blipFill>
            </p:spPr>
            <p:txBody>
              <a:bodyPr/>
              <a:lstStyle/>
              <a:p>
                <a:r>
                  <a:rPr lang="en-US">
                    <a:noFill/>
                  </a:rPr>
                  <a:t> </a:t>
                </a:r>
              </a:p>
            </p:txBody>
          </p:sp>
        </mc:Fallback>
      </mc:AlternateContent>
      <p:sp>
        <p:nvSpPr>
          <p:cNvPr id="9" name="Téglalap 8">
            <a:extLst>
              <a:ext uri="{FF2B5EF4-FFF2-40B4-BE49-F238E27FC236}">
                <a16:creationId xmlns:a16="http://schemas.microsoft.com/office/drawing/2014/main" id="{18BA1872-DBD0-FDA9-F292-A9076F22A01C}"/>
              </a:ext>
            </a:extLst>
          </p:cNvPr>
          <p:cNvSpPr/>
          <p:nvPr/>
        </p:nvSpPr>
        <p:spPr>
          <a:xfrm>
            <a:off x="5403767" y="3062730"/>
            <a:ext cx="914400" cy="914400"/>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églalap 9">
            <a:extLst>
              <a:ext uri="{FF2B5EF4-FFF2-40B4-BE49-F238E27FC236}">
                <a16:creationId xmlns:a16="http://schemas.microsoft.com/office/drawing/2014/main" id="{C74B13F5-C473-5072-3648-0FB69FF2383B}"/>
              </a:ext>
            </a:extLst>
          </p:cNvPr>
          <p:cNvSpPr/>
          <p:nvPr/>
        </p:nvSpPr>
        <p:spPr>
          <a:xfrm>
            <a:off x="5403767" y="3977130"/>
            <a:ext cx="914400" cy="914400"/>
          </a:xfrm>
          <a:prstGeom prst="rect">
            <a:avLst/>
          </a:prstGeom>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églalap 10">
            <a:extLst>
              <a:ext uri="{FF2B5EF4-FFF2-40B4-BE49-F238E27FC236}">
                <a16:creationId xmlns:a16="http://schemas.microsoft.com/office/drawing/2014/main" id="{BA1C1D6F-B323-E9E2-9828-901E99EE32CC}"/>
              </a:ext>
            </a:extLst>
          </p:cNvPr>
          <p:cNvSpPr/>
          <p:nvPr/>
        </p:nvSpPr>
        <p:spPr>
          <a:xfrm>
            <a:off x="6318167" y="3977130"/>
            <a:ext cx="914400" cy="914400"/>
          </a:xfrm>
          <a:prstGeom prst="rect">
            <a:avLst/>
          </a:prstGeom>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églalap 11">
            <a:extLst>
              <a:ext uri="{FF2B5EF4-FFF2-40B4-BE49-F238E27FC236}">
                <a16:creationId xmlns:a16="http://schemas.microsoft.com/office/drawing/2014/main" id="{1D5D5A09-2367-3A42-2217-4658BF6C0709}"/>
              </a:ext>
            </a:extLst>
          </p:cNvPr>
          <p:cNvSpPr/>
          <p:nvPr/>
        </p:nvSpPr>
        <p:spPr>
          <a:xfrm>
            <a:off x="6318167" y="3062730"/>
            <a:ext cx="914400" cy="914400"/>
          </a:xfrm>
          <a:prstGeom prst="rect">
            <a:avLst/>
          </a:prstGeom>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zövegdoboz 12">
            <a:extLst>
              <a:ext uri="{FF2B5EF4-FFF2-40B4-BE49-F238E27FC236}">
                <a16:creationId xmlns:a16="http://schemas.microsoft.com/office/drawing/2014/main" id="{B9BE4498-828A-C5EC-ABF7-6E24C50F4301}"/>
              </a:ext>
            </a:extLst>
          </p:cNvPr>
          <p:cNvSpPr txBox="1"/>
          <p:nvPr/>
        </p:nvSpPr>
        <p:spPr>
          <a:xfrm rot="16200000">
            <a:off x="4169406" y="3597316"/>
            <a:ext cx="1290739" cy="954107"/>
          </a:xfrm>
          <a:prstGeom prst="rect">
            <a:avLst/>
          </a:prstGeom>
          <a:noFill/>
        </p:spPr>
        <p:txBody>
          <a:bodyPr wrap="none" rtlCol="0">
            <a:spAutoFit/>
          </a:bodyPr>
          <a:lstStyle/>
          <a:p>
            <a:pPr algn="ctr"/>
            <a:r>
              <a:rPr lang="hu-HU" sz="2800" dirty="0" err="1"/>
              <a:t>Rain</a:t>
            </a:r>
            <a:endParaRPr lang="hu-HU" sz="2800" dirty="0"/>
          </a:p>
          <a:p>
            <a:pPr algn="ctr"/>
            <a:r>
              <a:rPr lang="hu-HU" sz="2800" dirty="0"/>
              <a:t>1		0</a:t>
            </a:r>
          </a:p>
        </p:txBody>
      </p:sp>
      <p:sp>
        <p:nvSpPr>
          <p:cNvPr id="14" name="Szövegdoboz 13">
            <a:extLst>
              <a:ext uri="{FF2B5EF4-FFF2-40B4-BE49-F238E27FC236}">
                <a16:creationId xmlns:a16="http://schemas.microsoft.com/office/drawing/2014/main" id="{EF530624-99B2-1048-BCF4-4E4D9EAE450B}"/>
              </a:ext>
            </a:extLst>
          </p:cNvPr>
          <p:cNvSpPr txBox="1"/>
          <p:nvPr/>
        </p:nvSpPr>
        <p:spPr>
          <a:xfrm>
            <a:off x="5672798" y="2088770"/>
            <a:ext cx="1290738" cy="954107"/>
          </a:xfrm>
          <a:prstGeom prst="rect">
            <a:avLst/>
          </a:prstGeom>
          <a:noFill/>
        </p:spPr>
        <p:txBody>
          <a:bodyPr wrap="none" rtlCol="0">
            <a:spAutoFit/>
          </a:bodyPr>
          <a:lstStyle/>
          <a:p>
            <a:pPr algn="ctr"/>
            <a:r>
              <a:rPr lang="hu-HU" sz="2800" dirty="0" err="1"/>
              <a:t>Wet</a:t>
            </a:r>
            <a:endParaRPr lang="hu-HU" sz="2800" dirty="0"/>
          </a:p>
          <a:p>
            <a:r>
              <a:rPr lang="hu-HU" sz="2800" dirty="0"/>
              <a:t>0	1</a:t>
            </a:r>
            <a:endParaRPr lang="en-US" sz="2800" dirty="0"/>
          </a:p>
        </p:txBody>
      </p:sp>
      <p:sp>
        <p:nvSpPr>
          <p:cNvPr id="3" name="Élőláb helye 2">
            <a:extLst>
              <a:ext uri="{FF2B5EF4-FFF2-40B4-BE49-F238E27FC236}">
                <a16:creationId xmlns:a16="http://schemas.microsoft.com/office/drawing/2014/main" id="{6E9DF1A8-C8AA-F6B6-3940-50E6DD60952E}"/>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A5387C9B-865B-7DBF-CF30-9539139B40F4}"/>
              </a:ext>
            </a:extLst>
          </p:cNvPr>
          <p:cNvGrpSpPr/>
          <p:nvPr/>
        </p:nvGrpSpPr>
        <p:grpSpPr>
          <a:xfrm>
            <a:off x="3078726" y="6038296"/>
            <a:ext cx="1736050" cy="787001"/>
            <a:chOff x="6717298" y="6108892"/>
            <a:chExt cx="1736050" cy="787001"/>
          </a:xfrm>
        </p:grpSpPr>
        <p:pic>
          <p:nvPicPr>
            <p:cNvPr id="15" name="Ábra 14">
              <a:extLst>
                <a:ext uri="{FF2B5EF4-FFF2-40B4-BE49-F238E27FC236}">
                  <a16:creationId xmlns:a16="http://schemas.microsoft.com/office/drawing/2014/main" id="{E9BED328-6FA4-8672-EE58-FD8CE7C638DB}"/>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51528"/>
            <a:stretch/>
          </p:blipFill>
          <p:spPr>
            <a:xfrm>
              <a:off x="6717298" y="6197751"/>
              <a:ext cx="834080" cy="698142"/>
            </a:xfrm>
            <a:prstGeom prst="rect">
              <a:avLst/>
            </a:prstGeom>
          </p:spPr>
        </p:pic>
        <p:pic>
          <p:nvPicPr>
            <p:cNvPr id="16" name="Ábra 15">
              <a:extLst>
                <a:ext uri="{FF2B5EF4-FFF2-40B4-BE49-F238E27FC236}">
                  <a16:creationId xmlns:a16="http://schemas.microsoft.com/office/drawing/2014/main" id="{35AB15FB-F42B-98C2-A3E8-A0EE676460EF}"/>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317769121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Kép 17">
            <a:extLst>
              <a:ext uri="{FF2B5EF4-FFF2-40B4-BE49-F238E27FC236}">
                <a16:creationId xmlns:a16="http://schemas.microsoft.com/office/drawing/2014/main" id="{14B7B4A1-BD4D-4725-3243-9F2ECFCB7D98}"/>
              </a:ext>
            </a:extLst>
          </p:cNvPr>
          <p:cNvPicPr>
            <a:picLocks noChangeAspect="1"/>
          </p:cNvPicPr>
          <p:nvPr/>
        </p:nvPicPr>
        <p:blipFill rotWithShape="1">
          <a:blip r:embed="rId2"/>
          <a:srcRect l="4656" t="24104" r="24423" b="19444"/>
          <a:stretch/>
        </p:blipFill>
        <p:spPr>
          <a:xfrm>
            <a:off x="4018009" y="4715909"/>
            <a:ext cx="2947465" cy="1186737"/>
          </a:xfrm>
          <a:prstGeom prst="rect">
            <a:avLst/>
          </a:prstGeom>
        </p:spPr>
      </p:pic>
      <mc:AlternateContent xmlns:mc="http://schemas.openxmlformats.org/markup-compatibility/2006" xmlns:a14="http://schemas.microsoft.com/office/drawing/2010/main">
        <mc:Choice Requires="a14">
          <p:sp>
            <p:nvSpPr>
              <p:cNvPr id="2" name="Tartalom helye 1">
                <a:extLst>
                  <a:ext uri="{FF2B5EF4-FFF2-40B4-BE49-F238E27FC236}">
                    <a16:creationId xmlns:a16="http://schemas.microsoft.com/office/drawing/2014/main" id="{97835806-29BE-5C28-3EB6-4D5FDAF11F37}"/>
                  </a:ext>
                </a:extLst>
              </p:cNvPr>
              <p:cNvSpPr>
                <a:spLocks noGrp="1"/>
              </p:cNvSpPr>
              <p:nvPr>
                <p:ph idx="1"/>
              </p:nvPr>
            </p:nvSpPr>
            <p:spPr>
              <a:xfrm>
                <a:off x="838200" y="1548722"/>
                <a:ext cx="10515600" cy="3391414"/>
              </a:xfrm>
            </p:spPr>
            <p:txBody>
              <a:bodyPr/>
              <a:lstStyle/>
              <a:p>
                <a:r>
                  <a:rPr lang="hu-HU" dirty="0"/>
                  <a:t>A </a:t>
                </a:r>
                <a:r>
                  <a:rPr lang="hu-HU" dirty="0" err="1"/>
                  <a:t>knowledge</a:t>
                </a:r>
                <a:r>
                  <a:rPr lang="hu-HU" dirty="0"/>
                  <a:t> </a:t>
                </a:r>
                <a:r>
                  <a:rPr lang="hu-HU" dirty="0" err="1"/>
                  <a:t>base</a:t>
                </a:r>
                <a:r>
                  <a:rPr lang="hu-HU" dirty="0"/>
                  <a:t> (KB) is a </a:t>
                </a:r>
                <a:r>
                  <a:rPr lang="hu-HU" dirty="0" err="1"/>
                  <a:t>set</a:t>
                </a:r>
                <a:r>
                  <a:rPr lang="hu-HU" dirty="0"/>
                  <a:t> of </a:t>
                </a:r>
                <a:r>
                  <a:rPr lang="hu-HU" dirty="0" err="1"/>
                  <a:t>formulas</a:t>
                </a:r>
                <a:r>
                  <a:rPr lang="hu-HU" dirty="0"/>
                  <a:t> </a:t>
                </a:r>
                <a:r>
                  <a:rPr lang="hu-HU" dirty="0" err="1"/>
                  <a:t>representing</a:t>
                </a:r>
                <a:r>
                  <a:rPr lang="hu-HU" dirty="0"/>
                  <a:t> </a:t>
                </a:r>
                <a:r>
                  <a:rPr lang="hu-HU" dirty="0" err="1"/>
                  <a:t>their</a:t>
                </a:r>
                <a:r>
                  <a:rPr lang="hu-HU" dirty="0"/>
                  <a:t> </a:t>
                </a:r>
                <a:r>
                  <a:rPr lang="hu-HU" dirty="0" err="1"/>
                  <a:t>conjunction</a:t>
                </a:r>
                <a:r>
                  <a:rPr lang="hu-HU" dirty="0"/>
                  <a:t> / </a:t>
                </a:r>
                <a:r>
                  <a:rPr lang="hu-HU" dirty="0" err="1"/>
                  <a:t>intersection</a:t>
                </a:r>
                <a:r>
                  <a:rPr lang="hu-HU" dirty="0"/>
                  <a:t>:</a:t>
                </a:r>
              </a:p>
              <a:p>
                <a:pPr marL="0" indent="0">
                  <a:buNone/>
                </a:pPr>
                <a14:m>
                  <m:oMathPara xmlns:m="http://schemas.openxmlformats.org/officeDocument/2006/math">
                    <m:oMathParaPr>
                      <m:jc m:val="centerGroup"/>
                    </m:oMathParaPr>
                    <m:oMath xmlns:m="http://schemas.openxmlformats.org/officeDocument/2006/math">
                      <m:r>
                        <a:rPr lang="hu-HU" b="0" i="1" smtClean="0">
                          <a:latin typeface="Cambria Math" panose="02040503050406030204" pitchFamily="18" charset="0"/>
                        </a:rPr>
                        <m:t>𝑀</m:t>
                      </m:r>
                      <m:d>
                        <m:dPr>
                          <m:ctrlPr>
                            <a:rPr lang="hu-HU" b="0" i="1" smtClean="0">
                              <a:latin typeface="Cambria Math" panose="02040503050406030204" pitchFamily="18" charset="0"/>
                            </a:rPr>
                          </m:ctrlPr>
                        </m:dPr>
                        <m:e>
                          <m:r>
                            <a:rPr lang="hu-HU" b="0" i="1" smtClean="0">
                              <a:latin typeface="Cambria Math" panose="02040503050406030204" pitchFamily="18" charset="0"/>
                            </a:rPr>
                            <m:t>𝐾𝐵</m:t>
                          </m:r>
                        </m:e>
                      </m:d>
                      <m:r>
                        <a:rPr lang="hu-HU" b="0" i="1" smtClean="0">
                          <a:latin typeface="Cambria Math" panose="02040503050406030204" pitchFamily="18" charset="0"/>
                        </a:rPr>
                        <m:t>= </m:t>
                      </m:r>
                      <m:nary>
                        <m:naryPr>
                          <m:chr m:val="⋂"/>
                          <m:supHide m:val="on"/>
                          <m:ctrlPr>
                            <a:rPr lang="hu-HU" b="0" i="1" smtClean="0">
                              <a:latin typeface="Cambria Math" panose="02040503050406030204" pitchFamily="18" charset="0"/>
                            </a:rPr>
                          </m:ctrlPr>
                        </m:naryPr>
                        <m:sub>
                          <m:r>
                            <m:rPr>
                              <m:brk m:alnAt="7"/>
                            </m:rPr>
                            <a:rPr lang="hu-HU" b="0" i="1" smtClean="0">
                              <a:latin typeface="Cambria Math" panose="02040503050406030204" pitchFamily="18" charset="0"/>
                            </a:rPr>
                            <m:t>𝑓</m:t>
                          </m:r>
                          <m:r>
                            <a:rPr lang="hu-HU" b="0" i="1" smtClean="0">
                              <a:latin typeface="Cambria Math" panose="02040503050406030204" pitchFamily="18" charset="0"/>
                            </a:rPr>
                            <m:t>∈</m:t>
                          </m:r>
                          <m:r>
                            <a:rPr lang="hu-HU" b="0" i="1" smtClean="0">
                              <a:latin typeface="Cambria Math" panose="02040503050406030204" pitchFamily="18" charset="0"/>
                            </a:rPr>
                            <m:t>𝐾𝐵</m:t>
                          </m:r>
                        </m:sub>
                        <m:sup/>
                        <m:e>
                          <m:r>
                            <a:rPr lang="hu-HU" b="0" i="1" smtClean="0">
                              <a:latin typeface="Cambria Math" panose="02040503050406030204" pitchFamily="18" charset="0"/>
                            </a:rPr>
                            <m:t>𝑀</m:t>
                          </m:r>
                          <m:r>
                            <a:rPr lang="hu-HU" b="0" i="1" smtClean="0">
                              <a:latin typeface="Cambria Math" panose="02040503050406030204" pitchFamily="18" charset="0"/>
                            </a:rPr>
                            <m:t>(</m:t>
                          </m:r>
                          <m:r>
                            <a:rPr lang="hu-HU" b="0" i="1" smtClean="0">
                              <a:latin typeface="Cambria Math" panose="02040503050406030204" pitchFamily="18" charset="0"/>
                            </a:rPr>
                            <m:t>𝑓</m:t>
                          </m:r>
                          <m:r>
                            <a:rPr lang="hu-HU" b="0" i="1" smtClean="0">
                              <a:latin typeface="Cambria Math" panose="02040503050406030204" pitchFamily="18" charset="0"/>
                            </a:rPr>
                            <m:t>)</m:t>
                          </m:r>
                        </m:e>
                      </m:nary>
                    </m:oMath>
                  </m:oMathPara>
                </a14:m>
                <a:endParaRPr lang="hu-HU" dirty="0"/>
              </a:p>
              <a:p>
                <a:r>
                  <a:rPr lang="hu-HU" dirty="0" err="1"/>
                  <a:t>Intuition</a:t>
                </a:r>
                <a:r>
                  <a:rPr lang="hu-HU" dirty="0"/>
                  <a:t>: KB </a:t>
                </a:r>
                <a:r>
                  <a:rPr lang="hu-HU" dirty="0" err="1"/>
                  <a:t>specifies</a:t>
                </a:r>
                <a:r>
                  <a:rPr lang="hu-HU" dirty="0"/>
                  <a:t> the </a:t>
                </a:r>
                <a:r>
                  <a:rPr lang="hu-HU" dirty="0" err="1"/>
                  <a:t>constraints</a:t>
                </a:r>
                <a:r>
                  <a:rPr lang="hu-HU" dirty="0"/>
                  <a:t> </a:t>
                </a:r>
                <a:r>
                  <a:rPr lang="hu-HU" dirty="0" err="1"/>
                  <a:t>on</a:t>
                </a:r>
                <a:r>
                  <a:rPr lang="hu-HU" dirty="0"/>
                  <a:t> the </a:t>
                </a:r>
                <a:r>
                  <a:rPr lang="hu-HU" dirty="0" err="1"/>
                  <a:t>world</a:t>
                </a:r>
                <a:r>
                  <a:rPr lang="hu-HU" dirty="0"/>
                  <a:t>. </a:t>
                </a:r>
                <a14:m>
                  <m:oMath xmlns:m="http://schemas.openxmlformats.org/officeDocument/2006/math">
                    <m:r>
                      <a:rPr lang="hu-HU" b="0" i="1" smtClean="0">
                        <a:latin typeface="Cambria Math" panose="02040503050406030204" pitchFamily="18" charset="0"/>
                      </a:rPr>
                      <m:t>𝑀</m:t>
                    </m:r>
                    <m:d>
                      <m:dPr>
                        <m:ctrlPr>
                          <a:rPr lang="hu-HU" b="0" i="1" smtClean="0">
                            <a:latin typeface="Cambria Math" panose="02040503050406030204" pitchFamily="18" charset="0"/>
                          </a:rPr>
                        </m:ctrlPr>
                      </m:dPr>
                      <m:e>
                        <m:r>
                          <a:rPr lang="hu-HU" b="0" i="1" smtClean="0">
                            <a:latin typeface="Cambria Math" panose="02040503050406030204" pitchFamily="18" charset="0"/>
                          </a:rPr>
                          <m:t>𝐾𝐵</m:t>
                        </m:r>
                      </m:e>
                    </m:d>
                  </m:oMath>
                </a14:m>
                <a:r>
                  <a:rPr lang="hu-HU" dirty="0"/>
                  <a:t> is the </a:t>
                </a:r>
                <a:r>
                  <a:rPr lang="hu-HU" dirty="0" err="1"/>
                  <a:t>set</a:t>
                </a:r>
                <a:r>
                  <a:rPr lang="hu-HU" dirty="0"/>
                  <a:t> of </a:t>
                </a:r>
                <a:r>
                  <a:rPr lang="hu-HU" dirty="0" err="1"/>
                  <a:t>all</a:t>
                </a:r>
                <a:r>
                  <a:rPr lang="hu-HU" dirty="0"/>
                  <a:t> </a:t>
                </a:r>
                <a:r>
                  <a:rPr lang="hu-HU" dirty="0" err="1"/>
                  <a:t>worlds</a:t>
                </a:r>
                <a:r>
                  <a:rPr lang="hu-HU" dirty="0"/>
                  <a:t> </a:t>
                </a:r>
                <a:r>
                  <a:rPr lang="hu-HU" dirty="0" err="1"/>
                  <a:t>satisfying</a:t>
                </a:r>
                <a:r>
                  <a:rPr lang="hu-HU" dirty="0"/>
                  <a:t> </a:t>
                </a:r>
                <a:r>
                  <a:rPr lang="hu-HU" dirty="0" err="1"/>
                  <a:t>those</a:t>
                </a:r>
                <a:r>
                  <a:rPr lang="hu-HU" dirty="0"/>
                  <a:t> </a:t>
                </a:r>
                <a:r>
                  <a:rPr lang="hu-HU" dirty="0" err="1"/>
                  <a:t>constraints</a:t>
                </a:r>
                <a:endParaRPr lang="hu-HU" dirty="0"/>
              </a:p>
              <a:p>
                <a:r>
                  <a:rPr lang="hu-HU" dirty="0" err="1"/>
                  <a:t>Example</a:t>
                </a:r>
                <a:r>
                  <a:rPr lang="hu-HU" dirty="0"/>
                  <a:t>: </a:t>
                </a:r>
                <a:r>
                  <a:rPr lang="hu-HU" dirty="0" err="1"/>
                  <a:t>Let</a:t>
                </a:r>
                <a:r>
                  <a:rPr lang="hu-HU" dirty="0"/>
                  <a:t> </a:t>
                </a:r>
                <a14:m>
                  <m:oMath xmlns:m="http://schemas.openxmlformats.org/officeDocument/2006/math">
                    <m:r>
                      <a:rPr lang="hu-HU" b="0" i="1" smtClean="0">
                        <a:latin typeface="Cambria Math" panose="02040503050406030204" pitchFamily="18" charset="0"/>
                      </a:rPr>
                      <m:t>𝐾𝐵</m:t>
                    </m:r>
                    <m:r>
                      <a:rPr lang="hu-HU" b="0" i="1" smtClean="0">
                        <a:latin typeface="Cambria Math" panose="02040503050406030204" pitchFamily="18" charset="0"/>
                      </a:rPr>
                      <m:t>=</m:t>
                    </m:r>
                    <m:d>
                      <m:dPr>
                        <m:begChr m:val="{"/>
                        <m:endChr m:val="}"/>
                        <m:ctrlPr>
                          <a:rPr lang="hu-HU" b="0" i="1" smtClean="0">
                            <a:latin typeface="Cambria Math" panose="02040503050406030204" pitchFamily="18" charset="0"/>
                          </a:rPr>
                        </m:ctrlPr>
                      </m:dPr>
                      <m:e>
                        <m:r>
                          <a:rPr lang="hu-HU" b="0" i="1" smtClean="0">
                            <a:latin typeface="Cambria Math" panose="02040503050406030204" pitchFamily="18" charset="0"/>
                          </a:rPr>
                          <m:t>𝑅𝑎𝑖𝑛</m:t>
                        </m:r>
                        <m:r>
                          <a:rPr lang="hu-HU" b="0" i="1" smtClean="0">
                            <a:latin typeface="Cambria Math" panose="02040503050406030204" pitchFamily="18" charset="0"/>
                          </a:rPr>
                          <m:t>∨</m:t>
                        </m:r>
                        <m:r>
                          <a:rPr lang="hu-HU" b="0" i="1" smtClean="0">
                            <a:latin typeface="Cambria Math" panose="02040503050406030204" pitchFamily="18" charset="0"/>
                          </a:rPr>
                          <m:t>𝑆𝑛𝑜𝑤</m:t>
                        </m:r>
                        <m:r>
                          <a:rPr lang="hu-HU" b="0" i="1" smtClean="0">
                            <a:latin typeface="Cambria Math" panose="02040503050406030204" pitchFamily="18" charset="0"/>
                          </a:rPr>
                          <m:t>, </m:t>
                        </m:r>
                        <m:r>
                          <a:rPr lang="hu-HU" b="0" i="1" smtClean="0">
                            <a:latin typeface="Cambria Math" panose="02040503050406030204" pitchFamily="18" charset="0"/>
                          </a:rPr>
                          <m:t>𝑇𝑟𝑎𝑓𝑓𝑖𝑐</m:t>
                        </m:r>
                      </m:e>
                    </m:d>
                  </m:oMath>
                </a14:m>
                <a:endParaRPr lang="en-US" dirty="0"/>
              </a:p>
            </p:txBody>
          </p:sp>
        </mc:Choice>
        <mc:Fallback xmlns="">
          <p:sp>
            <p:nvSpPr>
              <p:cNvPr id="2" name="Tartalom helye 1">
                <a:extLst>
                  <a:ext uri="{FF2B5EF4-FFF2-40B4-BE49-F238E27FC236}">
                    <a16:creationId xmlns:a16="http://schemas.microsoft.com/office/drawing/2014/main" id="{97835806-29BE-5C28-3EB6-4D5FDAF11F37}"/>
                  </a:ext>
                </a:extLst>
              </p:cNvPr>
              <p:cNvSpPr>
                <a:spLocks noGrp="1" noRot="1" noChangeAspect="1" noMove="1" noResize="1" noEditPoints="1" noAdjustHandles="1" noChangeArrowheads="1" noChangeShapeType="1" noTextEdit="1"/>
              </p:cNvSpPr>
              <p:nvPr>
                <p:ph idx="1"/>
              </p:nvPr>
            </p:nvSpPr>
            <p:spPr>
              <a:xfrm>
                <a:off x="838200" y="1548722"/>
                <a:ext cx="10515600" cy="3391414"/>
              </a:xfrm>
              <a:blipFill>
                <a:blip r:embed="rId3"/>
                <a:stretch>
                  <a:fillRect l="-1043" t="-3058" r="-812" b="-899"/>
                </a:stretch>
              </a:blipFill>
            </p:spPr>
            <p:txBody>
              <a:bodyPr/>
              <a:lstStyle/>
              <a:p>
                <a:r>
                  <a:rPr lang="en-US">
                    <a:noFill/>
                  </a:rPr>
                  <a:t> </a:t>
                </a:r>
              </a:p>
            </p:txBody>
          </p:sp>
        </mc:Fallback>
      </mc:AlternateContent>
      <p:sp>
        <p:nvSpPr>
          <p:cNvPr id="5" name="Dia számának helye 4">
            <a:extLst>
              <a:ext uri="{FF2B5EF4-FFF2-40B4-BE49-F238E27FC236}">
                <a16:creationId xmlns:a16="http://schemas.microsoft.com/office/drawing/2014/main" id="{7353B61A-B808-BCF8-6357-8086E31877CE}"/>
              </a:ext>
            </a:extLst>
          </p:cNvPr>
          <p:cNvSpPr>
            <a:spLocks noGrp="1"/>
          </p:cNvSpPr>
          <p:nvPr>
            <p:ph type="sldNum" sz="quarter" idx="12"/>
          </p:nvPr>
        </p:nvSpPr>
        <p:spPr/>
        <p:txBody>
          <a:bodyPr/>
          <a:lstStyle/>
          <a:p>
            <a:fld id="{9F7ECEBC-3B63-4262-8BE9-06366B519A9F}" type="slidenum">
              <a:rPr lang="hu-HU" smtClean="0"/>
              <a:pPr/>
              <a:t>134</a:t>
            </a:fld>
            <a:endParaRPr lang="hu-HU" dirty="0"/>
          </a:p>
        </p:txBody>
      </p:sp>
      <p:sp>
        <p:nvSpPr>
          <p:cNvPr id="6" name="Cím 5">
            <a:extLst>
              <a:ext uri="{FF2B5EF4-FFF2-40B4-BE49-F238E27FC236}">
                <a16:creationId xmlns:a16="http://schemas.microsoft.com/office/drawing/2014/main" id="{B393CB11-6237-F592-D4A6-880026EBB5EC}"/>
              </a:ext>
            </a:extLst>
          </p:cNvPr>
          <p:cNvSpPr>
            <a:spLocks noGrp="1"/>
          </p:cNvSpPr>
          <p:nvPr>
            <p:ph type="title"/>
          </p:nvPr>
        </p:nvSpPr>
        <p:spPr/>
        <p:txBody>
          <a:bodyPr/>
          <a:lstStyle/>
          <a:p>
            <a:r>
              <a:rPr lang="hu-HU" dirty="0" err="1"/>
              <a:t>Knowledge</a:t>
            </a:r>
            <a:r>
              <a:rPr lang="hu-HU" dirty="0"/>
              <a:t> </a:t>
            </a:r>
            <a:r>
              <a:rPr lang="hu-HU" dirty="0" err="1"/>
              <a:t>base</a:t>
            </a:r>
            <a:endParaRPr lang="en-US" dirty="0"/>
          </a:p>
        </p:txBody>
      </p:sp>
      <mc:AlternateContent xmlns:mc="http://schemas.openxmlformats.org/markup-compatibility/2006" xmlns:a14="http://schemas.microsoft.com/office/drawing/2010/main">
        <mc:Choice Requires="a14">
          <p:sp>
            <p:nvSpPr>
              <p:cNvPr id="7" name="Szövegdoboz 6">
                <a:extLst>
                  <a:ext uri="{FF2B5EF4-FFF2-40B4-BE49-F238E27FC236}">
                    <a16:creationId xmlns:a16="http://schemas.microsoft.com/office/drawing/2014/main" id="{F77A9B6B-1392-1DFB-6E99-7E61814C557F}"/>
                  </a:ext>
                </a:extLst>
              </p:cNvPr>
              <p:cNvSpPr txBox="1"/>
              <p:nvPr/>
            </p:nvSpPr>
            <p:spPr>
              <a:xfrm>
                <a:off x="1579418" y="4998177"/>
                <a:ext cx="191302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hu-HU" b="0" i="1" smtClean="0">
                          <a:latin typeface="Cambria Math" panose="02040503050406030204" pitchFamily="18" charset="0"/>
                        </a:rPr>
                        <m:t>𝑀</m:t>
                      </m:r>
                      <m:r>
                        <a:rPr lang="hu-HU" b="0" i="1" smtClean="0">
                          <a:latin typeface="Cambria Math" panose="02040503050406030204" pitchFamily="18" charset="0"/>
                        </a:rPr>
                        <m:t>(</m:t>
                      </m:r>
                      <m:r>
                        <a:rPr lang="hu-HU" b="0" i="1" smtClean="0">
                          <a:latin typeface="Cambria Math" panose="02040503050406030204" pitchFamily="18" charset="0"/>
                        </a:rPr>
                        <m:t>𝑅𝑎𝑖𝑛</m:t>
                      </m:r>
                      <m:r>
                        <a:rPr lang="hu-HU" b="0" i="1" smtClean="0">
                          <a:latin typeface="Cambria Math" panose="02040503050406030204" pitchFamily="18" charset="0"/>
                        </a:rPr>
                        <m:t>∨</m:t>
                      </m:r>
                      <m:r>
                        <a:rPr lang="hu-HU" b="0" i="1" smtClean="0">
                          <a:latin typeface="Cambria Math" panose="02040503050406030204" pitchFamily="18" charset="0"/>
                        </a:rPr>
                        <m:t>𝑆𝑛𝑜𝑤</m:t>
                      </m:r>
                      <m:r>
                        <a:rPr lang="hu-HU" b="0" i="1" smtClean="0">
                          <a:latin typeface="Cambria Math" panose="02040503050406030204" pitchFamily="18" charset="0"/>
                        </a:rPr>
                        <m:t>)</m:t>
                      </m:r>
                    </m:oMath>
                  </m:oMathPara>
                </a14:m>
                <a:endParaRPr lang="en-US" dirty="0"/>
              </a:p>
            </p:txBody>
          </p:sp>
        </mc:Choice>
        <mc:Fallback xmlns="">
          <p:sp>
            <p:nvSpPr>
              <p:cNvPr id="7" name="Szövegdoboz 6">
                <a:extLst>
                  <a:ext uri="{FF2B5EF4-FFF2-40B4-BE49-F238E27FC236}">
                    <a16:creationId xmlns:a16="http://schemas.microsoft.com/office/drawing/2014/main" id="{F77A9B6B-1392-1DFB-6E99-7E61814C557F}"/>
                  </a:ext>
                </a:extLst>
              </p:cNvPr>
              <p:cNvSpPr txBox="1">
                <a:spLocks noRot="1" noChangeAspect="1" noMove="1" noResize="1" noEditPoints="1" noAdjustHandles="1" noChangeArrowheads="1" noChangeShapeType="1" noTextEdit="1"/>
              </p:cNvSpPr>
              <p:nvPr/>
            </p:nvSpPr>
            <p:spPr>
              <a:xfrm>
                <a:off x="1579418" y="4998177"/>
                <a:ext cx="1913024" cy="369332"/>
              </a:xfrm>
              <a:prstGeom prst="rect">
                <a:avLst/>
              </a:prstGeom>
              <a:blipFill>
                <a:blip r:embed="rId4"/>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Szövegdoboz 7">
                <a:extLst>
                  <a:ext uri="{FF2B5EF4-FFF2-40B4-BE49-F238E27FC236}">
                    <a16:creationId xmlns:a16="http://schemas.microsoft.com/office/drawing/2014/main" id="{C6BB915E-8BA3-F409-EA3B-4EB3DD426483}"/>
                  </a:ext>
                </a:extLst>
              </p:cNvPr>
              <p:cNvSpPr txBox="1"/>
              <p:nvPr/>
            </p:nvSpPr>
            <p:spPr>
              <a:xfrm>
                <a:off x="8415968" y="4998177"/>
                <a:ext cx="144796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hu-HU" b="0" i="1" smtClean="0">
                          <a:latin typeface="Cambria Math" panose="02040503050406030204" pitchFamily="18" charset="0"/>
                        </a:rPr>
                        <m:t>𝑀</m:t>
                      </m:r>
                      <m:r>
                        <a:rPr lang="hu-HU" b="0" i="1" smtClean="0">
                          <a:latin typeface="Cambria Math" panose="02040503050406030204" pitchFamily="18" charset="0"/>
                        </a:rPr>
                        <m:t>(</m:t>
                      </m:r>
                      <m:r>
                        <a:rPr lang="hu-HU" b="0" i="1" smtClean="0">
                          <a:latin typeface="Cambria Math" panose="02040503050406030204" pitchFamily="18" charset="0"/>
                        </a:rPr>
                        <m:t>𝑇𝑟𝑎𝑓𝑓𝑖𝑐</m:t>
                      </m:r>
                      <m:r>
                        <a:rPr lang="hu-HU" b="0" i="1" smtClean="0">
                          <a:latin typeface="Cambria Math" panose="02040503050406030204" pitchFamily="18" charset="0"/>
                        </a:rPr>
                        <m:t>)</m:t>
                      </m:r>
                    </m:oMath>
                  </m:oMathPara>
                </a14:m>
                <a:endParaRPr lang="en-US" dirty="0"/>
              </a:p>
            </p:txBody>
          </p:sp>
        </mc:Choice>
        <mc:Fallback xmlns="">
          <p:sp>
            <p:nvSpPr>
              <p:cNvPr id="8" name="Szövegdoboz 7">
                <a:extLst>
                  <a:ext uri="{FF2B5EF4-FFF2-40B4-BE49-F238E27FC236}">
                    <a16:creationId xmlns:a16="http://schemas.microsoft.com/office/drawing/2014/main" id="{C6BB915E-8BA3-F409-EA3B-4EB3DD426483}"/>
                  </a:ext>
                </a:extLst>
              </p:cNvPr>
              <p:cNvSpPr txBox="1">
                <a:spLocks noRot="1" noChangeAspect="1" noMove="1" noResize="1" noEditPoints="1" noAdjustHandles="1" noChangeArrowheads="1" noChangeShapeType="1" noTextEdit="1"/>
              </p:cNvSpPr>
              <p:nvPr/>
            </p:nvSpPr>
            <p:spPr>
              <a:xfrm>
                <a:off x="8415968" y="4998177"/>
                <a:ext cx="1447960" cy="369332"/>
              </a:xfrm>
              <a:prstGeom prst="rect">
                <a:avLst/>
              </a:prstGeom>
              <a:blipFill>
                <a:blip r:embed="rId5"/>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Szövegdoboz 8">
                <a:extLst>
                  <a:ext uri="{FF2B5EF4-FFF2-40B4-BE49-F238E27FC236}">
                    <a16:creationId xmlns:a16="http://schemas.microsoft.com/office/drawing/2014/main" id="{3C97C81A-6BC7-6ABB-4AA7-579E6D95337E}"/>
                  </a:ext>
                </a:extLst>
              </p:cNvPr>
              <p:cNvSpPr txBox="1"/>
              <p:nvPr/>
            </p:nvSpPr>
            <p:spPr>
              <a:xfrm>
                <a:off x="5150135" y="5095141"/>
                <a:ext cx="95314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hu-HU" b="0" i="1" smtClean="0">
                          <a:latin typeface="Cambria Math" panose="02040503050406030204" pitchFamily="18" charset="0"/>
                        </a:rPr>
                        <m:t>𝑀</m:t>
                      </m:r>
                      <m:r>
                        <a:rPr lang="hu-HU" b="0" i="1" smtClean="0">
                          <a:latin typeface="Cambria Math" panose="02040503050406030204" pitchFamily="18" charset="0"/>
                        </a:rPr>
                        <m:t>(</m:t>
                      </m:r>
                      <m:r>
                        <a:rPr lang="hu-HU" b="0" i="1" smtClean="0">
                          <a:latin typeface="Cambria Math" panose="02040503050406030204" pitchFamily="18" charset="0"/>
                        </a:rPr>
                        <m:t>𝐾𝐵</m:t>
                      </m:r>
                      <m:r>
                        <a:rPr lang="hu-HU" b="0" i="1" smtClean="0">
                          <a:latin typeface="Cambria Math" panose="02040503050406030204" pitchFamily="18" charset="0"/>
                        </a:rPr>
                        <m:t>)</m:t>
                      </m:r>
                    </m:oMath>
                  </m:oMathPara>
                </a14:m>
                <a:endParaRPr lang="en-US" dirty="0"/>
              </a:p>
            </p:txBody>
          </p:sp>
        </mc:Choice>
        <mc:Fallback xmlns="">
          <p:sp>
            <p:nvSpPr>
              <p:cNvPr id="9" name="Szövegdoboz 8">
                <a:extLst>
                  <a:ext uri="{FF2B5EF4-FFF2-40B4-BE49-F238E27FC236}">
                    <a16:creationId xmlns:a16="http://schemas.microsoft.com/office/drawing/2014/main" id="{3C97C81A-6BC7-6ABB-4AA7-579E6D95337E}"/>
                  </a:ext>
                </a:extLst>
              </p:cNvPr>
              <p:cNvSpPr txBox="1">
                <a:spLocks noRot="1" noChangeAspect="1" noMove="1" noResize="1" noEditPoints="1" noAdjustHandles="1" noChangeArrowheads="1" noChangeShapeType="1" noTextEdit="1"/>
              </p:cNvSpPr>
              <p:nvPr/>
            </p:nvSpPr>
            <p:spPr>
              <a:xfrm>
                <a:off x="5150135" y="5095141"/>
                <a:ext cx="953146" cy="369332"/>
              </a:xfrm>
              <a:prstGeom prst="rect">
                <a:avLst/>
              </a:prstGeom>
              <a:blipFill>
                <a:blip r:embed="rId6"/>
                <a:stretch>
                  <a:fillRect b="-13333"/>
                </a:stretch>
              </a:blipFill>
            </p:spPr>
            <p:txBody>
              <a:bodyPr/>
              <a:lstStyle/>
              <a:p>
                <a:r>
                  <a:rPr lang="en-US">
                    <a:noFill/>
                  </a:rPr>
                  <a:t> </a:t>
                </a:r>
              </a:p>
            </p:txBody>
          </p:sp>
        </mc:Fallback>
      </mc:AlternateContent>
      <p:sp>
        <p:nvSpPr>
          <p:cNvPr id="3" name="Élőláb helye 2">
            <a:extLst>
              <a:ext uri="{FF2B5EF4-FFF2-40B4-BE49-F238E27FC236}">
                <a16:creationId xmlns:a16="http://schemas.microsoft.com/office/drawing/2014/main" id="{ADB852BB-1BB3-2003-81B1-88A9DAF1719F}"/>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10" name="Csoportba foglalás 9">
            <a:extLst>
              <a:ext uri="{FF2B5EF4-FFF2-40B4-BE49-F238E27FC236}">
                <a16:creationId xmlns:a16="http://schemas.microsoft.com/office/drawing/2014/main" id="{DE8F7EC2-99D9-570B-1101-F0BD178242F8}"/>
              </a:ext>
            </a:extLst>
          </p:cNvPr>
          <p:cNvGrpSpPr/>
          <p:nvPr/>
        </p:nvGrpSpPr>
        <p:grpSpPr>
          <a:xfrm>
            <a:off x="3078726" y="6038296"/>
            <a:ext cx="1736050" cy="787001"/>
            <a:chOff x="6717298" y="6108892"/>
            <a:chExt cx="1736050" cy="787001"/>
          </a:xfrm>
        </p:grpSpPr>
        <p:pic>
          <p:nvPicPr>
            <p:cNvPr id="11" name="Ábra 10">
              <a:extLst>
                <a:ext uri="{FF2B5EF4-FFF2-40B4-BE49-F238E27FC236}">
                  <a16:creationId xmlns:a16="http://schemas.microsoft.com/office/drawing/2014/main" id="{85446D29-5455-AEB7-5170-86B23E3C9F32}"/>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51528"/>
            <a:stretch/>
          </p:blipFill>
          <p:spPr>
            <a:xfrm>
              <a:off x="6717298" y="6197751"/>
              <a:ext cx="834080" cy="698142"/>
            </a:xfrm>
            <a:prstGeom prst="rect">
              <a:avLst/>
            </a:prstGeom>
          </p:spPr>
        </p:pic>
        <p:pic>
          <p:nvPicPr>
            <p:cNvPr id="12" name="Ábra 11">
              <a:extLst>
                <a:ext uri="{FF2B5EF4-FFF2-40B4-BE49-F238E27FC236}">
                  <a16:creationId xmlns:a16="http://schemas.microsoft.com/office/drawing/2014/main" id="{E2E18E7E-FAE0-D51C-4682-FFF2E5726211}"/>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172930982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artalom helye 1">
                <a:extLst>
                  <a:ext uri="{FF2B5EF4-FFF2-40B4-BE49-F238E27FC236}">
                    <a16:creationId xmlns:a16="http://schemas.microsoft.com/office/drawing/2014/main" id="{22FC39CE-793F-3DF5-C436-C6D64B360240}"/>
                  </a:ext>
                </a:extLst>
              </p:cNvPr>
              <p:cNvSpPr>
                <a:spLocks noGrp="1"/>
              </p:cNvSpPr>
              <p:nvPr>
                <p:ph idx="1"/>
              </p:nvPr>
            </p:nvSpPr>
            <p:spPr/>
            <p:txBody>
              <a:bodyPr/>
              <a:lstStyle/>
              <a:p>
                <a:r>
                  <a:rPr lang="hu-HU" dirty="0"/>
                  <a:t>Definition:</a:t>
                </a:r>
              </a:p>
              <a:p>
                <a:pPr marL="0" indent="0">
                  <a:buNone/>
                </a:pPr>
                <a14:m>
                  <m:oMathPara xmlns:m="http://schemas.openxmlformats.org/officeDocument/2006/math">
                    <m:oMathParaPr>
                      <m:jc m:val="centerGroup"/>
                    </m:oMathParaPr>
                    <m:oMath xmlns:m="http://schemas.openxmlformats.org/officeDocument/2006/math">
                      <m:f>
                        <m:fPr>
                          <m:ctrlPr>
                            <a:rPr lang="hu-HU" b="0" i="1" smtClean="0">
                              <a:latin typeface="Cambria Math" panose="02040503050406030204" pitchFamily="18" charset="0"/>
                            </a:rPr>
                          </m:ctrlPr>
                        </m:fPr>
                        <m:num>
                          <m:sSub>
                            <m:sSubPr>
                              <m:ctrlPr>
                                <a:rPr lang="hu-HU" b="0" i="1" smtClean="0">
                                  <a:latin typeface="Cambria Math" panose="02040503050406030204" pitchFamily="18" charset="0"/>
                                </a:rPr>
                              </m:ctrlPr>
                            </m:sSubPr>
                            <m:e>
                              <m:r>
                                <a:rPr lang="hu-HU" b="0" i="1" smtClean="0">
                                  <a:latin typeface="Cambria Math" panose="02040503050406030204" pitchFamily="18" charset="0"/>
                                </a:rPr>
                                <m:t>𝑝</m:t>
                              </m:r>
                            </m:e>
                            <m:sub>
                              <m:r>
                                <a:rPr lang="hu-HU" b="0" i="1" smtClean="0">
                                  <a:latin typeface="Cambria Math" panose="02040503050406030204" pitchFamily="18" charset="0"/>
                                </a:rPr>
                                <m:t>1</m:t>
                              </m:r>
                            </m:sub>
                          </m:sSub>
                          <m:r>
                            <a:rPr lang="hu-HU" b="0" i="1" smtClean="0">
                              <a:latin typeface="Cambria Math" panose="02040503050406030204" pitchFamily="18" charset="0"/>
                            </a:rPr>
                            <m:t>,…,</m:t>
                          </m:r>
                          <m:sSub>
                            <m:sSubPr>
                              <m:ctrlPr>
                                <a:rPr lang="hu-HU" b="0" i="1" smtClean="0">
                                  <a:latin typeface="Cambria Math" panose="02040503050406030204" pitchFamily="18" charset="0"/>
                                </a:rPr>
                              </m:ctrlPr>
                            </m:sSubPr>
                            <m:e>
                              <m:r>
                                <a:rPr lang="hu-HU" b="0" i="1" smtClean="0">
                                  <a:latin typeface="Cambria Math" panose="02040503050406030204" pitchFamily="18" charset="0"/>
                                </a:rPr>
                                <m:t>𝑝</m:t>
                              </m:r>
                            </m:e>
                            <m:sub>
                              <m:r>
                                <a:rPr lang="hu-HU" b="0" i="1" smtClean="0">
                                  <a:latin typeface="Cambria Math" panose="02040503050406030204" pitchFamily="18" charset="0"/>
                                </a:rPr>
                                <m:t>𝑘</m:t>
                              </m:r>
                            </m:sub>
                          </m:sSub>
                          <m:r>
                            <a:rPr lang="hu-HU" b="0" i="1" smtClean="0">
                              <a:latin typeface="Cambria Math" panose="02040503050406030204" pitchFamily="18" charset="0"/>
                            </a:rPr>
                            <m:t>,      </m:t>
                          </m:r>
                          <m:d>
                            <m:dPr>
                              <m:ctrlPr>
                                <a:rPr lang="hu-HU" b="0" i="1" smtClean="0">
                                  <a:latin typeface="Cambria Math" panose="02040503050406030204" pitchFamily="18" charset="0"/>
                                </a:rPr>
                              </m:ctrlPr>
                            </m:dPr>
                            <m:e>
                              <m:sSub>
                                <m:sSubPr>
                                  <m:ctrlPr>
                                    <a:rPr lang="hu-HU" b="0" i="1" smtClean="0">
                                      <a:latin typeface="Cambria Math" panose="02040503050406030204" pitchFamily="18" charset="0"/>
                                    </a:rPr>
                                  </m:ctrlPr>
                                </m:sSubPr>
                                <m:e>
                                  <m:r>
                                    <a:rPr lang="hu-HU" b="0" i="1" smtClean="0">
                                      <a:latin typeface="Cambria Math" panose="02040503050406030204" pitchFamily="18" charset="0"/>
                                    </a:rPr>
                                    <m:t>𝑝</m:t>
                                  </m:r>
                                </m:e>
                                <m:sub>
                                  <m:r>
                                    <a:rPr lang="hu-HU" b="0" i="1" smtClean="0">
                                      <a:latin typeface="Cambria Math" panose="02040503050406030204" pitchFamily="18" charset="0"/>
                                    </a:rPr>
                                    <m:t>1</m:t>
                                  </m:r>
                                </m:sub>
                              </m:sSub>
                              <m:r>
                                <a:rPr lang="hu-HU" b="0" i="1" smtClean="0">
                                  <a:latin typeface="Cambria Math" panose="02040503050406030204" pitchFamily="18" charset="0"/>
                                </a:rPr>
                                <m:t>∧…∧</m:t>
                              </m:r>
                              <m:sSub>
                                <m:sSubPr>
                                  <m:ctrlPr>
                                    <a:rPr lang="hu-HU" b="0" i="1" smtClean="0">
                                      <a:latin typeface="Cambria Math" panose="02040503050406030204" pitchFamily="18" charset="0"/>
                                    </a:rPr>
                                  </m:ctrlPr>
                                </m:sSubPr>
                                <m:e>
                                  <m:r>
                                    <a:rPr lang="hu-HU" b="0" i="1" smtClean="0">
                                      <a:latin typeface="Cambria Math" panose="02040503050406030204" pitchFamily="18" charset="0"/>
                                    </a:rPr>
                                    <m:t>𝑝</m:t>
                                  </m:r>
                                </m:e>
                                <m:sub>
                                  <m:r>
                                    <a:rPr lang="hu-HU" b="0" i="1" smtClean="0">
                                      <a:latin typeface="Cambria Math" panose="02040503050406030204" pitchFamily="18" charset="0"/>
                                    </a:rPr>
                                    <m:t>𝑘</m:t>
                                  </m:r>
                                </m:sub>
                              </m:sSub>
                            </m:e>
                          </m:d>
                          <m:r>
                            <a:rPr lang="hu-HU" b="0" i="1" smtClean="0">
                              <a:latin typeface="Cambria Math" panose="02040503050406030204" pitchFamily="18" charset="0"/>
                            </a:rPr>
                            <m:t>→</m:t>
                          </m:r>
                          <m:r>
                            <a:rPr lang="hu-HU" b="0" i="1" smtClean="0">
                              <a:latin typeface="Cambria Math" panose="02040503050406030204" pitchFamily="18" charset="0"/>
                            </a:rPr>
                            <m:t>𝑞</m:t>
                          </m:r>
                        </m:num>
                        <m:den>
                          <m:r>
                            <a:rPr lang="hu-HU" b="0" i="1" smtClean="0">
                              <a:latin typeface="Cambria Math" panose="02040503050406030204" pitchFamily="18" charset="0"/>
                            </a:rPr>
                            <m:t>𝑞</m:t>
                          </m:r>
                        </m:den>
                      </m:f>
                    </m:oMath>
                  </m:oMathPara>
                </a14:m>
                <a:endParaRPr lang="en-US" dirty="0"/>
              </a:p>
            </p:txBody>
          </p:sp>
        </mc:Choice>
        <mc:Fallback xmlns="">
          <p:sp>
            <p:nvSpPr>
              <p:cNvPr id="2" name="Tartalom helye 1">
                <a:extLst>
                  <a:ext uri="{FF2B5EF4-FFF2-40B4-BE49-F238E27FC236}">
                    <a16:creationId xmlns:a16="http://schemas.microsoft.com/office/drawing/2014/main" id="{22FC39CE-793F-3DF5-C436-C6D64B360240}"/>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hu-HU">
                    <a:noFill/>
                  </a:rPr>
                  <a:t> </a:t>
                </a:r>
              </a:p>
            </p:txBody>
          </p:sp>
        </mc:Fallback>
      </mc:AlternateContent>
      <p:sp>
        <p:nvSpPr>
          <p:cNvPr id="5" name="Dia számának helye 4">
            <a:extLst>
              <a:ext uri="{FF2B5EF4-FFF2-40B4-BE49-F238E27FC236}">
                <a16:creationId xmlns:a16="http://schemas.microsoft.com/office/drawing/2014/main" id="{E9E91F08-F8ED-0476-DEAD-C59806BD2EC3}"/>
              </a:ext>
            </a:extLst>
          </p:cNvPr>
          <p:cNvSpPr>
            <a:spLocks noGrp="1"/>
          </p:cNvSpPr>
          <p:nvPr>
            <p:ph type="sldNum" sz="quarter" idx="12"/>
          </p:nvPr>
        </p:nvSpPr>
        <p:spPr/>
        <p:txBody>
          <a:bodyPr/>
          <a:lstStyle/>
          <a:p>
            <a:fld id="{9F7ECEBC-3B63-4262-8BE9-06366B519A9F}" type="slidenum">
              <a:rPr lang="hu-HU" smtClean="0"/>
              <a:pPr/>
              <a:t>135</a:t>
            </a:fld>
            <a:endParaRPr lang="hu-HU" dirty="0"/>
          </a:p>
        </p:txBody>
      </p:sp>
      <p:sp>
        <p:nvSpPr>
          <p:cNvPr id="6" name="Cím 5">
            <a:extLst>
              <a:ext uri="{FF2B5EF4-FFF2-40B4-BE49-F238E27FC236}">
                <a16:creationId xmlns:a16="http://schemas.microsoft.com/office/drawing/2014/main" id="{EDD6EA68-CACB-22C5-4F8F-5B2FBF9E822B}"/>
              </a:ext>
            </a:extLst>
          </p:cNvPr>
          <p:cNvSpPr>
            <a:spLocks noGrp="1"/>
          </p:cNvSpPr>
          <p:nvPr>
            <p:ph type="title"/>
          </p:nvPr>
        </p:nvSpPr>
        <p:spPr/>
        <p:txBody>
          <a:bodyPr/>
          <a:lstStyle/>
          <a:p>
            <a:r>
              <a:rPr lang="hu-HU" dirty="0" err="1"/>
              <a:t>Inference</a:t>
            </a:r>
            <a:r>
              <a:rPr lang="hu-HU" dirty="0"/>
              <a:t> </a:t>
            </a:r>
            <a:r>
              <a:rPr lang="hu-HU" dirty="0" err="1"/>
              <a:t>rules</a:t>
            </a:r>
            <a:r>
              <a:rPr lang="hu-HU" dirty="0"/>
              <a:t> - Modus </a:t>
            </a:r>
            <a:r>
              <a:rPr lang="hu-HU" dirty="0" err="1"/>
              <a:t>Ponens</a:t>
            </a:r>
            <a:endParaRPr lang="en-US" dirty="0"/>
          </a:p>
        </p:txBody>
      </p:sp>
      <p:sp>
        <p:nvSpPr>
          <p:cNvPr id="3" name="Élőláb helye 2">
            <a:extLst>
              <a:ext uri="{FF2B5EF4-FFF2-40B4-BE49-F238E27FC236}">
                <a16:creationId xmlns:a16="http://schemas.microsoft.com/office/drawing/2014/main" id="{74610833-3291-1517-2ADE-87995701BB15}"/>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FBDAAD59-F2E9-40B1-3FDE-FD2266C83593}"/>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DD00FAB8-2C20-C267-7EC2-0DEE6C6F86B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B852CE42-5D03-0B9D-D793-1D0D5B8EE490}"/>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mc:AlternateContent xmlns:mc="http://schemas.openxmlformats.org/markup-compatibility/2006" xmlns:p14="http://schemas.microsoft.com/office/powerpoint/2010/main">
        <mc:Choice Requires="p14">
          <p:contentPart p14:bwMode="auto" r:id="rId5">
            <p14:nvContentPartPr>
              <p14:cNvPr id="4" name="Szabadkéz 3">
                <a:extLst>
                  <a:ext uri="{FF2B5EF4-FFF2-40B4-BE49-F238E27FC236}">
                    <a16:creationId xmlns:a16="http://schemas.microsoft.com/office/drawing/2014/main" id="{74841FED-F6BF-1D88-9799-AAA1EA2D8319}"/>
                  </a:ext>
                </a:extLst>
              </p14:cNvPr>
              <p14:cNvContentPartPr/>
              <p14:nvPr/>
            </p14:nvContentPartPr>
            <p14:xfrm>
              <a:off x="1249200" y="2936520"/>
              <a:ext cx="5962320" cy="2566800"/>
            </p14:xfrm>
          </p:contentPart>
        </mc:Choice>
        <mc:Fallback xmlns="">
          <p:pic>
            <p:nvPicPr>
              <p:cNvPr id="4" name="Szabadkéz 3">
                <a:extLst>
                  <a:ext uri="{FF2B5EF4-FFF2-40B4-BE49-F238E27FC236}">
                    <a16:creationId xmlns:a16="http://schemas.microsoft.com/office/drawing/2014/main" id="{74841FED-F6BF-1D88-9799-AAA1EA2D8319}"/>
                  </a:ext>
                </a:extLst>
              </p:cNvPr>
              <p:cNvPicPr/>
              <p:nvPr/>
            </p:nvPicPr>
            <p:blipFill>
              <a:blip r:embed="rId6"/>
              <a:stretch>
                <a:fillRect/>
              </a:stretch>
            </p:blipFill>
            <p:spPr>
              <a:xfrm>
                <a:off x="1239840" y="2927160"/>
                <a:ext cx="5981040" cy="2585520"/>
              </a:xfrm>
              <a:prstGeom prst="rect">
                <a:avLst/>
              </a:prstGeom>
            </p:spPr>
          </p:pic>
        </mc:Fallback>
      </mc:AlternateContent>
    </p:spTree>
    <p:extLst>
      <p:ext uri="{BB962C8B-B14F-4D97-AF65-F5344CB8AC3E}">
        <p14:creationId xmlns:p14="http://schemas.microsoft.com/office/powerpoint/2010/main" val="221602955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artalom helye 1">
                <a:extLst>
                  <a:ext uri="{FF2B5EF4-FFF2-40B4-BE49-F238E27FC236}">
                    <a16:creationId xmlns:a16="http://schemas.microsoft.com/office/drawing/2014/main" id="{76ED3E30-5E1D-9111-B082-F61EFEEEAA33}"/>
                  </a:ext>
                </a:extLst>
              </p:cNvPr>
              <p:cNvSpPr>
                <a:spLocks noGrp="1"/>
              </p:cNvSpPr>
              <p:nvPr>
                <p:ph idx="1"/>
              </p:nvPr>
            </p:nvSpPr>
            <p:spPr/>
            <p:txBody>
              <a:bodyPr/>
              <a:lstStyle/>
              <a:p>
                <a:r>
                  <a:rPr lang="hu-HU" dirty="0"/>
                  <a:t>Input: </a:t>
                </a:r>
                <a:r>
                  <a:rPr lang="hu-HU" dirty="0" err="1"/>
                  <a:t>set</a:t>
                </a:r>
                <a:r>
                  <a:rPr lang="hu-HU" dirty="0"/>
                  <a:t> of </a:t>
                </a:r>
                <a:r>
                  <a:rPr lang="hu-HU" dirty="0" err="1"/>
                  <a:t>inference</a:t>
                </a:r>
                <a:r>
                  <a:rPr lang="hu-HU" dirty="0"/>
                  <a:t> </a:t>
                </a:r>
                <a:r>
                  <a:rPr lang="hu-HU" dirty="0" err="1"/>
                  <a:t>rules</a:t>
                </a:r>
                <a:r>
                  <a:rPr lang="hu-HU" dirty="0"/>
                  <a:t> </a:t>
                </a:r>
                <a:r>
                  <a:rPr lang="hu-HU" b="1" dirty="0" err="1"/>
                  <a:t>Rules</a:t>
                </a:r>
                <a:endParaRPr lang="hu-HU" b="1" dirty="0"/>
              </a:p>
              <a:p>
                <a:r>
                  <a:rPr lang="hu-HU" dirty="0" err="1"/>
                  <a:t>Repeat</a:t>
                </a:r>
                <a:r>
                  <a:rPr lang="hu-HU" dirty="0"/>
                  <a:t> </a:t>
                </a:r>
                <a:r>
                  <a:rPr lang="hu-HU" dirty="0" err="1"/>
                  <a:t>until</a:t>
                </a:r>
                <a:r>
                  <a:rPr lang="hu-HU" dirty="0"/>
                  <a:t> no </a:t>
                </a:r>
                <a:r>
                  <a:rPr lang="hu-HU" dirty="0" err="1"/>
                  <a:t>changes</a:t>
                </a:r>
                <a:r>
                  <a:rPr lang="hu-HU" dirty="0"/>
                  <a:t> </a:t>
                </a:r>
                <a:r>
                  <a:rPr lang="hu-HU" dirty="0" err="1"/>
                  <a:t>to</a:t>
                </a:r>
                <a:r>
                  <a:rPr lang="hu-HU" dirty="0"/>
                  <a:t> </a:t>
                </a:r>
                <a:r>
                  <a:rPr lang="hu-HU" b="1" dirty="0"/>
                  <a:t>KB</a:t>
                </a:r>
              </a:p>
              <a:p>
                <a:pPr marL="0" indent="0">
                  <a:buNone/>
                </a:pPr>
                <a:r>
                  <a:rPr lang="hu-HU" b="1" dirty="0"/>
                  <a:t>	</a:t>
                </a:r>
                <a:r>
                  <a:rPr lang="hu-HU" dirty="0" err="1"/>
                  <a:t>Choose</a:t>
                </a:r>
                <a:r>
                  <a:rPr lang="hu-HU" dirty="0"/>
                  <a:t> </a:t>
                </a:r>
                <a:r>
                  <a:rPr lang="hu-HU" dirty="0" err="1"/>
                  <a:t>set</a:t>
                </a:r>
                <a:r>
                  <a:rPr lang="hu-HU" dirty="0"/>
                  <a:t> of </a:t>
                </a:r>
                <a:r>
                  <a:rPr lang="hu-HU" dirty="0" err="1"/>
                  <a:t>formulas</a:t>
                </a:r>
                <a:r>
                  <a:rPr lang="hu-HU" dirty="0"/>
                  <a:t> </a:t>
                </a:r>
                <a14:m>
                  <m:oMath xmlns:m="http://schemas.openxmlformats.org/officeDocument/2006/math">
                    <m:sSub>
                      <m:sSubPr>
                        <m:ctrlPr>
                          <a:rPr lang="hu-HU" b="1" i="1" smtClean="0">
                            <a:latin typeface="Cambria Math" panose="02040503050406030204" pitchFamily="18" charset="0"/>
                          </a:rPr>
                        </m:ctrlPr>
                      </m:sSubPr>
                      <m:e>
                        <m:r>
                          <a:rPr lang="hu-HU" b="1" i="1" smtClean="0">
                            <a:latin typeface="Cambria Math" panose="02040503050406030204" pitchFamily="18" charset="0"/>
                          </a:rPr>
                          <m:t>𝒇</m:t>
                        </m:r>
                      </m:e>
                      <m:sub>
                        <m:r>
                          <a:rPr lang="hu-HU" b="1" i="1" smtClean="0">
                            <a:latin typeface="Cambria Math" panose="02040503050406030204" pitchFamily="18" charset="0"/>
                          </a:rPr>
                          <m:t>𝟏</m:t>
                        </m:r>
                      </m:sub>
                    </m:sSub>
                    <m:r>
                      <a:rPr lang="hu-HU" b="1" i="1" smtClean="0">
                        <a:latin typeface="Cambria Math" panose="02040503050406030204" pitchFamily="18" charset="0"/>
                      </a:rPr>
                      <m:t>,…, </m:t>
                    </m:r>
                    <m:sSub>
                      <m:sSubPr>
                        <m:ctrlPr>
                          <a:rPr lang="hu-HU" b="1" i="1" smtClean="0">
                            <a:latin typeface="Cambria Math" panose="02040503050406030204" pitchFamily="18" charset="0"/>
                          </a:rPr>
                        </m:ctrlPr>
                      </m:sSubPr>
                      <m:e>
                        <m:r>
                          <a:rPr lang="hu-HU" b="1" i="1" smtClean="0">
                            <a:latin typeface="Cambria Math" panose="02040503050406030204" pitchFamily="18" charset="0"/>
                          </a:rPr>
                          <m:t>𝒇</m:t>
                        </m:r>
                      </m:e>
                      <m:sub>
                        <m:r>
                          <a:rPr lang="hu-HU" b="1" i="1" smtClean="0">
                            <a:latin typeface="Cambria Math" panose="02040503050406030204" pitchFamily="18" charset="0"/>
                          </a:rPr>
                          <m:t>𝒌</m:t>
                        </m:r>
                      </m:sub>
                    </m:sSub>
                    <m:r>
                      <a:rPr lang="hu-HU" b="1" i="1" smtClean="0">
                        <a:latin typeface="Cambria Math" panose="02040503050406030204" pitchFamily="18" charset="0"/>
                      </a:rPr>
                      <m:t>∈</m:t>
                    </m:r>
                    <m:r>
                      <a:rPr lang="hu-HU" b="1" i="1" smtClean="0">
                        <a:latin typeface="Cambria Math" panose="02040503050406030204" pitchFamily="18" charset="0"/>
                      </a:rPr>
                      <m:t>𝑲𝑩</m:t>
                    </m:r>
                  </m:oMath>
                </a14:m>
                <a:endParaRPr lang="hu-HU" dirty="0"/>
              </a:p>
              <a:p>
                <a:pPr marL="0" indent="0">
                  <a:buNone/>
                </a:pPr>
                <a:r>
                  <a:rPr lang="hu-HU" b="1" dirty="0"/>
                  <a:t>	</a:t>
                </a:r>
                <a:r>
                  <a:rPr lang="hu-HU" dirty="0" err="1"/>
                  <a:t>If</a:t>
                </a:r>
                <a:r>
                  <a:rPr lang="hu-HU" dirty="0"/>
                  <a:t> </a:t>
                </a:r>
                <a:r>
                  <a:rPr lang="hu-HU" dirty="0" err="1"/>
                  <a:t>matching</a:t>
                </a:r>
                <a:r>
                  <a:rPr lang="hu-HU" dirty="0"/>
                  <a:t> </a:t>
                </a:r>
                <a:r>
                  <a:rPr lang="hu-HU" dirty="0" err="1"/>
                  <a:t>rule</a:t>
                </a:r>
                <a:r>
                  <a:rPr lang="hu-HU" dirty="0"/>
                  <a:t> </a:t>
                </a:r>
                <a14:m>
                  <m:oMath xmlns:m="http://schemas.openxmlformats.org/officeDocument/2006/math">
                    <m:f>
                      <m:fPr>
                        <m:ctrlPr>
                          <a:rPr lang="hu-HU" b="0" i="1" smtClean="0">
                            <a:latin typeface="Cambria Math" panose="02040503050406030204" pitchFamily="18" charset="0"/>
                          </a:rPr>
                        </m:ctrlPr>
                      </m:fPr>
                      <m:num>
                        <m:sSub>
                          <m:sSubPr>
                            <m:ctrlPr>
                              <a:rPr lang="hu-HU" b="0" i="1" smtClean="0">
                                <a:latin typeface="Cambria Math" panose="02040503050406030204" pitchFamily="18" charset="0"/>
                              </a:rPr>
                            </m:ctrlPr>
                          </m:sSubPr>
                          <m:e>
                            <m:r>
                              <a:rPr lang="hu-HU" b="0" i="1" smtClean="0">
                                <a:latin typeface="Cambria Math" panose="02040503050406030204" pitchFamily="18" charset="0"/>
                              </a:rPr>
                              <m:t>𝑓</m:t>
                            </m:r>
                          </m:e>
                          <m:sub>
                            <m:r>
                              <a:rPr lang="hu-HU" b="0" i="1" smtClean="0">
                                <a:latin typeface="Cambria Math" panose="02040503050406030204" pitchFamily="18" charset="0"/>
                              </a:rPr>
                              <m:t>1</m:t>
                            </m:r>
                          </m:sub>
                        </m:sSub>
                        <m:r>
                          <a:rPr lang="hu-HU" b="0" i="1" smtClean="0">
                            <a:latin typeface="Cambria Math" panose="02040503050406030204" pitchFamily="18" charset="0"/>
                          </a:rPr>
                          <m:t>,   …  ,</m:t>
                        </m:r>
                        <m:sSub>
                          <m:sSubPr>
                            <m:ctrlPr>
                              <a:rPr lang="hu-HU" b="0" i="1" smtClean="0">
                                <a:latin typeface="Cambria Math" panose="02040503050406030204" pitchFamily="18" charset="0"/>
                              </a:rPr>
                            </m:ctrlPr>
                          </m:sSubPr>
                          <m:e>
                            <m:r>
                              <a:rPr lang="hu-HU" b="0" i="1" smtClean="0">
                                <a:latin typeface="Cambria Math" panose="02040503050406030204" pitchFamily="18" charset="0"/>
                              </a:rPr>
                              <m:t>𝑓</m:t>
                            </m:r>
                          </m:e>
                          <m:sub>
                            <m:r>
                              <a:rPr lang="hu-HU" b="0" i="1" smtClean="0">
                                <a:latin typeface="Cambria Math" panose="02040503050406030204" pitchFamily="18" charset="0"/>
                              </a:rPr>
                              <m:t>𝑘</m:t>
                            </m:r>
                          </m:sub>
                        </m:sSub>
                      </m:num>
                      <m:den>
                        <m:r>
                          <a:rPr lang="hu-HU" b="0" i="1" smtClean="0">
                            <a:latin typeface="Cambria Math" panose="02040503050406030204" pitchFamily="18" charset="0"/>
                          </a:rPr>
                          <m:t>𝑔</m:t>
                        </m:r>
                      </m:den>
                    </m:f>
                  </m:oMath>
                </a14:m>
                <a:r>
                  <a:rPr lang="hu-HU" dirty="0"/>
                  <a:t>   </a:t>
                </a:r>
                <a:r>
                  <a:rPr lang="hu-HU" dirty="0" err="1"/>
                  <a:t>exists</a:t>
                </a:r>
                <a:r>
                  <a:rPr lang="hu-HU" dirty="0"/>
                  <a:t>:</a:t>
                </a:r>
              </a:p>
              <a:p>
                <a:pPr marL="0" indent="0">
                  <a:buNone/>
                </a:pPr>
                <a:r>
                  <a:rPr lang="hu-HU" dirty="0"/>
                  <a:t>		Add </a:t>
                </a:r>
                <a:r>
                  <a:rPr lang="hu-HU" b="1" i="1" dirty="0"/>
                  <a:t>g</a:t>
                </a:r>
                <a:r>
                  <a:rPr lang="hu-HU" dirty="0"/>
                  <a:t> </a:t>
                </a:r>
                <a:r>
                  <a:rPr lang="hu-HU" dirty="0" err="1"/>
                  <a:t>to</a:t>
                </a:r>
                <a:r>
                  <a:rPr lang="hu-HU" dirty="0"/>
                  <a:t> </a:t>
                </a:r>
                <a:r>
                  <a:rPr lang="hu-HU" b="1" i="1" dirty="0"/>
                  <a:t>KB</a:t>
                </a:r>
              </a:p>
              <a:p>
                <a:pPr marL="0" indent="0">
                  <a:buNone/>
                </a:pPr>
                <a:endParaRPr lang="hu-HU" b="1" i="1" dirty="0"/>
              </a:p>
              <a:p>
                <a:pPr marL="0" indent="0">
                  <a:buNone/>
                </a:pPr>
                <a:r>
                  <a:rPr lang="hu-HU" b="1" dirty="0" err="1"/>
                  <a:t>Derivation</a:t>
                </a:r>
                <a:r>
                  <a:rPr lang="hu-HU" dirty="0"/>
                  <a:t>: KB </a:t>
                </a:r>
                <a:r>
                  <a:rPr lang="hu-HU" dirty="0" err="1"/>
                  <a:t>derives</a:t>
                </a:r>
                <a:r>
                  <a:rPr lang="hu-HU" dirty="0"/>
                  <a:t>/</a:t>
                </a:r>
                <a:r>
                  <a:rPr lang="hu-HU" dirty="0" err="1"/>
                  <a:t>proves</a:t>
                </a:r>
                <a:r>
                  <a:rPr lang="hu-HU" dirty="0"/>
                  <a:t> </a:t>
                </a:r>
                <a14:m>
                  <m:oMath xmlns:m="http://schemas.openxmlformats.org/officeDocument/2006/math">
                    <m:r>
                      <a:rPr lang="hu-HU" i="1" dirty="0" smtClean="0">
                        <a:latin typeface="Cambria Math" panose="02040503050406030204" pitchFamily="18" charset="0"/>
                      </a:rPr>
                      <m:t>𝑓</m:t>
                    </m:r>
                    <m:r>
                      <a:rPr lang="hu-HU" b="0" i="1" dirty="0" smtClean="0">
                        <a:latin typeface="Cambria Math" panose="02040503050406030204" pitchFamily="18" charset="0"/>
                      </a:rPr>
                      <m:t>  </m:t>
                    </m:r>
                    <m:r>
                      <a:rPr lang="hu-HU" i="1" dirty="0" smtClean="0">
                        <a:latin typeface="Cambria Math" panose="02040503050406030204" pitchFamily="18" charset="0"/>
                      </a:rPr>
                      <m:t>(</m:t>
                    </m:r>
                    <m:r>
                      <a:rPr lang="hu-HU" i="1" dirty="0" smtClean="0">
                        <a:latin typeface="Cambria Math" panose="02040503050406030204" pitchFamily="18" charset="0"/>
                      </a:rPr>
                      <m:t>𝐾𝐵</m:t>
                    </m:r>
                    <m:r>
                      <a:rPr lang="hu-HU" b="0" i="1" dirty="0" smtClean="0">
                        <a:latin typeface="Cambria Math" panose="02040503050406030204" pitchFamily="18" charset="0"/>
                      </a:rPr>
                      <m:t> </m:t>
                    </m:r>
                    <m:r>
                      <a:rPr lang="hu-HU" b="0" i="1" dirty="0" smtClean="0">
                        <a:latin typeface="Cambria Math" panose="02040503050406030204" pitchFamily="18" charset="0"/>
                        <a:ea typeface="Cambria Math" panose="02040503050406030204" pitchFamily="18" charset="0"/>
                      </a:rPr>
                      <m:t>⊢</m:t>
                    </m:r>
                    <m:r>
                      <a:rPr lang="hu-HU" i="1" dirty="0" smtClean="0">
                        <a:latin typeface="Cambria Math" panose="02040503050406030204" pitchFamily="18" charset="0"/>
                      </a:rPr>
                      <m:t> </m:t>
                    </m:r>
                    <m:r>
                      <a:rPr lang="hu-HU" i="1" dirty="0" smtClean="0">
                        <a:latin typeface="Cambria Math" panose="02040503050406030204" pitchFamily="18" charset="0"/>
                      </a:rPr>
                      <m:t>𝑓</m:t>
                    </m:r>
                    <m:r>
                      <a:rPr lang="hu-HU" i="1" dirty="0" smtClean="0">
                        <a:latin typeface="Cambria Math" panose="02040503050406030204" pitchFamily="18" charset="0"/>
                      </a:rPr>
                      <m:t>) </m:t>
                    </m:r>
                  </m:oMath>
                </a14:m>
                <a:r>
                  <a:rPr lang="hu-HU" dirty="0" err="1"/>
                  <a:t>if</a:t>
                </a:r>
                <a:r>
                  <a:rPr lang="hu-HU" dirty="0"/>
                  <a:t> </a:t>
                </a:r>
                <a:r>
                  <a:rPr lang="hu-HU" i="1" dirty="0"/>
                  <a:t>f</a:t>
                </a:r>
                <a:r>
                  <a:rPr lang="hu-HU" dirty="0"/>
                  <a:t> </a:t>
                </a:r>
                <a:r>
                  <a:rPr lang="hu-HU" dirty="0" err="1"/>
                  <a:t>eventually</a:t>
                </a:r>
                <a:r>
                  <a:rPr lang="hu-HU" dirty="0"/>
                  <a:t> </a:t>
                </a:r>
                <a:r>
                  <a:rPr lang="hu-HU" dirty="0" err="1"/>
                  <a:t>gets</a:t>
                </a:r>
                <a:r>
                  <a:rPr lang="hu-HU" dirty="0"/>
                  <a:t> </a:t>
                </a:r>
                <a:r>
                  <a:rPr lang="hu-HU" dirty="0" err="1"/>
                  <a:t>added</a:t>
                </a:r>
                <a:r>
                  <a:rPr lang="hu-HU" dirty="0"/>
                  <a:t> </a:t>
                </a:r>
                <a:r>
                  <a:rPr lang="hu-HU" dirty="0" err="1"/>
                  <a:t>to</a:t>
                </a:r>
                <a:r>
                  <a:rPr lang="hu-HU" dirty="0"/>
                  <a:t> KB.</a:t>
                </a:r>
                <a:endParaRPr lang="en-US" b="1" dirty="0"/>
              </a:p>
            </p:txBody>
          </p:sp>
        </mc:Choice>
        <mc:Fallback xmlns="">
          <p:sp>
            <p:nvSpPr>
              <p:cNvPr id="2" name="Tartalom helye 1">
                <a:extLst>
                  <a:ext uri="{FF2B5EF4-FFF2-40B4-BE49-F238E27FC236}">
                    <a16:creationId xmlns:a16="http://schemas.microsoft.com/office/drawing/2014/main" id="{76ED3E30-5E1D-9111-B082-F61EFEEEAA33}"/>
                  </a:ext>
                </a:extLst>
              </p:cNvPr>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en-US">
                    <a:noFill/>
                  </a:rPr>
                  <a:t> </a:t>
                </a:r>
              </a:p>
            </p:txBody>
          </p:sp>
        </mc:Fallback>
      </mc:AlternateContent>
      <p:sp>
        <p:nvSpPr>
          <p:cNvPr id="5" name="Dia számának helye 4">
            <a:extLst>
              <a:ext uri="{FF2B5EF4-FFF2-40B4-BE49-F238E27FC236}">
                <a16:creationId xmlns:a16="http://schemas.microsoft.com/office/drawing/2014/main" id="{8B2BDCAE-B975-C32F-2287-B78D2B9CE5A6}"/>
              </a:ext>
            </a:extLst>
          </p:cNvPr>
          <p:cNvSpPr>
            <a:spLocks noGrp="1"/>
          </p:cNvSpPr>
          <p:nvPr>
            <p:ph type="sldNum" sz="quarter" idx="12"/>
          </p:nvPr>
        </p:nvSpPr>
        <p:spPr/>
        <p:txBody>
          <a:bodyPr/>
          <a:lstStyle/>
          <a:p>
            <a:fld id="{9F7ECEBC-3B63-4262-8BE9-06366B519A9F}" type="slidenum">
              <a:rPr lang="hu-HU" smtClean="0"/>
              <a:pPr/>
              <a:t>136</a:t>
            </a:fld>
            <a:endParaRPr lang="hu-HU" dirty="0"/>
          </a:p>
        </p:txBody>
      </p:sp>
      <p:sp>
        <p:nvSpPr>
          <p:cNvPr id="6" name="Cím 5">
            <a:extLst>
              <a:ext uri="{FF2B5EF4-FFF2-40B4-BE49-F238E27FC236}">
                <a16:creationId xmlns:a16="http://schemas.microsoft.com/office/drawing/2014/main" id="{12006F11-AAE3-0EC0-5814-BCE7C8BB1FD2}"/>
              </a:ext>
            </a:extLst>
          </p:cNvPr>
          <p:cNvSpPr>
            <a:spLocks noGrp="1"/>
          </p:cNvSpPr>
          <p:nvPr>
            <p:ph type="title"/>
          </p:nvPr>
        </p:nvSpPr>
        <p:spPr/>
        <p:txBody>
          <a:bodyPr/>
          <a:lstStyle/>
          <a:p>
            <a:r>
              <a:rPr lang="hu-HU" dirty="0" err="1"/>
              <a:t>Inference</a:t>
            </a:r>
            <a:r>
              <a:rPr lang="hu-HU" dirty="0"/>
              <a:t> </a:t>
            </a:r>
            <a:r>
              <a:rPr lang="hu-HU" dirty="0" err="1"/>
              <a:t>rules</a:t>
            </a:r>
            <a:r>
              <a:rPr lang="hu-HU" dirty="0"/>
              <a:t> – </a:t>
            </a:r>
            <a:r>
              <a:rPr lang="hu-HU" dirty="0" err="1"/>
              <a:t>Forward</a:t>
            </a:r>
            <a:r>
              <a:rPr lang="hu-HU" dirty="0"/>
              <a:t> </a:t>
            </a:r>
            <a:r>
              <a:rPr lang="hu-HU" dirty="0" err="1"/>
              <a:t>Inference</a:t>
            </a:r>
            <a:endParaRPr lang="en-US" dirty="0"/>
          </a:p>
        </p:txBody>
      </p:sp>
      <p:sp>
        <p:nvSpPr>
          <p:cNvPr id="3" name="Élőláb helye 2">
            <a:extLst>
              <a:ext uri="{FF2B5EF4-FFF2-40B4-BE49-F238E27FC236}">
                <a16:creationId xmlns:a16="http://schemas.microsoft.com/office/drawing/2014/main" id="{AE6320C7-89A8-9EFC-AB27-6A41B6C4EC3F}"/>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6CB450B5-F861-176F-96A7-AEAAFF22D506}"/>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F2581C2A-9775-ED30-DCB2-502C259A58AF}"/>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48A934C1-85FF-76AB-7A61-8F5EB003E246}"/>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111328993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artalom helye 1">
                <a:extLst>
                  <a:ext uri="{FF2B5EF4-FFF2-40B4-BE49-F238E27FC236}">
                    <a16:creationId xmlns:a16="http://schemas.microsoft.com/office/drawing/2014/main" id="{C14156DA-9BA9-CC55-E9AC-0DB4C5B70D2D}"/>
                  </a:ext>
                </a:extLst>
              </p:cNvPr>
              <p:cNvSpPr>
                <a:spLocks noGrp="1"/>
              </p:cNvSpPr>
              <p:nvPr>
                <p:ph idx="1"/>
              </p:nvPr>
            </p:nvSpPr>
            <p:spPr/>
            <p:txBody>
              <a:bodyPr/>
              <a:lstStyle/>
              <a:p>
                <a:r>
                  <a:rPr lang="hu-HU" dirty="0"/>
                  <a:t>Starting </a:t>
                </a:r>
                <a:r>
                  <a:rPr lang="hu-HU" dirty="0" err="1"/>
                  <a:t>with</a:t>
                </a:r>
                <a:endParaRPr lang="hu-HU" dirty="0"/>
              </a:p>
              <a:p>
                <a:pPr marL="457200" lvl="1" indent="0">
                  <a:buNone/>
                </a:pPr>
                <a14:m>
                  <m:oMathPara xmlns:m="http://schemas.openxmlformats.org/officeDocument/2006/math">
                    <m:oMathParaPr>
                      <m:jc m:val="centerGroup"/>
                    </m:oMathParaPr>
                    <m:oMath xmlns:m="http://schemas.openxmlformats.org/officeDocument/2006/math">
                      <m:r>
                        <a:rPr lang="hu-HU" b="0" i="1" smtClean="0">
                          <a:latin typeface="Cambria Math" panose="02040503050406030204" pitchFamily="18" charset="0"/>
                        </a:rPr>
                        <m:t>𝐾𝐵</m:t>
                      </m:r>
                      <m:r>
                        <a:rPr lang="hu-HU" b="0" i="1" smtClean="0">
                          <a:latin typeface="Cambria Math" panose="02040503050406030204" pitchFamily="18" charset="0"/>
                        </a:rPr>
                        <m:t>=</m:t>
                      </m:r>
                      <m:d>
                        <m:dPr>
                          <m:begChr m:val="{"/>
                          <m:endChr m:val="}"/>
                          <m:ctrlPr>
                            <a:rPr lang="hu-HU" b="0" i="1" smtClean="0">
                              <a:latin typeface="Cambria Math" panose="02040503050406030204" pitchFamily="18" charset="0"/>
                            </a:rPr>
                          </m:ctrlPr>
                        </m:dPr>
                        <m:e>
                          <m:r>
                            <a:rPr lang="hu-HU" b="0" i="1" smtClean="0">
                              <a:latin typeface="Cambria Math" panose="02040503050406030204" pitchFamily="18" charset="0"/>
                            </a:rPr>
                            <m:t>𝑅𝑎𝑖𝑛</m:t>
                          </m:r>
                          <m:r>
                            <a:rPr lang="hu-HU" b="0" i="1" smtClean="0">
                              <a:latin typeface="Cambria Math" panose="02040503050406030204" pitchFamily="18" charset="0"/>
                            </a:rPr>
                            <m:t>, </m:t>
                          </m:r>
                          <m:r>
                            <a:rPr lang="hu-HU" b="0" i="1" smtClean="0">
                              <a:latin typeface="Cambria Math" panose="02040503050406030204" pitchFamily="18" charset="0"/>
                            </a:rPr>
                            <m:t>𝑅𝑎𝑖𝑛</m:t>
                          </m:r>
                          <m:r>
                            <a:rPr lang="hu-HU" b="0" i="1" smtClean="0">
                              <a:latin typeface="Cambria Math" panose="02040503050406030204" pitchFamily="18" charset="0"/>
                            </a:rPr>
                            <m:t>→</m:t>
                          </m:r>
                          <m:r>
                            <a:rPr lang="hu-HU" b="0" i="1" smtClean="0">
                              <a:latin typeface="Cambria Math" panose="02040503050406030204" pitchFamily="18" charset="0"/>
                            </a:rPr>
                            <m:t>𝑊𝑒𝑡</m:t>
                          </m:r>
                          <m:r>
                            <a:rPr lang="hu-HU" b="0" i="1" smtClean="0">
                              <a:latin typeface="Cambria Math" panose="02040503050406030204" pitchFamily="18" charset="0"/>
                            </a:rPr>
                            <m:t>, </m:t>
                          </m:r>
                          <m:r>
                            <a:rPr lang="hu-HU" b="0" i="1" smtClean="0">
                              <a:latin typeface="Cambria Math" panose="02040503050406030204" pitchFamily="18" charset="0"/>
                            </a:rPr>
                            <m:t>𝑊𝑒𝑡</m:t>
                          </m:r>
                          <m:r>
                            <a:rPr lang="hu-HU" b="0" i="1" smtClean="0">
                              <a:latin typeface="Cambria Math" panose="02040503050406030204" pitchFamily="18" charset="0"/>
                            </a:rPr>
                            <m:t>→</m:t>
                          </m:r>
                          <m:r>
                            <a:rPr lang="hu-HU" b="0" i="1" smtClean="0">
                              <a:latin typeface="Cambria Math" panose="02040503050406030204" pitchFamily="18" charset="0"/>
                            </a:rPr>
                            <m:t>𝑆𝑙𝑖𝑝𝑝𝑒𝑟𝑦</m:t>
                          </m:r>
                          <m:r>
                            <a:rPr lang="hu-HU" b="0" i="1" smtClean="0">
                              <a:latin typeface="Cambria Math" panose="02040503050406030204" pitchFamily="18" charset="0"/>
                            </a:rPr>
                            <m:t> </m:t>
                          </m:r>
                        </m:e>
                      </m:d>
                    </m:oMath>
                  </m:oMathPara>
                </a14:m>
                <a:endParaRPr lang="hu-HU" b="0" dirty="0"/>
              </a:p>
              <a:p>
                <a:r>
                  <a:rPr lang="hu-HU" dirty="0" err="1"/>
                  <a:t>Apply</a:t>
                </a:r>
                <a:r>
                  <a:rPr lang="hu-HU" dirty="0"/>
                  <a:t> modus </a:t>
                </a:r>
                <a:r>
                  <a:rPr lang="hu-HU" dirty="0" err="1"/>
                  <a:t>ponens</a:t>
                </a:r>
                <a:r>
                  <a:rPr lang="hu-HU" dirty="0"/>
                  <a:t> </a:t>
                </a:r>
                <a:r>
                  <a:rPr lang="hu-HU" dirty="0" err="1"/>
                  <a:t>to</a:t>
                </a:r>
                <a:r>
                  <a:rPr lang="hu-HU" dirty="0"/>
                  <a:t> </a:t>
                </a:r>
                <a14:m>
                  <m:oMath xmlns:m="http://schemas.openxmlformats.org/officeDocument/2006/math">
                    <m:r>
                      <a:rPr lang="hu-HU" i="1" dirty="0" smtClean="0">
                        <a:latin typeface="Cambria Math" panose="02040503050406030204" pitchFamily="18" charset="0"/>
                      </a:rPr>
                      <m:t>𝑅𝑎𝑖𝑛</m:t>
                    </m:r>
                  </m:oMath>
                </a14:m>
                <a:r>
                  <a:rPr lang="hu-HU" dirty="0"/>
                  <a:t> and </a:t>
                </a:r>
                <a14:m>
                  <m:oMath xmlns:m="http://schemas.openxmlformats.org/officeDocument/2006/math">
                    <m:r>
                      <a:rPr lang="hu-HU" i="1" dirty="0" smtClean="0">
                        <a:latin typeface="Cambria Math" panose="02040503050406030204" pitchFamily="18" charset="0"/>
                      </a:rPr>
                      <m:t>𝑅𝑎𝑖𝑛</m:t>
                    </m:r>
                    <m:r>
                      <a:rPr lang="hu-HU" b="0" i="1" dirty="0" smtClean="0">
                        <a:latin typeface="Cambria Math" panose="02040503050406030204" pitchFamily="18" charset="0"/>
                      </a:rPr>
                      <m:t>→</m:t>
                    </m:r>
                    <m:r>
                      <a:rPr lang="hu-HU" i="1" dirty="0" err="1" smtClean="0">
                        <a:latin typeface="Cambria Math" panose="02040503050406030204" pitchFamily="18" charset="0"/>
                        <a:sym typeface="Wingdings" panose="05000000000000000000" pitchFamily="2" charset="2"/>
                      </a:rPr>
                      <m:t>𝑊𝑒𝑡</m:t>
                    </m:r>
                  </m:oMath>
                </a14:m>
                <a:r>
                  <a:rPr lang="hu-HU" dirty="0">
                    <a:sym typeface="Wingdings" panose="05000000000000000000" pitchFamily="2" charset="2"/>
                  </a:rPr>
                  <a:t>:</a:t>
                </a:r>
              </a:p>
              <a:p>
                <a:pPr marL="0" indent="0">
                  <a:buNone/>
                </a:pPr>
                <a14:m>
                  <m:oMathPara xmlns:m="http://schemas.openxmlformats.org/officeDocument/2006/math">
                    <m:oMathParaPr>
                      <m:jc m:val="centerGroup"/>
                    </m:oMathParaPr>
                    <m:oMath xmlns:m="http://schemas.openxmlformats.org/officeDocument/2006/math">
                      <m:r>
                        <a:rPr lang="hu-HU" b="0" i="1" smtClean="0">
                          <a:latin typeface="Cambria Math" panose="02040503050406030204" pitchFamily="18" charset="0"/>
                          <a:sym typeface="Wingdings" panose="05000000000000000000" pitchFamily="2" charset="2"/>
                        </a:rPr>
                        <m:t>𝐾𝐵</m:t>
                      </m:r>
                      <m:r>
                        <a:rPr lang="hu-HU" b="0" i="1" smtClean="0">
                          <a:latin typeface="Cambria Math" panose="02040503050406030204" pitchFamily="18" charset="0"/>
                          <a:sym typeface="Wingdings" panose="05000000000000000000" pitchFamily="2" charset="2"/>
                        </a:rPr>
                        <m:t>=</m:t>
                      </m:r>
                      <m:d>
                        <m:dPr>
                          <m:begChr m:val="{"/>
                          <m:endChr m:val="}"/>
                          <m:ctrlPr>
                            <a:rPr lang="hu-HU" b="0" i="1" smtClean="0">
                              <a:latin typeface="Cambria Math" panose="02040503050406030204" pitchFamily="18" charset="0"/>
                              <a:sym typeface="Wingdings" panose="05000000000000000000" pitchFamily="2" charset="2"/>
                            </a:rPr>
                          </m:ctrlPr>
                        </m:dPr>
                        <m:e>
                          <m:r>
                            <a:rPr lang="hu-HU" b="0" i="1" smtClean="0">
                              <a:latin typeface="Cambria Math" panose="02040503050406030204" pitchFamily="18" charset="0"/>
                              <a:sym typeface="Wingdings" panose="05000000000000000000" pitchFamily="2" charset="2"/>
                            </a:rPr>
                            <m:t>𝑅𝑎𝑖𝑛</m:t>
                          </m:r>
                          <m:r>
                            <a:rPr lang="hu-HU" b="0" i="1" smtClean="0">
                              <a:latin typeface="Cambria Math" panose="02040503050406030204" pitchFamily="18" charset="0"/>
                              <a:sym typeface="Wingdings" panose="05000000000000000000" pitchFamily="2" charset="2"/>
                            </a:rPr>
                            <m:t>, </m:t>
                          </m:r>
                          <m:r>
                            <a:rPr lang="hu-HU" b="0" i="1" smtClean="0">
                              <a:latin typeface="Cambria Math" panose="02040503050406030204" pitchFamily="18" charset="0"/>
                              <a:sym typeface="Wingdings" panose="05000000000000000000" pitchFamily="2" charset="2"/>
                            </a:rPr>
                            <m:t>𝑅𝑎𝑖𝑛</m:t>
                          </m:r>
                          <m:r>
                            <a:rPr lang="hu-HU" b="0" i="1" smtClean="0">
                              <a:latin typeface="Cambria Math" panose="02040503050406030204" pitchFamily="18" charset="0"/>
                              <a:sym typeface="Wingdings" panose="05000000000000000000" pitchFamily="2" charset="2"/>
                            </a:rPr>
                            <m:t>→</m:t>
                          </m:r>
                          <m:r>
                            <a:rPr lang="hu-HU" b="0" i="1" smtClean="0">
                              <a:latin typeface="Cambria Math" panose="02040503050406030204" pitchFamily="18" charset="0"/>
                              <a:sym typeface="Wingdings" panose="05000000000000000000" pitchFamily="2" charset="2"/>
                            </a:rPr>
                            <m:t>𝑊𝑒𝑡</m:t>
                          </m:r>
                          <m:r>
                            <a:rPr lang="hu-HU" b="0" i="1" smtClean="0">
                              <a:latin typeface="Cambria Math" panose="02040503050406030204" pitchFamily="18" charset="0"/>
                              <a:sym typeface="Wingdings" panose="05000000000000000000" pitchFamily="2" charset="2"/>
                            </a:rPr>
                            <m:t>, </m:t>
                          </m:r>
                          <m:r>
                            <a:rPr lang="hu-HU" b="0" i="1" smtClean="0">
                              <a:latin typeface="Cambria Math" panose="02040503050406030204" pitchFamily="18" charset="0"/>
                              <a:sym typeface="Wingdings" panose="05000000000000000000" pitchFamily="2" charset="2"/>
                            </a:rPr>
                            <m:t>𝑊𝑒𝑡</m:t>
                          </m:r>
                          <m:r>
                            <a:rPr lang="hu-HU" b="0" i="1" smtClean="0">
                              <a:latin typeface="Cambria Math" panose="02040503050406030204" pitchFamily="18" charset="0"/>
                              <a:sym typeface="Wingdings" panose="05000000000000000000" pitchFamily="2" charset="2"/>
                            </a:rPr>
                            <m:t>→</m:t>
                          </m:r>
                          <m:r>
                            <a:rPr lang="hu-HU" b="0" i="1" smtClean="0">
                              <a:latin typeface="Cambria Math" panose="02040503050406030204" pitchFamily="18" charset="0"/>
                              <a:sym typeface="Wingdings" panose="05000000000000000000" pitchFamily="2" charset="2"/>
                            </a:rPr>
                            <m:t>𝑆𝑙𝑖𝑝𝑝𝑒𝑟𝑦</m:t>
                          </m:r>
                          <m:r>
                            <a:rPr lang="hu-HU" b="0" i="1" smtClean="0">
                              <a:latin typeface="Cambria Math" panose="02040503050406030204" pitchFamily="18" charset="0"/>
                              <a:sym typeface="Wingdings" panose="05000000000000000000" pitchFamily="2" charset="2"/>
                            </a:rPr>
                            <m:t>, </m:t>
                          </m:r>
                          <m:r>
                            <a:rPr lang="hu-HU" b="1" i="1" smtClean="0">
                              <a:latin typeface="Cambria Math" panose="02040503050406030204" pitchFamily="18" charset="0"/>
                              <a:sym typeface="Wingdings" panose="05000000000000000000" pitchFamily="2" charset="2"/>
                            </a:rPr>
                            <m:t>𝑾𝒆𝒕</m:t>
                          </m:r>
                        </m:e>
                      </m:d>
                    </m:oMath>
                  </m:oMathPara>
                </a14:m>
                <a:endParaRPr lang="hu-HU" dirty="0">
                  <a:sym typeface="Wingdings" panose="05000000000000000000" pitchFamily="2" charset="2"/>
                </a:endParaRPr>
              </a:p>
              <a:p>
                <a:r>
                  <a:rPr lang="hu-HU" dirty="0" err="1">
                    <a:sym typeface="Wingdings" panose="05000000000000000000" pitchFamily="2" charset="2"/>
                  </a:rPr>
                  <a:t>Apply</a:t>
                </a:r>
                <a:r>
                  <a:rPr lang="hu-HU" dirty="0">
                    <a:sym typeface="Wingdings" panose="05000000000000000000" pitchFamily="2" charset="2"/>
                  </a:rPr>
                  <a:t> modus </a:t>
                </a:r>
                <a:r>
                  <a:rPr lang="hu-HU" dirty="0" err="1">
                    <a:sym typeface="Wingdings" panose="05000000000000000000" pitchFamily="2" charset="2"/>
                  </a:rPr>
                  <a:t>ponens</a:t>
                </a:r>
                <a:r>
                  <a:rPr lang="hu-HU" dirty="0">
                    <a:sym typeface="Wingdings" panose="05000000000000000000" pitchFamily="2" charset="2"/>
                  </a:rPr>
                  <a:t> </a:t>
                </a:r>
                <a:r>
                  <a:rPr lang="hu-HU" dirty="0" err="1">
                    <a:sym typeface="Wingdings" panose="05000000000000000000" pitchFamily="2" charset="2"/>
                  </a:rPr>
                  <a:t>to</a:t>
                </a:r>
                <a:r>
                  <a:rPr lang="hu-HU" dirty="0">
                    <a:sym typeface="Wingdings" panose="05000000000000000000" pitchFamily="2" charset="2"/>
                  </a:rPr>
                  <a:t> </a:t>
                </a:r>
                <a14:m>
                  <m:oMath xmlns:m="http://schemas.openxmlformats.org/officeDocument/2006/math">
                    <m:r>
                      <a:rPr lang="hu-HU" i="1" dirty="0" smtClean="0">
                        <a:latin typeface="Cambria Math" panose="02040503050406030204" pitchFamily="18" charset="0"/>
                        <a:sym typeface="Wingdings" panose="05000000000000000000" pitchFamily="2" charset="2"/>
                      </a:rPr>
                      <m:t>𝑊𝑒𝑡</m:t>
                    </m:r>
                  </m:oMath>
                </a14:m>
                <a:r>
                  <a:rPr lang="hu-HU" dirty="0">
                    <a:sym typeface="Wingdings" panose="05000000000000000000" pitchFamily="2" charset="2"/>
                  </a:rPr>
                  <a:t> and </a:t>
                </a:r>
                <a14:m>
                  <m:oMath xmlns:m="http://schemas.openxmlformats.org/officeDocument/2006/math">
                    <m:r>
                      <a:rPr lang="hu-HU" i="1" dirty="0" smtClean="0">
                        <a:latin typeface="Cambria Math" panose="02040503050406030204" pitchFamily="18" charset="0"/>
                        <a:sym typeface="Wingdings" panose="05000000000000000000" pitchFamily="2" charset="2"/>
                      </a:rPr>
                      <m:t>𝑊𝑒𝑡</m:t>
                    </m:r>
                    <m:r>
                      <a:rPr lang="hu-HU" i="1" dirty="0">
                        <a:latin typeface="Cambria Math" panose="02040503050406030204" pitchFamily="18" charset="0"/>
                        <a:sym typeface="Wingdings" panose="05000000000000000000" pitchFamily="2" charset="2"/>
                      </a:rPr>
                      <m:t> </m:t>
                    </m:r>
                    <m:r>
                      <a:rPr lang="hu-HU" i="1" dirty="0" smtClean="0">
                        <a:latin typeface="Cambria Math" panose="02040503050406030204" pitchFamily="18" charset="0"/>
                        <a:sym typeface="Wingdings" panose="05000000000000000000" pitchFamily="2" charset="2"/>
                      </a:rPr>
                      <m:t></m:t>
                    </m:r>
                    <m:r>
                      <a:rPr lang="hu-HU" i="1" dirty="0">
                        <a:latin typeface="Cambria Math" panose="02040503050406030204" pitchFamily="18" charset="0"/>
                        <a:sym typeface="Wingdings" panose="05000000000000000000" pitchFamily="2" charset="2"/>
                      </a:rPr>
                      <m:t> </m:t>
                    </m:r>
                    <m:r>
                      <a:rPr lang="hu-HU" i="1" dirty="0" err="1" smtClean="0">
                        <a:latin typeface="Cambria Math" panose="02040503050406030204" pitchFamily="18" charset="0"/>
                        <a:sym typeface="Wingdings" panose="05000000000000000000" pitchFamily="2" charset="2"/>
                      </a:rPr>
                      <m:t>𝑆𝑙𝑖𝑝𝑝𝑒𝑟𝑦</m:t>
                    </m:r>
                  </m:oMath>
                </a14:m>
                <a:r>
                  <a:rPr lang="hu-HU" dirty="0">
                    <a:sym typeface="Wingdings" panose="05000000000000000000" pitchFamily="2" charset="2"/>
                  </a:rPr>
                  <a:t>:</a:t>
                </a:r>
              </a:p>
              <a:p>
                <a:pPr marL="0" indent="0">
                  <a:buNone/>
                </a:pPr>
                <a14:m>
                  <m:oMathPara xmlns:m="http://schemas.openxmlformats.org/officeDocument/2006/math">
                    <m:oMathParaPr>
                      <m:jc m:val="centerGroup"/>
                    </m:oMathParaPr>
                    <m:oMath xmlns:m="http://schemas.openxmlformats.org/officeDocument/2006/math">
                      <m:r>
                        <a:rPr lang="hu-HU" b="0" i="1" smtClean="0">
                          <a:latin typeface="Cambria Math" panose="02040503050406030204" pitchFamily="18" charset="0"/>
                          <a:sym typeface="Wingdings" panose="05000000000000000000" pitchFamily="2" charset="2"/>
                        </a:rPr>
                        <m:t>𝐾𝐵</m:t>
                      </m:r>
                      <m:r>
                        <a:rPr lang="hu-HU" b="0" i="1" smtClean="0">
                          <a:latin typeface="Cambria Math" panose="02040503050406030204" pitchFamily="18" charset="0"/>
                          <a:sym typeface="Wingdings" panose="05000000000000000000" pitchFamily="2" charset="2"/>
                        </a:rPr>
                        <m:t>=</m:t>
                      </m:r>
                      <m:d>
                        <m:dPr>
                          <m:begChr m:val="{"/>
                          <m:endChr m:val="}"/>
                          <m:ctrlPr>
                            <a:rPr lang="hu-HU" b="0" i="1" smtClean="0">
                              <a:latin typeface="Cambria Math" panose="02040503050406030204" pitchFamily="18" charset="0"/>
                              <a:sym typeface="Wingdings" panose="05000000000000000000" pitchFamily="2" charset="2"/>
                            </a:rPr>
                          </m:ctrlPr>
                        </m:dPr>
                        <m:e>
                          <m:r>
                            <a:rPr lang="hu-HU" b="0" i="1" smtClean="0">
                              <a:latin typeface="Cambria Math" panose="02040503050406030204" pitchFamily="18" charset="0"/>
                              <a:sym typeface="Wingdings" panose="05000000000000000000" pitchFamily="2" charset="2"/>
                            </a:rPr>
                            <m:t>𝑅𝑎𝑖𝑛</m:t>
                          </m:r>
                          <m:r>
                            <a:rPr lang="hu-HU" b="0" i="1" smtClean="0">
                              <a:latin typeface="Cambria Math" panose="02040503050406030204" pitchFamily="18" charset="0"/>
                              <a:sym typeface="Wingdings" panose="05000000000000000000" pitchFamily="2" charset="2"/>
                            </a:rPr>
                            <m:t>, </m:t>
                          </m:r>
                          <m:r>
                            <a:rPr lang="hu-HU" b="0" i="1" smtClean="0">
                              <a:latin typeface="Cambria Math" panose="02040503050406030204" pitchFamily="18" charset="0"/>
                              <a:sym typeface="Wingdings" panose="05000000000000000000" pitchFamily="2" charset="2"/>
                            </a:rPr>
                            <m:t>𝑅𝑎𝑖𝑛</m:t>
                          </m:r>
                          <m:r>
                            <a:rPr lang="hu-HU" b="0" i="1" smtClean="0">
                              <a:latin typeface="Cambria Math" panose="02040503050406030204" pitchFamily="18" charset="0"/>
                              <a:sym typeface="Wingdings" panose="05000000000000000000" pitchFamily="2" charset="2"/>
                            </a:rPr>
                            <m:t>→</m:t>
                          </m:r>
                          <m:r>
                            <a:rPr lang="hu-HU" b="0" i="1" smtClean="0">
                              <a:latin typeface="Cambria Math" panose="02040503050406030204" pitchFamily="18" charset="0"/>
                              <a:sym typeface="Wingdings" panose="05000000000000000000" pitchFamily="2" charset="2"/>
                            </a:rPr>
                            <m:t>𝑊𝑒𝑡</m:t>
                          </m:r>
                          <m:r>
                            <a:rPr lang="hu-HU" b="0" i="1" smtClean="0">
                              <a:latin typeface="Cambria Math" panose="02040503050406030204" pitchFamily="18" charset="0"/>
                              <a:sym typeface="Wingdings" panose="05000000000000000000" pitchFamily="2" charset="2"/>
                            </a:rPr>
                            <m:t>, </m:t>
                          </m:r>
                          <m:r>
                            <a:rPr lang="hu-HU" b="0" i="1" smtClean="0">
                              <a:latin typeface="Cambria Math" panose="02040503050406030204" pitchFamily="18" charset="0"/>
                              <a:sym typeface="Wingdings" panose="05000000000000000000" pitchFamily="2" charset="2"/>
                            </a:rPr>
                            <m:t>𝑊𝑒𝑡</m:t>
                          </m:r>
                          <m:r>
                            <a:rPr lang="hu-HU" b="0" i="1" smtClean="0">
                              <a:latin typeface="Cambria Math" panose="02040503050406030204" pitchFamily="18" charset="0"/>
                              <a:sym typeface="Wingdings" panose="05000000000000000000" pitchFamily="2" charset="2"/>
                            </a:rPr>
                            <m:t>→</m:t>
                          </m:r>
                          <m:r>
                            <a:rPr lang="hu-HU" b="0" i="1" smtClean="0">
                              <a:latin typeface="Cambria Math" panose="02040503050406030204" pitchFamily="18" charset="0"/>
                              <a:sym typeface="Wingdings" panose="05000000000000000000" pitchFamily="2" charset="2"/>
                            </a:rPr>
                            <m:t>𝑆𝑙𝑖𝑝𝑝𝑒𝑟𝑦</m:t>
                          </m:r>
                          <m:r>
                            <a:rPr lang="hu-HU" b="0" i="1" smtClean="0">
                              <a:latin typeface="Cambria Math" panose="02040503050406030204" pitchFamily="18" charset="0"/>
                              <a:sym typeface="Wingdings" panose="05000000000000000000" pitchFamily="2" charset="2"/>
                            </a:rPr>
                            <m:t>, </m:t>
                          </m:r>
                          <m:r>
                            <a:rPr lang="hu-HU" b="1" i="1" smtClean="0">
                              <a:latin typeface="Cambria Math" panose="02040503050406030204" pitchFamily="18" charset="0"/>
                              <a:sym typeface="Wingdings" panose="05000000000000000000" pitchFamily="2" charset="2"/>
                            </a:rPr>
                            <m:t>𝑾𝒆𝒕</m:t>
                          </m:r>
                          <m:r>
                            <a:rPr lang="hu-HU" b="1" i="1" smtClean="0">
                              <a:latin typeface="Cambria Math" panose="02040503050406030204" pitchFamily="18" charset="0"/>
                              <a:sym typeface="Wingdings" panose="05000000000000000000" pitchFamily="2" charset="2"/>
                            </a:rPr>
                            <m:t>,</m:t>
                          </m:r>
                          <m:r>
                            <a:rPr lang="hu-HU" b="1" i="1" smtClean="0">
                              <a:latin typeface="Cambria Math" panose="02040503050406030204" pitchFamily="18" charset="0"/>
                              <a:sym typeface="Wingdings" panose="05000000000000000000" pitchFamily="2" charset="2"/>
                            </a:rPr>
                            <m:t>𝑺𝒍𝒊𝒑𝒑𝒆𝒓𝒚</m:t>
                          </m:r>
                        </m:e>
                      </m:d>
                    </m:oMath>
                  </m:oMathPara>
                </a14:m>
                <a:endParaRPr lang="hu-HU" dirty="0">
                  <a:sym typeface="Wingdings" panose="05000000000000000000" pitchFamily="2" charset="2"/>
                </a:endParaRPr>
              </a:p>
              <a:p>
                <a:r>
                  <a:rPr lang="hu-HU" dirty="0" err="1">
                    <a:sym typeface="Wingdings" panose="05000000000000000000" pitchFamily="2" charset="2"/>
                  </a:rPr>
                  <a:t>Converged</a:t>
                </a:r>
                <a:endParaRPr lang="hu-HU" dirty="0">
                  <a:sym typeface="Wingdings" panose="05000000000000000000" pitchFamily="2" charset="2"/>
                </a:endParaRPr>
              </a:p>
              <a:p>
                <a:endParaRPr lang="hu-HU" dirty="0">
                  <a:sym typeface="Wingdings" panose="05000000000000000000" pitchFamily="2" charset="2"/>
                </a:endParaRPr>
              </a:p>
              <a:p>
                <a:r>
                  <a:rPr lang="hu-HU" dirty="0" err="1">
                    <a:sym typeface="Wingdings" panose="05000000000000000000" pitchFamily="2" charset="2"/>
                  </a:rPr>
                  <a:t>See</a:t>
                </a:r>
                <a:r>
                  <a:rPr lang="hu-HU" dirty="0">
                    <a:sym typeface="Wingdings" panose="05000000000000000000" pitchFamily="2" charset="2"/>
                  </a:rPr>
                  <a:t> </a:t>
                </a:r>
                <a:r>
                  <a:rPr lang="hu-HU" dirty="0" err="1">
                    <a:sym typeface="Wingdings" panose="05000000000000000000" pitchFamily="2" charset="2"/>
                  </a:rPr>
                  <a:t>that</a:t>
                </a:r>
                <a:r>
                  <a:rPr lang="hu-HU" dirty="0">
                    <a:sym typeface="Wingdings" panose="05000000000000000000" pitchFamily="2" charset="2"/>
                  </a:rPr>
                  <a:t>: </a:t>
                </a:r>
                <a:r>
                  <a:rPr lang="hu-HU" dirty="0" err="1">
                    <a:sym typeface="Wingdings" panose="05000000000000000000" pitchFamily="2" charset="2"/>
                  </a:rPr>
                  <a:t>we</a:t>
                </a:r>
                <a:r>
                  <a:rPr lang="hu-HU" dirty="0">
                    <a:sym typeface="Wingdings" panose="05000000000000000000" pitchFamily="2" charset="2"/>
                  </a:rPr>
                  <a:t> </a:t>
                </a:r>
                <a:r>
                  <a:rPr lang="hu-HU" dirty="0" err="1">
                    <a:sym typeface="Wingdings" panose="05000000000000000000" pitchFamily="2" charset="2"/>
                  </a:rPr>
                  <a:t>can’t</a:t>
                </a:r>
                <a:r>
                  <a:rPr lang="hu-HU" dirty="0">
                    <a:sym typeface="Wingdings" panose="05000000000000000000" pitchFamily="2" charset="2"/>
                  </a:rPr>
                  <a:t> </a:t>
                </a:r>
                <a:r>
                  <a:rPr lang="hu-HU" dirty="0" err="1">
                    <a:sym typeface="Wingdings" panose="05000000000000000000" pitchFamily="2" charset="2"/>
                  </a:rPr>
                  <a:t>derive</a:t>
                </a:r>
                <a:r>
                  <a:rPr lang="hu-HU" dirty="0">
                    <a:sym typeface="Wingdings" panose="05000000000000000000" pitchFamily="2" charset="2"/>
                  </a:rPr>
                  <a:t> </a:t>
                </a:r>
                <a:r>
                  <a:rPr lang="hu-HU" dirty="0" err="1">
                    <a:sym typeface="Wingdings" panose="05000000000000000000" pitchFamily="2" charset="2"/>
                  </a:rPr>
                  <a:t>formulas</a:t>
                </a:r>
                <a:r>
                  <a:rPr lang="hu-HU" dirty="0">
                    <a:sym typeface="Wingdings" panose="05000000000000000000" pitchFamily="2" charset="2"/>
                  </a:rPr>
                  <a:t>: </a:t>
                </a:r>
                <a14:m>
                  <m:oMath xmlns:m="http://schemas.openxmlformats.org/officeDocument/2006/math">
                    <m:r>
                      <a:rPr lang="hu-HU" b="0" i="1" smtClean="0">
                        <a:latin typeface="Cambria Math" panose="02040503050406030204" pitchFamily="18" charset="0"/>
                        <a:sym typeface="Wingdings" panose="05000000000000000000" pitchFamily="2" charset="2"/>
                      </a:rPr>
                      <m:t>¬</m:t>
                    </m:r>
                    <m:r>
                      <a:rPr lang="hu-HU" b="0" i="1" smtClean="0">
                        <a:latin typeface="Cambria Math" panose="02040503050406030204" pitchFamily="18" charset="0"/>
                        <a:sym typeface="Wingdings" panose="05000000000000000000" pitchFamily="2" charset="2"/>
                      </a:rPr>
                      <m:t>𝑊𝑒𝑡</m:t>
                    </m:r>
                    <m:r>
                      <a:rPr lang="hu-HU" b="0" i="1" smtClean="0">
                        <a:latin typeface="Cambria Math" panose="02040503050406030204" pitchFamily="18" charset="0"/>
                        <a:sym typeface="Wingdings" panose="05000000000000000000" pitchFamily="2" charset="2"/>
                      </a:rPr>
                      <m:t>, </m:t>
                    </m:r>
                    <m:r>
                      <a:rPr lang="hu-HU" b="0" i="1" smtClean="0">
                        <a:latin typeface="Cambria Math" panose="02040503050406030204" pitchFamily="18" charset="0"/>
                        <a:sym typeface="Wingdings" panose="05000000000000000000" pitchFamily="2" charset="2"/>
                      </a:rPr>
                      <m:t>𝑅𝑎𝑖𝑛</m:t>
                    </m:r>
                    <m:r>
                      <a:rPr lang="hu-HU" b="0" i="1" smtClean="0">
                        <a:latin typeface="Cambria Math" panose="02040503050406030204" pitchFamily="18" charset="0"/>
                        <a:sym typeface="Wingdings" panose="05000000000000000000" pitchFamily="2" charset="2"/>
                      </a:rPr>
                      <m:t>→</m:t>
                    </m:r>
                    <m:r>
                      <a:rPr lang="hu-HU" b="0" i="1" smtClean="0">
                        <a:latin typeface="Cambria Math" panose="02040503050406030204" pitchFamily="18" charset="0"/>
                        <a:sym typeface="Wingdings" panose="05000000000000000000" pitchFamily="2" charset="2"/>
                      </a:rPr>
                      <m:t>𝑆𝑙𝑖𝑝𝑝𝑒𝑟𝑦</m:t>
                    </m:r>
                  </m:oMath>
                </a14:m>
                <a:endParaRPr lang="hu-HU" dirty="0">
                  <a:sym typeface="Wingdings" panose="05000000000000000000" pitchFamily="2" charset="2"/>
                </a:endParaRPr>
              </a:p>
            </p:txBody>
          </p:sp>
        </mc:Choice>
        <mc:Fallback xmlns="">
          <p:sp>
            <p:nvSpPr>
              <p:cNvPr id="2" name="Tartalom helye 1">
                <a:extLst>
                  <a:ext uri="{FF2B5EF4-FFF2-40B4-BE49-F238E27FC236}">
                    <a16:creationId xmlns:a16="http://schemas.microsoft.com/office/drawing/2014/main" id="{C14156DA-9BA9-CC55-E9AC-0DB4C5B70D2D}"/>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US">
                    <a:noFill/>
                  </a:rPr>
                  <a:t> </a:t>
                </a:r>
              </a:p>
            </p:txBody>
          </p:sp>
        </mc:Fallback>
      </mc:AlternateContent>
      <p:sp>
        <p:nvSpPr>
          <p:cNvPr id="5" name="Dia számának helye 4">
            <a:extLst>
              <a:ext uri="{FF2B5EF4-FFF2-40B4-BE49-F238E27FC236}">
                <a16:creationId xmlns:a16="http://schemas.microsoft.com/office/drawing/2014/main" id="{87DBCD32-1762-0D15-7279-785023347DCB}"/>
              </a:ext>
            </a:extLst>
          </p:cNvPr>
          <p:cNvSpPr>
            <a:spLocks noGrp="1"/>
          </p:cNvSpPr>
          <p:nvPr>
            <p:ph type="sldNum" sz="quarter" idx="12"/>
          </p:nvPr>
        </p:nvSpPr>
        <p:spPr/>
        <p:txBody>
          <a:bodyPr/>
          <a:lstStyle/>
          <a:p>
            <a:fld id="{9F7ECEBC-3B63-4262-8BE9-06366B519A9F}" type="slidenum">
              <a:rPr lang="hu-HU" smtClean="0"/>
              <a:pPr/>
              <a:t>137</a:t>
            </a:fld>
            <a:endParaRPr lang="hu-HU" dirty="0"/>
          </a:p>
        </p:txBody>
      </p:sp>
      <p:sp>
        <p:nvSpPr>
          <p:cNvPr id="6" name="Cím 5">
            <a:extLst>
              <a:ext uri="{FF2B5EF4-FFF2-40B4-BE49-F238E27FC236}">
                <a16:creationId xmlns:a16="http://schemas.microsoft.com/office/drawing/2014/main" id="{0A84A1E6-5C41-0051-FBA5-50A014FFB97A}"/>
              </a:ext>
            </a:extLst>
          </p:cNvPr>
          <p:cNvSpPr>
            <a:spLocks noGrp="1"/>
          </p:cNvSpPr>
          <p:nvPr>
            <p:ph type="title"/>
          </p:nvPr>
        </p:nvSpPr>
        <p:spPr/>
        <p:txBody>
          <a:bodyPr/>
          <a:lstStyle/>
          <a:p>
            <a:r>
              <a:rPr lang="hu-HU" dirty="0"/>
              <a:t>Modus </a:t>
            </a:r>
            <a:r>
              <a:rPr lang="hu-HU" dirty="0" err="1"/>
              <a:t>Ponens</a:t>
            </a:r>
            <a:r>
              <a:rPr lang="hu-HU" dirty="0"/>
              <a:t> </a:t>
            </a:r>
            <a:r>
              <a:rPr lang="hu-HU" dirty="0" err="1"/>
              <a:t>forward</a:t>
            </a:r>
            <a:r>
              <a:rPr lang="hu-HU" dirty="0"/>
              <a:t> </a:t>
            </a:r>
            <a:r>
              <a:rPr lang="hu-HU" dirty="0" err="1"/>
              <a:t>inference</a:t>
            </a:r>
            <a:r>
              <a:rPr lang="hu-HU" dirty="0"/>
              <a:t> </a:t>
            </a:r>
            <a:r>
              <a:rPr lang="hu-HU" dirty="0" err="1"/>
              <a:t>example</a:t>
            </a:r>
            <a:endParaRPr lang="en-US" dirty="0"/>
          </a:p>
        </p:txBody>
      </p:sp>
      <p:sp>
        <p:nvSpPr>
          <p:cNvPr id="3" name="Élőláb helye 2">
            <a:extLst>
              <a:ext uri="{FF2B5EF4-FFF2-40B4-BE49-F238E27FC236}">
                <a16:creationId xmlns:a16="http://schemas.microsoft.com/office/drawing/2014/main" id="{61758A61-FE13-71EB-7AF3-69A55F7BA600}"/>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DAF27FE1-5590-764C-D61A-98A1B2F551B0}"/>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982E9DAF-D39A-4D2E-20B7-78DC83627408}"/>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E105D88C-74FC-FB08-77C9-E92C85D5835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31528318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artalom helye 1">
                <a:extLst>
                  <a:ext uri="{FF2B5EF4-FFF2-40B4-BE49-F238E27FC236}">
                    <a16:creationId xmlns:a16="http://schemas.microsoft.com/office/drawing/2014/main" id="{18286306-AB1C-38A4-818F-B9BC18B55B8F}"/>
                  </a:ext>
                </a:extLst>
              </p:cNvPr>
              <p:cNvSpPr>
                <a:spLocks noGrp="1"/>
              </p:cNvSpPr>
              <p:nvPr>
                <p:ph idx="1"/>
              </p:nvPr>
            </p:nvSpPr>
            <p:spPr/>
            <p:txBody>
              <a:bodyPr>
                <a:normAutofit lnSpcReduction="10000"/>
              </a:bodyPr>
              <a:lstStyle/>
              <a:p>
                <a:r>
                  <a:rPr lang="hu-HU" dirty="0"/>
                  <a:t>Literal: </a:t>
                </a:r>
                <a14:m>
                  <m:oMath xmlns:m="http://schemas.openxmlformats.org/officeDocument/2006/math">
                    <m:r>
                      <a:rPr lang="hu-HU" b="0" i="1" smtClean="0">
                        <a:latin typeface="Cambria Math" panose="02040503050406030204" pitchFamily="18" charset="0"/>
                      </a:rPr>
                      <m:t>𝑝</m:t>
                    </m:r>
                    <m:r>
                      <a:rPr lang="hu-HU" b="0" i="1" smtClean="0">
                        <a:latin typeface="Cambria Math" panose="02040503050406030204" pitchFamily="18" charset="0"/>
                      </a:rPr>
                      <m:t>, ¬</m:t>
                    </m:r>
                    <m:r>
                      <a:rPr lang="hu-HU" b="0" i="1" smtClean="0">
                        <a:latin typeface="Cambria Math" panose="02040503050406030204" pitchFamily="18" charset="0"/>
                      </a:rPr>
                      <m:t>𝑝</m:t>
                    </m:r>
                  </m:oMath>
                </a14:m>
                <a:endParaRPr lang="hu-HU" dirty="0"/>
              </a:p>
              <a:p>
                <a:pPr marL="0" indent="0">
                  <a:buNone/>
                </a:pPr>
                <a:r>
                  <a:rPr lang="hu-HU" sz="1600" dirty="0" err="1"/>
                  <a:t>Written</a:t>
                </a:r>
                <a:r>
                  <a:rPr lang="hu-HU" sz="1600" dirty="0"/>
                  <a:t> w. </a:t>
                </a:r>
                <a:r>
                  <a:rPr lang="hu-HU" sz="1600" dirty="0" err="1"/>
                  <a:t>implication</a:t>
                </a:r>
                <a:r>
                  <a:rPr lang="hu-HU" sz="1600" dirty="0"/>
                  <a:t>	</a:t>
                </a:r>
                <a:r>
                  <a:rPr lang="hu-HU" sz="1600" dirty="0" err="1"/>
                  <a:t>Written</a:t>
                </a:r>
                <a:r>
                  <a:rPr lang="hu-HU" sz="1600" dirty="0"/>
                  <a:t> w. </a:t>
                </a:r>
                <a:r>
                  <a:rPr lang="hu-HU" sz="1600" dirty="0" err="1"/>
                  <a:t>disjunction</a:t>
                </a:r>
                <a:endParaRPr lang="hu-HU" sz="1600" dirty="0"/>
              </a:p>
              <a:p>
                <a:pPr marL="0" indent="0">
                  <a:buNone/>
                </a:pPr>
                <a14:m>
                  <m:oMath xmlns:m="http://schemas.openxmlformats.org/officeDocument/2006/math">
                    <m:r>
                      <a:rPr lang="hu-HU" b="0" i="1" smtClean="0">
                        <a:latin typeface="Cambria Math" panose="02040503050406030204" pitchFamily="18" charset="0"/>
                      </a:rPr>
                      <m:t>𝑝</m:t>
                    </m:r>
                    <m:r>
                      <a:rPr lang="hu-HU" b="0" i="1" smtClean="0">
                        <a:latin typeface="Cambria Math" panose="02040503050406030204" pitchFamily="18" charset="0"/>
                      </a:rPr>
                      <m:t>→</m:t>
                    </m:r>
                    <m:r>
                      <a:rPr lang="hu-HU" b="0" i="1" smtClean="0">
                        <a:latin typeface="Cambria Math" panose="02040503050406030204" pitchFamily="18" charset="0"/>
                      </a:rPr>
                      <m:t>𝑞</m:t>
                    </m:r>
                  </m:oMath>
                </a14:m>
                <a:r>
                  <a:rPr lang="hu-HU" dirty="0"/>
                  <a:t>			</a:t>
                </a:r>
                <a14:m>
                  <m:oMath xmlns:m="http://schemas.openxmlformats.org/officeDocument/2006/math">
                    <m:r>
                      <a:rPr lang="hu-HU" b="0" i="1" smtClean="0">
                        <a:latin typeface="Cambria Math" panose="02040503050406030204" pitchFamily="18" charset="0"/>
                      </a:rPr>
                      <m:t>¬</m:t>
                    </m:r>
                    <m:r>
                      <a:rPr lang="hu-HU" b="0" i="1" smtClean="0">
                        <a:latin typeface="Cambria Math" panose="02040503050406030204" pitchFamily="18" charset="0"/>
                      </a:rPr>
                      <m:t>𝑝</m:t>
                    </m:r>
                    <m:r>
                      <a:rPr lang="hu-HU" b="0" i="1" smtClean="0">
                        <a:latin typeface="Cambria Math" panose="02040503050406030204" pitchFamily="18" charset="0"/>
                      </a:rPr>
                      <m:t>∨</m:t>
                    </m:r>
                    <m:r>
                      <a:rPr lang="hu-HU" b="0" i="1" smtClean="0">
                        <a:latin typeface="Cambria Math" panose="02040503050406030204" pitchFamily="18" charset="0"/>
                      </a:rPr>
                      <m:t>𝑞</m:t>
                    </m:r>
                  </m:oMath>
                </a14:m>
                <a:r>
                  <a:rPr lang="hu-HU" dirty="0"/>
                  <a:t> 			(1)</a:t>
                </a:r>
              </a:p>
              <a:p>
                <a:pPr marL="0" indent="0">
                  <a:buNone/>
                </a:pPr>
                <a14:m>
                  <m:oMath xmlns:m="http://schemas.openxmlformats.org/officeDocument/2006/math">
                    <m:r>
                      <m:rPr>
                        <m:sty m:val="p"/>
                      </m:rPr>
                      <a:rPr lang="hu-HU" b="0" i="0" smtClean="0">
                        <a:latin typeface="Cambria Math" panose="02040503050406030204" pitchFamily="18" charset="0"/>
                      </a:rPr>
                      <m:t>A</m:t>
                    </m:r>
                    <m:r>
                      <a:rPr lang="hu-HU" b="0" i="1" smtClean="0">
                        <a:latin typeface="Cambria Math" panose="02040503050406030204" pitchFamily="18" charset="0"/>
                      </a:rPr>
                      <m:t>∧</m:t>
                    </m:r>
                    <m:r>
                      <a:rPr lang="hu-HU" b="0" i="1" smtClean="0">
                        <a:latin typeface="Cambria Math" panose="02040503050406030204" pitchFamily="18" charset="0"/>
                      </a:rPr>
                      <m:t>𝐵</m:t>
                    </m:r>
                    <m:r>
                      <a:rPr lang="hu-HU" b="0" i="1" smtClean="0">
                        <a:latin typeface="Cambria Math" panose="02040503050406030204" pitchFamily="18" charset="0"/>
                      </a:rPr>
                      <m:t>→</m:t>
                    </m:r>
                    <m:r>
                      <a:rPr lang="hu-HU" b="0" i="1" smtClean="0">
                        <a:latin typeface="Cambria Math" panose="02040503050406030204" pitchFamily="18" charset="0"/>
                      </a:rPr>
                      <m:t>𝐶</m:t>
                    </m:r>
                  </m:oMath>
                </a14:m>
                <a:r>
                  <a:rPr lang="hu-HU" dirty="0"/>
                  <a:t>		</a:t>
                </a:r>
                <a14:m>
                  <m:oMath xmlns:m="http://schemas.openxmlformats.org/officeDocument/2006/math">
                    <m:r>
                      <a:rPr lang="hu-HU" b="0" i="1" smtClean="0">
                        <a:latin typeface="Cambria Math" panose="02040503050406030204" pitchFamily="18" charset="0"/>
                      </a:rPr>
                      <m:t>¬</m:t>
                    </m:r>
                    <m:r>
                      <a:rPr lang="hu-HU" b="0" i="1" smtClean="0">
                        <a:latin typeface="Cambria Math" panose="02040503050406030204" pitchFamily="18" charset="0"/>
                      </a:rPr>
                      <m:t>𝐴</m:t>
                    </m:r>
                    <m:r>
                      <a:rPr lang="hu-HU" b="0" i="1" smtClean="0">
                        <a:latin typeface="Cambria Math" panose="02040503050406030204" pitchFamily="18" charset="0"/>
                      </a:rPr>
                      <m:t>∨¬</m:t>
                    </m:r>
                    <m:r>
                      <m:rPr>
                        <m:sty m:val="p"/>
                      </m:rPr>
                      <a:rPr lang="hu-HU" b="0" i="0" smtClean="0">
                        <a:latin typeface="Cambria Math" panose="02040503050406030204" pitchFamily="18" charset="0"/>
                      </a:rPr>
                      <m:t>B</m:t>
                    </m:r>
                    <m:r>
                      <a:rPr lang="hu-HU" b="0" i="1" smtClean="0">
                        <a:latin typeface="Cambria Math" panose="02040503050406030204" pitchFamily="18" charset="0"/>
                      </a:rPr>
                      <m:t>∨</m:t>
                    </m:r>
                    <m:r>
                      <a:rPr lang="hu-HU" b="0" i="1" smtClean="0">
                        <a:latin typeface="Cambria Math" panose="02040503050406030204" pitchFamily="18" charset="0"/>
                      </a:rPr>
                      <m:t>𝐶</m:t>
                    </m:r>
                  </m:oMath>
                </a14:m>
                <a:r>
                  <a:rPr lang="hu-HU" dirty="0"/>
                  <a:t> 		(2) </a:t>
                </a:r>
                <a:r>
                  <a:rPr lang="hu-HU" dirty="0" err="1"/>
                  <a:t>from</a:t>
                </a:r>
                <a:r>
                  <a:rPr lang="hu-HU" dirty="0"/>
                  <a:t> (1) and (3)</a:t>
                </a:r>
                <a:endParaRPr lang="en-US" dirty="0"/>
              </a:p>
              <a:p>
                <a:pPr marL="0" indent="0">
                  <a:buNone/>
                </a:pPr>
                <a14:m>
                  <m:oMath xmlns:m="http://schemas.openxmlformats.org/officeDocument/2006/math">
                    <m:r>
                      <a:rPr lang="hu-HU" b="0" i="1" smtClean="0">
                        <a:latin typeface="Cambria Math" panose="02040503050406030204" pitchFamily="18" charset="0"/>
                      </a:rPr>
                      <m:t>¬</m:t>
                    </m:r>
                    <m:d>
                      <m:dPr>
                        <m:ctrlPr>
                          <a:rPr lang="hu-HU" b="0" i="1" smtClean="0">
                            <a:latin typeface="Cambria Math" panose="02040503050406030204" pitchFamily="18" charset="0"/>
                          </a:rPr>
                        </m:ctrlPr>
                      </m:dPr>
                      <m:e>
                        <m:r>
                          <a:rPr lang="hu-HU" b="0" i="1" smtClean="0">
                            <a:latin typeface="Cambria Math" panose="02040503050406030204" pitchFamily="18" charset="0"/>
                          </a:rPr>
                          <m:t>𝑝</m:t>
                        </m:r>
                        <m:r>
                          <a:rPr lang="hu-HU" b="0" i="1" smtClean="0">
                            <a:latin typeface="Cambria Math" panose="02040503050406030204" pitchFamily="18" charset="0"/>
                          </a:rPr>
                          <m:t>∧</m:t>
                        </m:r>
                        <m:r>
                          <a:rPr lang="hu-HU" b="0" i="1" smtClean="0">
                            <a:latin typeface="Cambria Math" panose="02040503050406030204" pitchFamily="18" charset="0"/>
                          </a:rPr>
                          <m:t>𝑞</m:t>
                        </m:r>
                      </m:e>
                    </m:d>
                  </m:oMath>
                </a14:m>
                <a:r>
                  <a:rPr lang="hu-HU" dirty="0"/>
                  <a:t>		</a:t>
                </a:r>
                <a14:m>
                  <m:oMath xmlns:m="http://schemas.openxmlformats.org/officeDocument/2006/math">
                    <m:r>
                      <a:rPr lang="hu-HU" b="0" i="1" smtClean="0">
                        <a:latin typeface="Cambria Math" panose="02040503050406030204" pitchFamily="18" charset="0"/>
                      </a:rPr>
                      <m:t>¬</m:t>
                    </m:r>
                    <m:r>
                      <a:rPr lang="hu-HU" b="0" i="1" smtClean="0">
                        <a:latin typeface="Cambria Math" panose="02040503050406030204" pitchFamily="18" charset="0"/>
                      </a:rPr>
                      <m:t>𝑝</m:t>
                    </m:r>
                    <m:r>
                      <a:rPr lang="hu-HU" b="0" i="1" smtClean="0">
                        <a:latin typeface="Cambria Math" panose="02040503050406030204" pitchFamily="18" charset="0"/>
                      </a:rPr>
                      <m:t>∨¬</m:t>
                    </m:r>
                    <m:r>
                      <a:rPr lang="hu-HU" b="0" i="1" smtClean="0">
                        <a:latin typeface="Cambria Math" panose="02040503050406030204" pitchFamily="18" charset="0"/>
                      </a:rPr>
                      <m:t>𝑞</m:t>
                    </m:r>
                  </m:oMath>
                </a14:m>
                <a:r>
                  <a:rPr lang="hu-HU" dirty="0"/>
                  <a:t> 			(3)</a:t>
                </a:r>
              </a:p>
              <a:p>
                <a:pPr marL="0" indent="0">
                  <a:buNone/>
                </a:pPr>
                <a14:m>
                  <m:oMath xmlns:m="http://schemas.openxmlformats.org/officeDocument/2006/math">
                    <m:r>
                      <a:rPr lang="hu-HU" i="1">
                        <a:latin typeface="Cambria Math" panose="02040503050406030204" pitchFamily="18" charset="0"/>
                      </a:rPr>
                      <m:t>¬</m:t>
                    </m:r>
                    <m:d>
                      <m:dPr>
                        <m:ctrlPr>
                          <a:rPr lang="hu-HU" i="1">
                            <a:latin typeface="Cambria Math" panose="02040503050406030204" pitchFamily="18" charset="0"/>
                          </a:rPr>
                        </m:ctrlPr>
                      </m:dPr>
                      <m:e>
                        <m:r>
                          <a:rPr lang="hu-HU" i="1">
                            <a:latin typeface="Cambria Math" panose="02040503050406030204" pitchFamily="18" charset="0"/>
                          </a:rPr>
                          <m:t>𝑝</m:t>
                        </m:r>
                        <m:r>
                          <a:rPr lang="hu-HU" b="0" i="1" smtClean="0">
                            <a:latin typeface="Cambria Math" panose="02040503050406030204" pitchFamily="18" charset="0"/>
                          </a:rPr>
                          <m:t>∨</m:t>
                        </m:r>
                        <m:r>
                          <a:rPr lang="hu-HU" i="1">
                            <a:latin typeface="Cambria Math" panose="02040503050406030204" pitchFamily="18" charset="0"/>
                          </a:rPr>
                          <m:t>𝑞</m:t>
                        </m:r>
                      </m:e>
                    </m:d>
                  </m:oMath>
                </a14:m>
                <a:r>
                  <a:rPr lang="hu-HU" dirty="0"/>
                  <a:t>		</a:t>
                </a:r>
                <a14:m>
                  <m:oMath xmlns:m="http://schemas.openxmlformats.org/officeDocument/2006/math">
                    <m:r>
                      <a:rPr lang="hu-HU" i="1">
                        <a:latin typeface="Cambria Math" panose="02040503050406030204" pitchFamily="18" charset="0"/>
                      </a:rPr>
                      <m:t>¬</m:t>
                    </m:r>
                    <m:r>
                      <a:rPr lang="hu-HU" i="1">
                        <a:latin typeface="Cambria Math" panose="02040503050406030204" pitchFamily="18" charset="0"/>
                      </a:rPr>
                      <m:t>𝑝</m:t>
                    </m:r>
                    <m:r>
                      <a:rPr lang="hu-HU" b="0" i="1" smtClean="0">
                        <a:latin typeface="Cambria Math" panose="02040503050406030204" pitchFamily="18" charset="0"/>
                      </a:rPr>
                      <m:t>∧</m:t>
                    </m:r>
                    <m:r>
                      <a:rPr lang="hu-HU" i="1">
                        <a:latin typeface="Cambria Math" panose="02040503050406030204" pitchFamily="18" charset="0"/>
                      </a:rPr>
                      <m:t>¬</m:t>
                    </m:r>
                    <m:r>
                      <a:rPr lang="hu-HU" i="1">
                        <a:latin typeface="Cambria Math" panose="02040503050406030204" pitchFamily="18" charset="0"/>
                      </a:rPr>
                      <m:t>𝑞</m:t>
                    </m:r>
                  </m:oMath>
                </a14:m>
                <a:r>
                  <a:rPr lang="hu-HU" dirty="0"/>
                  <a:t> 			(4)</a:t>
                </a:r>
              </a:p>
              <a:p>
                <a:pPr marL="0" indent="0">
                  <a:buNone/>
                </a:pPr>
                <a:endParaRPr lang="hu-HU" dirty="0"/>
              </a:p>
              <a:p>
                <a:pPr marL="0" indent="0">
                  <a:buNone/>
                </a:pPr>
                <a:r>
                  <a:rPr lang="hu-HU" dirty="0" err="1"/>
                  <a:t>Clause</a:t>
                </a:r>
                <a:r>
                  <a:rPr lang="hu-HU" dirty="0"/>
                  <a:t> = </a:t>
                </a:r>
                <a:r>
                  <a:rPr lang="hu-HU" dirty="0" err="1"/>
                  <a:t>disjunctions</a:t>
                </a:r>
                <a:r>
                  <a:rPr lang="hu-HU" dirty="0"/>
                  <a:t> (</a:t>
                </a:r>
                <a:r>
                  <a:rPr lang="hu-HU" dirty="0" err="1"/>
                  <a:t>or</a:t>
                </a:r>
                <a:r>
                  <a:rPr lang="hu-HU" dirty="0"/>
                  <a:t>) of </a:t>
                </a:r>
                <a:r>
                  <a:rPr lang="hu-HU" dirty="0" err="1"/>
                  <a:t>literals</a:t>
                </a:r>
                <a:endParaRPr lang="hu-HU" dirty="0"/>
              </a:p>
              <a:p>
                <a:pPr marL="0" indent="0">
                  <a:buNone/>
                </a:pPr>
                <a:r>
                  <a:rPr lang="hu-HU" dirty="0"/>
                  <a:t>Horn </a:t>
                </a:r>
                <a:r>
                  <a:rPr lang="hu-HU" dirty="0" err="1"/>
                  <a:t>Clause</a:t>
                </a:r>
                <a:r>
                  <a:rPr lang="hu-HU" dirty="0"/>
                  <a:t> = </a:t>
                </a:r>
                <a:r>
                  <a:rPr lang="hu-HU" dirty="0" err="1"/>
                  <a:t>at</a:t>
                </a:r>
                <a:r>
                  <a:rPr lang="hu-HU" dirty="0"/>
                  <a:t> most </a:t>
                </a:r>
                <a:r>
                  <a:rPr lang="hu-HU" dirty="0" err="1"/>
                  <a:t>one</a:t>
                </a:r>
                <a:r>
                  <a:rPr lang="hu-HU" dirty="0"/>
                  <a:t> </a:t>
                </a:r>
                <a:r>
                  <a:rPr lang="hu-HU" dirty="0" err="1"/>
                  <a:t>positive</a:t>
                </a:r>
                <a:r>
                  <a:rPr lang="hu-HU" dirty="0"/>
                  <a:t> </a:t>
                </a:r>
                <a:r>
                  <a:rPr lang="hu-HU" dirty="0" err="1"/>
                  <a:t>literals</a:t>
                </a:r>
                <a:endParaRPr lang="en-US" dirty="0"/>
              </a:p>
            </p:txBody>
          </p:sp>
        </mc:Choice>
        <mc:Fallback xmlns="">
          <p:sp>
            <p:nvSpPr>
              <p:cNvPr id="2" name="Tartalom helye 1">
                <a:extLst>
                  <a:ext uri="{FF2B5EF4-FFF2-40B4-BE49-F238E27FC236}">
                    <a16:creationId xmlns:a16="http://schemas.microsoft.com/office/drawing/2014/main" id="{18286306-AB1C-38A4-818F-B9BC18B55B8F}"/>
                  </a:ext>
                </a:extLst>
              </p:cNvPr>
              <p:cNvSpPr>
                <a:spLocks noGrp="1" noRot="1" noChangeAspect="1" noMove="1" noResize="1" noEditPoints="1" noAdjustHandles="1" noChangeArrowheads="1" noChangeShapeType="1" noTextEdit="1"/>
              </p:cNvSpPr>
              <p:nvPr>
                <p:ph idx="1"/>
              </p:nvPr>
            </p:nvSpPr>
            <p:spPr>
              <a:blipFill>
                <a:blip r:embed="rId2"/>
                <a:stretch>
                  <a:fillRect l="-1217" t="-3221"/>
                </a:stretch>
              </a:blipFill>
            </p:spPr>
            <p:txBody>
              <a:bodyPr/>
              <a:lstStyle/>
              <a:p>
                <a:r>
                  <a:rPr lang="en-US">
                    <a:noFill/>
                  </a:rPr>
                  <a:t> </a:t>
                </a:r>
              </a:p>
            </p:txBody>
          </p:sp>
        </mc:Fallback>
      </mc:AlternateContent>
      <p:sp>
        <p:nvSpPr>
          <p:cNvPr id="5" name="Dia számának helye 4">
            <a:extLst>
              <a:ext uri="{FF2B5EF4-FFF2-40B4-BE49-F238E27FC236}">
                <a16:creationId xmlns:a16="http://schemas.microsoft.com/office/drawing/2014/main" id="{05B8AE3C-7572-9C89-5A98-0C0EC6767C7A}"/>
              </a:ext>
            </a:extLst>
          </p:cNvPr>
          <p:cNvSpPr>
            <a:spLocks noGrp="1"/>
          </p:cNvSpPr>
          <p:nvPr>
            <p:ph type="sldNum" sz="quarter" idx="12"/>
          </p:nvPr>
        </p:nvSpPr>
        <p:spPr/>
        <p:txBody>
          <a:bodyPr/>
          <a:lstStyle/>
          <a:p>
            <a:fld id="{9F7ECEBC-3B63-4262-8BE9-06366B519A9F}" type="slidenum">
              <a:rPr lang="hu-HU" smtClean="0"/>
              <a:pPr/>
              <a:t>138</a:t>
            </a:fld>
            <a:endParaRPr lang="hu-HU" dirty="0"/>
          </a:p>
        </p:txBody>
      </p:sp>
      <p:sp>
        <p:nvSpPr>
          <p:cNvPr id="6" name="Cím 5">
            <a:extLst>
              <a:ext uri="{FF2B5EF4-FFF2-40B4-BE49-F238E27FC236}">
                <a16:creationId xmlns:a16="http://schemas.microsoft.com/office/drawing/2014/main" id="{5023FE5C-A0E1-32C3-7211-D2228666B3C8}"/>
              </a:ext>
            </a:extLst>
          </p:cNvPr>
          <p:cNvSpPr>
            <a:spLocks noGrp="1"/>
          </p:cNvSpPr>
          <p:nvPr>
            <p:ph type="title"/>
          </p:nvPr>
        </p:nvSpPr>
        <p:spPr/>
        <p:txBody>
          <a:bodyPr/>
          <a:lstStyle/>
          <a:p>
            <a:r>
              <a:rPr lang="hu-HU" dirty="0" err="1"/>
              <a:t>Identities</a:t>
            </a:r>
            <a:r>
              <a:rPr lang="hu-HU" dirty="0"/>
              <a:t> </a:t>
            </a:r>
            <a:r>
              <a:rPr lang="hu-HU" dirty="0" err="1"/>
              <a:t>on</a:t>
            </a:r>
            <a:r>
              <a:rPr lang="hu-HU" dirty="0"/>
              <a:t> </a:t>
            </a:r>
            <a:r>
              <a:rPr lang="hu-HU" dirty="0" err="1"/>
              <a:t>literals</a:t>
            </a:r>
            <a:r>
              <a:rPr lang="hu-HU" dirty="0"/>
              <a:t> and Horn </a:t>
            </a:r>
            <a:r>
              <a:rPr lang="hu-HU" dirty="0" err="1"/>
              <a:t>clauses</a:t>
            </a:r>
            <a:endParaRPr lang="en-US" dirty="0"/>
          </a:p>
        </p:txBody>
      </p:sp>
      <p:sp>
        <p:nvSpPr>
          <p:cNvPr id="3" name="Élőláb helye 2">
            <a:extLst>
              <a:ext uri="{FF2B5EF4-FFF2-40B4-BE49-F238E27FC236}">
                <a16:creationId xmlns:a16="http://schemas.microsoft.com/office/drawing/2014/main" id="{345B03A6-D679-9725-7AC6-76036048DEAE}"/>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EDF6B644-0195-399B-E898-F27BE8814C2D}"/>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C23DD3A3-6FF4-3DB9-400B-812574FDE96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035EFC11-7ACD-BD07-81DC-677D63B03167}"/>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323708849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artalom helye 1">
                <a:extLst>
                  <a:ext uri="{FF2B5EF4-FFF2-40B4-BE49-F238E27FC236}">
                    <a16:creationId xmlns:a16="http://schemas.microsoft.com/office/drawing/2014/main" id="{E086A962-FD36-07A1-4F01-94D72161083F}"/>
                  </a:ext>
                </a:extLst>
              </p:cNvPr>
              <p:cNvSpPr>
                <a:spLocks noGrp="1"/>
              </p:cNvSpPr>
              <p:nvPr>
                <p:ph idx="1"/>
              </p:nvPr>
            </p:nvSpPr>
            <p:spPr/>
            <p:txBody>
              <a:bodyPr/>
              <a:lstStyle/>
              <a:p>
                <a:r>
                  <a:rPr lang="hu-HU" dirty="0"/>
                  <a:t>General </a:t>
                </a:r>
                <a:r>
                  <a:rPr lang="hu-HU" dirty="0" err="1"/>
                  <a:t>clauses</a:t>
                </a:r>
                <a:r>
                  <a:rPr lang="hu-HU" dirty="0"/>
                  <a:t> </a:t>
                </a:r>
                <a:r>
                  <a:rPr lang="hu-HU" dirty="0" err="1"/>
                  <a:t>have</a:t>
                </a:r>
                <a:r>
                  <a:rPr lang="hu-HU" dirty="0"/>
                  <a:t> </a:t>
                </a:r>
                <a:r>
                  <a:rPr lang="hu-HU" dirty="0" err="1"/>
                  <a:t>any</a:t>
                </a:r>
                <a:r>
                  <a:rPr lang="hu-HU" dirty="0"/>
                  <a:t> </a:t>
                </a:r>
                <a:r>
                  <a:rPr lang="hu-HU" dirty="0" err="1"/>
                  <a:t>number</a:t>
                </a:r>
                <a:r>
                  <a:rPr lang="hu-HU" dirty="0"/>
                  <a:t> of </a:t>
                </a:r>
                <a:r>
                  <a:rPr lang="hu-HU" dirty="0" err="1"/>
                  <a:t>literals</a:t>
                </a:r>
                <a:endParaRPr lang="hu-HU" dirty="0"/>
              </a:p>
              <a:p>
                <a:endParaRPr lang="hu-HU" dirty="0"/>
              </a:p>
              <a:p>
                <a:r>
                  <a:rPr lang="hu-HU" dirty="0" err="1"/>
                  <a:t>Example</a:t>
                </a:r>
                <a:r>
                  <a:rPr lang="hu-HU" dirty="0"/>
                  <a:t>:</a:t>
                </a:r>
              </a:p>
              <a:p>
                <a:pPr marL="0" indent="0">
                  <a:buNone/>
                </a:pPr>
                <a14:m>
                  <m:oMathPara xmlns:m="http://schemas.openxmlformats.org/officeDocument/2006/math">
                    <m:oMathParaPr>
                      <m:jc m:val="centerGroup"/>
                    </m:oMathParaPr>
                    <m:oMath xmlns:m="http://schemas.openxmlformats.org/officeDocument/2006/math">
                      <m:f>
                        <m:fPr>
                          <m:ctrlPr>
                            <a:rPr lang="hu-HU" b="0" i="1" smtClean="0">
                              <a:latin typeface="Cambria Math" panose="02040503050406030204" pitchFamily="18" charset="0"/>
                            </a:rPr>
                          </m:ctrlPr>
                        </m:fPr>
                        <m:num>
                          <m:r>
                            <a:rPr lang="hu-HU" i="1">
                              <a:latin typeface="Cambria Math" panose="02040503050406030204" pitchFamily="18" charset="0"/>
                            </a:rPr>
                            <m:t>𝑅𝑎𝑖𝑛</m:t>
                          </m:r>
                          <m:r>
                            <a:rPr lang="hu-HU" i="1">
                              <a:latin typeface="Cambria Math" panose="02040503050406030204" pitchFamily="18" charset="0"/>
                            </a:rPr>
                            <m:t>∨</m:t>
                          </m:r>
                          <m:r>
                            <a:rPr lang="hu-HU" b="1" i="1">
                              <a:latin typeface="Cambria Math" panose="02040503050406030204" pitchFamily="18" charset="0"/>
                            </a:rPr>
                            <m:t>𝑺𝒏𝒐𝒘</m:t>
                          </m:r>
                          <m:r>
                            <a:rPr lang="hu-HU" i="1">
                              <a:latin typeface="Cambria Math" panose="02040503050406030204" pitchFamily="18" charset="0"/>
                            </a:rPr>
                            <m:t>,   </m:t>
                          </m:r>
                          <m:r>
                            <a:rPr lang="hu-HU" b="1" i="1">
                              <a:latin typeface="Cambria Math" panose="02040503050406030204" pitchFamily="18" charset="0"/>
                            </a:rPr>
                            <m:t>¬</m:t>
                          </m:r>
                          <m:r>
                            <a:rPr lang="hu-HU" b="1" i="1">
                              <a:latin typeface="Cambria Math" panose="02040503050406030204" pitchFamily="18" charset="0"/>
                            </a:rPr>
                            <m:t>𝑺𝒏𝒐𝒘</m:t>
                          </m:r>
                          <m:r>
                            <a:rPr lang="hu-HU" i="1">
                              <a:latin typeface="Cambria Math" panose="02040503050406030204" pitchFamily="18" charset="0"/>
                            </a:rPr>
                            <m:t>∨</m:t>
                          </m:r>
                          <m:r>
                            <a:rPr lang="hu-HU" i="1">
                              <a:latin typeface="Cambria Math" panose="02040503050406030204" pitchFamily="18" charset="0"/>
                            </a:rPr>
                            <m:t>𝑇𝑟𝑎𝑓𝑓𝑖𝑐</m:t>
                          </m:r>
                        </m:num>
                        <m:den>
                          <m:r>
                            <a:rPr lang="hu-HU" b="0" i="1" smtClean="0">
                              <a:latin typeface="Cambria Math" panose="02040503050406030204" pitchFamily="18" charset="0"/>
                            </a:rPr>
                            <m:t>𝑅𝑎𝑖𝑛</m:t>
                          </m:r>
                          <m:r>
                            <a:rPr lang="hu-HU" b="0" i="1" smtClean="0">
                              <a:latin typeface="Cambria Math" panose="02040503050406030204" pitchFamily="18" charset="0"/>
                            </a:rPr>
                            <m:t>∨</m:t>
                          </m:r>
                          <m:r>
                            <a:rPr lang="hu-HU" b="0" i="1" smtClean="0">
                              <a:latin typeface="Cambria Math" panose="02040503050406030204" pitchFamily="18" charset="0"/>
                            </a:rPr>
                            <m:t>𝑇𝑟𝑎𝑓𝑓𝑖𝑐</m:t>
                          </m:r>
                        </m:den>
                      </m:f>
                    </m:oMath>
                  </m:oMathPara>
                </a14:m>
                <a:endParaRPr lang="hu-HU" dirty="0"/>
              </a:p>
              <a:p>
                <a:pPr marL="0" indent="0">
                  <a:buNone/>
                </a:pPr>
                <a:endParaRPr lang="hu-HU" dirty="0"/>
              </a:p>
              <a:p>
                <a:r>
                  <a:rPr lang="hu-HU" dirty="0" err="1"/>
                  <a:t>Def</a:t>
                </a:r>
                <a:r>
                  <a:rPr lang="hu-HU" dirty="0"/>
                  <a:t>.:</a:t>
                </a:r>
              </a:p>
              <a:p>
                <a:pPr marL="0" indent="0">
                  <a:buNone/>
                </a:pPr>
                <a14:m>
                  <m:oMathPara xmlns:m="http://schemas.openxmlformats.org/officeDocument/2006/math">
                    <m:oMathParaPr>
                      <m:jc m:val="centerGroup"/>
                    </m:oMathParaPr>
                    <m:oMath xmlns:m="http://schemas.openxmlformats.org/officeDocument/2006/math">
                      <m:f>
                        <m:fPr>
                          <m:ctrlPr>
                            <a:rPr lang="hu-HU" b="0" i="1" smtClean="0">
                              <a:latin typeface="Cambria Math" panose="02040503050406030204" pitchFamily="18" charset="0"/>
                            </a:rPr>
                          </m:ctrlPr>
                        </m:fPr>
                        <m:num>
                          <m:sSub>
                            <m:sSubPr>
                              <m:ctrlPr>
                                <a:rPr lang="hu-HU" b="0" i="1" smtClean="0">
                                  <a:latin typeface="Cambria Math" panose="02040503050406030204" pitchFamily="18" charset="0"/>
                                </a:rPr>
                              </m:ctrlPr>
                            </m:sSubPr>
                            <m:e>
                              <m:r>
                                <a:rPr lang="hu-HU" b="0" i="1" smtClean="0">
                                  <a:latin typeface="Cambria Math" panose="02040503050406030204" pitchFamily="18" charset="0"/>
                                </a:rPr>
                                <m:t>𝑓</m:t>
                              </m:r>
                            </m:e>
                            <m:sub>
                              <m:r>
                                <a:rPr lang="hu-HU" b="0" i="1" smtClean="0">
                                  <a:latin typeface="Cambria Math" panose="02040503050406030204" pitchFamily="18" charset="0"/>
                                </a:rPr>
                                <m:t>1</m:t>
                              </m:r>
                            </m:sub>
                          </m:sSub>
                          <m:r>
                            <a:rPr lang="hu-HU" b="0" i="1" smtClean="0">
                              <a:latin typeface="Cambria Math" panose="02040503050406030204" pitchFamily="18" charset="0"/>
                            </a:rPr>
                            <m:t>∨ …∨</m:t>
                          </m:r>
                          <m:sSub>
                            <m:sSubPr>
                              <m:ctrlPr>
                                <a:rPr lang="hu-HU" b="0" i="1" smtClean="0">
                                  <a:latin typeface="Cambria Math" panose="02040503050406030204" pitchFamily="18" charset="0"/>
                                </a:rPr>
                              </m:ctrlPr>
                            </m:sSubPr>
                            <m:e>
                              <m:r>
                                <a:rPr lang="hu-HU" b="0" i="1" smtClean="0">
                                  <a:latin typeface="Cambria Math" panose="02040503050406030204" pitchFamily="18" charset="0"/>
                                </a:rPr>
                                <m:t>𝑓</m:t>
                              </m:r>
                            </m:e>
                            <m:sub>
                              <m:r>
                                <a:rPr lang="hu-HU" b="0" i="1" smtClean="0">
                                  <a:latin typeface="Cambria Math" panose="02040503050406030204" pitchFamily="18" charset="0"/>
                                </a:rPr>
                                <m:t>𝑛</m:t>
                              </m:r>
                            </m:sub>
                          </m:sSub>
                          <m:r>
                            <a:rPr lang="hu-HU" b="0" i="1" smtClean="0">
                              <a:latin typeface="Cambria Math" panose="02040503050406030204" pitchFamily="18" charset="0"/>
                            </a:rPr>
                            <m:t>∨</m:t>
                          </m:r>
                          <m:r>
                            <a:rPr lang="hu-HU" b="1" i="1" smtClean="0">
                              <a:latin typeface="Cambria Math" panose="02040503050406030204" pitchFamily="18" charset="0"/>
                            </a:rPr>
                            <m:t>𝒑</m:t>
                          </m:r>
                          <m:r>
                            <a:rPr lang="hu-HU" b="1" i="1" smtClean="0">
                              <a:latin typeface="Cambria Math" panose="02040503050406030204" pitchFamily="18" charset="0"/>
                            </a:rPr>
                            <m:t>,     ¬</m:t>
                          </m:r>
                          <m:r>
                            <a:rPr lang="hu-HU" b="1" i="1" smtClean="0">
                              <a:latin typeface="Cambria Math" panose="02040503050406030204" pitchFamily="18" charset="0"/>
                            </a:rPr>
                            <m:t>𝒑</m:t>
                          </m:r>
                          <m:r>
                            <a:rPr lang="hu-HU" b="0" i="1" smtClean="0">
                              <a:latin typeface="Cambria Math" panose="02040503050406030204" pitchFamily="18" charset="0"/>
                            </a:rPr>
                            <m:t>∨</m:t>
                          </m:r>
                          <m:sSub>
                            <m:sSubPr>
                              <m:ctrlPr>
                                <a:rPr lang="hu-HU" b="0" i="1" smtClean="0">
                                  <a:latin typeface="Cambria Math" panose="02040503050406030204" pitchFamily="18" charset="0"/>
                                </a:rPr>
                              </m:ctrlPr>
                            </m:sSubPr>
                            <m:e>
                              <m:r>
                                <a:rPr lang="hu-HU" b="0" i="1" smtClean="0">
                                  <a:latin typeface="Cambria Math" panose="02040503050406030204" pitchFamily="18" charset="0"/>
                                </a:rPr>
                                <m:t>𝑔</m:t>
                              </m:r>
                            </m:e>
                            <m:sub>
                              <m:r>
                                <a:rPr lang="hu-HU" b="0" i="1" smtClean="0">
                                  <a:latin typeface="Cambria Math" panose="02040503050406030204" pitchFamily="18" charset="0"/>
                                </a:rPr>
                                <m:t>1</m:t>
                              </m:r>
                            </m:sub>
                          </m:sSub>
                          <m:r>
                            <a:rPr lang="hu-HU" b="0" i="1" smtClean="0">
                              <a:latin typeface="Cambria Math" panose="02040503050406030204" pitchFamily="18" charset="0"/>
                            </a:rPr>
                            <m:t>∨…∨</m:t>
                          </m:r>
                          <m:sSub>
                            <m:sSubPr>
                              <m:ctrlPr>
                                <a:rPr lang="hu-HU" b="0" i="1" smtClean="0">
                                  <a:latin typeface="Cambria Math" panose="02040503050406030204" pitchFamily="18" charset="0"/>
                                </a:rPr>
                              </m:ctrlPr>
                            </m:sSubPr>
                            <m:e>
                              <m:r>
                                <a:rPr lang="hu-HU" b="0" i="1" smtClean="0">
                                  <a:latin typeface="Cambria Math" panose="02040503050406030204" pitchFamily="18" charset="0"/>
                                </a:rPr>
                                <m:t>𝑔</m:t>
                              </m:r>
                            </m:e>
                            <m:sub>
                              <m:r>
                                <a:rPr lang="hu-HU" b="0" i="1" smtClean="0">
                                  <a:latin typeface="Cambria Math" panose="02040503050406030204" pitchFamily="18" charset="0"/>
                                </a:rPr>
                                <m:t>𝑚</m:t>
                              </m:r>
                            </m:sub>
                          </m:sSub>
                        </m:num>
                        <m:den>
                          <m:sSub>
                            <m:sSubPr>
                              <m:ctrlPr>
                                <a:rPr lang="hu-HU" i="1">
                                  <a:latin typeface="Cambria Math" panose="02040503050406030204" pitchFamily="18" charset="0"/>
                                </a:rPr>
                              </m:ctrlPr>
                            </m:sSubPr>
                            <m:e>
                              <m:r>
                                <a:rPr lang="hu-HU" i="1">
                                  <a:latin typeface="Cambria Math" panose="02040503050406030204" pitchFamily="18" charset="0"/>
                                </a:rPr>
                                <m:t>𝑓</m:t>
                              </m:r>
                            </m:e>
                            <m:sub>
                              <m:r>
                                <a:rPr lang="hu-HU" i="1">
                                  <a:latin typeface="Cambria Math" panose="02040503050406030204" pitchFamily="18" charset="0"/>
                                </a:rPr>
                                <m:t>1</m:t>
                              </m:r>
                            </m:sub>
                          </m:sSub>
                          <m:r>
                            <a:rPr lang="hu-HU" i="1">
                              <a:latin typeface="Cambria Math" panose="02040503050406030204" pitchFamily="18" charset="0"/>
                            </a:rPr>
                            <m:t>∨ …∨</m:t>
                          </m:r>
                          <m:sSub>
                            <m:sSubPr>
                              <m:ctrlPr>
                                <a:rPr lang="hu-HU" i="1">
                                  <a:latin typeface="Cambria Math" panose="02040503050406030204" pitchFamily="18" charset="0"/>
                                </a:rPr>
                              </m:ctrlPr>
                            </m:sSubPr>
                            <m:e>
                              <m:r>
                                <a:rPr lang="hu-HU" i="1">
                                  <a:latin typeface="Cambria Math" panose="02040503050406030204" pitchFamily="18" charset="0"/>
                                </a:rPr>
                                <m:t>𝑓</m:t>
                              </m:r>
                            </m:e>
                            <m:sub>
                              <m:r>
                                <a:rPr lang="hu-HU" i="1">
                                  <a:latin typeface="Cambria Math" panose="02040503050406030204" pitchFamily="18" charset="0"/>
                                </a:rPr>
                                <m:t>𝑛</m:t>
                              </m:r>
                            </m:sub>
                          </m:sSub>
                          <m:r>
                            <a:rPr lang="hu-HU" i="1">
                              <a:latin typeface="Cambria Math" panose="02040503050406030204" pitchFamily="18" charset="0"/>
                            </a:rPr>
                            <m:t>∨</m:t>
                          </m:r>
                          <m:sSub>
                            <m:sSubPr>
                              <m:ctrlPr>
                                <a:rPr lang="hu-HU" i="1">
                                  <a:latin typeface="Cambria Math" panose="02040503050406030204" pitchFamily="18" charset="0"/>
                                </a:rPr>
                              </m:ctrlPr>
                            </m:sSubPr>
                            <m:e>
                              <m:r>
                                <a:rPr lang="hu-HU" i="1">
                                  <a:latin typeface="Cambria Math" panose="02040503050406030204" pitchFamily="18" charset="0"/>
                                </a:rPr>
                                <m:t>𝑔</m:t>
                              </m:r>
                            </m:e>
                            <m:sub>
                              <m:r>
                                <a:rPr lang="hu-HU" i="1">
                                  <a:latin typeface="Cambria Math" panose="02040503050406030204" pitchFamily="18" charset="0"/>
                                </a:rPr>
                                <m:t>1</m:t>
                              </m:r>
                            </m:sub>
                          </m:sSub>
                          <m:r>
                            <a:rPr lang="hu-HU" i="1">
                              <a:latin typeface="Cambria Math" panose="02040503050406030204" pitchFamily="18" charset="0"/>
                            </a:rPr>
                            <m:t>∨…∨</m:t>
                          </m:r>
                          <m:sSub>
                            <m:sSubPr>
                              <m:ctrlPr>
                                <a:rPr lang="hu-HU" i="1">
                                  <a:latin typeface="Cambria Math" panose="02040503050406030204" pitchFamily="18" charset="0"/>
                                </a:rPr>
                              </m:ctrlPr>
                            </m:sSubPr>
                            <m:e>
                              <m:r>
                                <a:rPr lang="hu-HU" i="1">
                                  <a:latin typeface="Cambria Math" panose="02040503050406030204" pitchFamily="18" charset="0"/>
                                </a:rPr>
                                <m:t>𝑔</m:t>
                              </m:r>
                            </m:e>
                            <m:sub>
                              <m:r>
                                <a:rPr lang="hu-HU" i="1">
                                  <a:latin typeface="Cambria Math" panose="02040503050406030204" pitchFamily="18" charset="0"/>
                                </a:rPr>
                                <m:t>𝑚</m:t>
                              </m:r>
                            </m:sub>
                          </m:sSub>
                        </m:den>
                      </m:f>
                    </m:oMath>
                  </m:oMathPara>
                </a14:m>
                <a:endParaRPr lang="en-US" dirty="0"/>
              </a:p>
            </p:txBody>
          </p:sp>
        </mc:Choice>
        <mc:Fallback xmlns="">
          <p:sp>
            <p:nvSpPr>
              <p:cNvPr id="2" name="Tartalom helye 1">
                <a:extLst>
                  <a:ext uri="{FF2B5EF4-FFF2-40B4-BE49-F238E27FC236}">
                    <a16:creationId xmlns:a16="http://schemas.microsoft.com/office/drawing/2014/main" id="{E086A962-FD36-07A1-4F01-94D72161083F}"/>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US">
                    <a:noFill/>
                  </a:rPr>
                  <a:t> </a:t>
                </a:r>
              </a:p>
            </p:txBody>
          </p:sp>
        </mc:Fallback>
      </mc:AlternateContent>
      <p:sp>
        <p:nvSpPr>
          <p:cNvPr id="5" name="Dia számának helye 4">
            <a:extLst>
              <a:ext uri="{FF2B5EF4-FFF2-40B4-BE49-F238E27FC236}">
                <a16:creationId xmlns:a16="http://schemas.microsoft.com/office/drawing/2014/main" id="{201A6849-44F8-7913-7AAE-72A3D5662ABF}"/>
              </a:ext>
            </a:extLst>
          </p:cNvPr>
          <p:cNvSpPr>
            <a:spLocks noGrp="1"/>
          </p:cNvSpPr>
          <p:nvPr>
            <p:ph type="sldNum" sz="quarter" idx="12"/>
          </p:nvPr>
        </p:nvSpPr>
        <p:spPr/>
        <p:txBody>
          <a:bodyPr/>
          <a:lstStyle/>
          <a:p>
            <a:fld id="{9F7ECEBC-3B63-4262-8BE9-06366B519A9F}" type="slidenum">
              <a:rPr lang="hu-HU" smtClean="0"/>
              <a:pPr/>
              <a:t>139</a:t>
            </a:fld>
            <a:endParaRPr lang="hu-HU" dirty="0"/>
          </a:p>
        </p:txBody>
      </p:sp>
      <p:sp>
        <p:nvSpPr>
          <p:cNvPr id="6" name="Cím 5">
            <a:extLst>
              <a:ext uri="{FF2B5EF4-FFF2-40B4-BE49-F238E27FC236}">
                <a16:creationId xmlns:a16="http://schemas.microsoft.com/office/drawing/2014/main" id="{2904DCC7-AC1F-1A42-2CC7-C8E274BE367F}"/>
              </a:ext>
            </a:extLst>
          </p:cNvPr>
          <p:cNvSpPr>
            <a:spLocks noGrp="1"/>
          </p:cNvSpPr>
          <p:nvPr>
            <p:ph type="title"/>
          </p:nvPr>
        </p:nvSpPr>
        <p:spPr/>
        <p:txBody>
          <a:bodyPr/>
          <a:lstStyle/>
          <a:p>
            <a:r>
              <a:rPr lang="hu-HU" dirty="0" err="1"/>
              <a:t>Resolution</a:t>
            </a:r>
            <a:endParaRPr lang="en-US" dirty="0"/>
          </a:p>
        </p:txBody>
      </p:sp>
      <p:sp>
        <p:nvSpPr>
          <p:cNvPr id="3" name="Élőláb helye 2">
            <a:extLst>
              <a:ext uri="{FF2B5EF4-FFF2-40B4-BE49-F238E27FC236}">
                <a16:creationId xmlns:a16="http://schemas.microsoft.com/office/drawing/2014/main" id="{A1429135-D83F-607E-AECF-68DC279CFDA7}"/>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7557CF13-EF0A-F25B-4EFD-697391572FB5}"/>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A7FB6AE2-77EC-E40C-7EC4-CF20A516F49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5739EEE4-E78A-B95A-ACE1-5485938B284F}"/>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mc:AlternateContent xmlns:mc="http://schemas.openxmlformats.org/markup-compatibility/2006" xmlns:p14="http://schemas.microsoft.com/office/powerpoint/2010/main">
        <mc:Choice Requires="p14">
          <p:contentPart p14:bwMode="auto" r:id="rId5">
            <p14:nvContentPartPr>
              <p14:cNvPr id="4" name="Szabadkéz 3">
                <a:extLst>
                  <a:ext uri="{FF2B5EF4-FFF2-40B4-BE49-F238E27FC236}">
                    <a16:creationId xmlns:a16="http://schemas.microsoft.com/office/drawing/2014/main" id="{9765FA56-5066-4E31-8DE9-95D94CC4713F}"/>
                  </a:ext>
                </a:extLst>
              </p14:cNvPr>
              <p14:cNvContentPartPr/>
              <p14:nvPr/>
            </p14:nvContentPartPr>
            <p14:xfrm>
              <a:off x="8108640" y="615960"/>
              <a:ext cx="2268360" cy="824760"/>
            </p14:xfrm>
          </p:contentPart>
        </mc:Choice>
        <mc:Fallback xmlns="">
          <p:pic>
            <p:nvPicPr>
              <p:cNvPr id="4" name="Szabadkéz 3">
                <a:extLst>
                  <a:ext uri="{FF2B5EF4-FFF2-40B4-BE49-F238E27FC236}">
                    <a16:creationId xmlns:a16="http://schemas.microsoft.com/office/drawing/2014/main" id="{9765FA56-5066-4E31-8DE9-95D94CC4713F}"/>
                  </a:ext>
                </a:extLst>
              </p:cNvPr>
              <p:cNvPicPr/>
              <p:nvPr/>
            </p:nvPicPr>
            <p:blipFill>
              <a:blip r:embed="rId6"/>
              <a:stretch>
                <a:fillRect/>
              </a:stretch>
            </p:blipFill>
            <p:spPr>
              <a:xfrm>
                <a:off x="8099280" y="606600"/>
                <a:ext cx="2287080" cy="843480"/>
              </a:xfrm>
              <a:prstGeom prst="rect">
                <a:avLst/>
              </a:prstGeom>
            </p:spPr>
          </p:pic>
        </mc:Fallback>
      </mc:AlternateContent>
    </p:spTree>
    <p:extLst>
      <p:ext uri="{BB962C8B-B14F-4D97-AF65-F5344CB8AC3E}">
        <p14:creationId xmlns:p14="http://schemas.microsoft.com/office/powerpoint/2010/main" val="1726039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D5D76B-D935-2D38-73D7-79DD78C86AFA}"/>
              </a:ext>
            </a:extLst>
          </p:cNvPr>
          <p:cNvSpPr>
            <a:spLocks noGrp="1"/>
          </p:cNvSpPr>
          <p:nvPr>
            <p:ph idx="1"/>
          </p:nvPr>
        </p:nvSpPr>
        <p:spPr/>
        <p:txBody>
          <a:bodyPr>
            <a:normAutofit/>
          </a:bodyPr>
          <a:lstStyle/>
          <a:p>
            <a:r>
              <a:rPr lang="en-GB" sz="2400" dirty="0"/>
              <a:t>When the correct action to take is not immediately obvious, the agent may need to </a:t>
            </a:r>
            <a:r>
              <a:rPr lang="en-GB" sz="2400" b="1" dirty="0"/>
              <a:t>plan ahead</a:t>
            </a:r>
          </a:p>
          <a:p>
            <a:pPr lvl="1"/>
            <a:r>
              <a:rPr lang="en-GB" dirty="0"/>
              <a:t>to consider a sequence of actions that form a path to a goal state. </a:t>
            </a:r>
          </a:p>
          <a:p>
            <a:endParaRPr lang="en-GB" sz="2400" dirty="0"/>
          </a:p>
          <a:p>
            <a:endParaRPr lang="en-GB" sz="2400" dirty="0"/>
          </a:p>
          <a:p>
            <a:endParaRPr lang="en-GB" sz="2400" dirty="0"/>
          </a:p>
          <a:p>
            <a:endParaRPr lang="en-GB" sz="2400" dirty="0"/>
          </a:p>
          <a:p>
            <a:endParaRPr lang="en-GB" sz="2400" dirty="0"/>
          </a:p>
          <a:p>
            <a:r>
              <a:rPr lang="en-GB" sz="2400" dirty="0"/>
              <a:t>The agent is called a </a:t>
            </a:r>
            <a:r>
              <a:rPr lang="en-GB" sz="2400" b="1" dirty="0"/>
              <a:t>problem-solving agent</a:t>
            </a:r>
            <a:r>
              <a:rPr lang="en-GB" sz="2400" dirty="0"/>
              <a:t>, and the computational process it undertakes is called </a:t>
            </a:r>
            <a:r>
              <a:rPr lang="en-GB" sz="2400" b="1" dirty="0"/>
              <a:t>search</a:t>
            </a:r>
            <a:r>
              <a:rPr lang="en-GB" sz="2400" dirty="0"/>
              <a:t>.</a:t>
            </a:r>
          </a:p>
          <a:p>
            <a:endParaRPr lang="en-US" sz="2400" dirty="0"/>
          </a:p>
        </p:txBody>
      </p:sp>
      <p:sp>
        <p:nvSpPr>
          <p:cNvPr id="5" name="Slide Number Placeholder 4">
            <a:extLst>
              <a:ext uri="{FF2B5EF4-FFF2-40B4-BE49-F238E27FC236}">
                <a16:creationId xmlns:a16="http://schemas.microsoft.com/office/drawing/2014/main" id="{8EB11005-B44B-63B9-4D5F-2CAE125AD45D}"/>
              </a:ext>
            </a:extLst>
          </p:cNvPr>
          <p:cNvSpPr>
            <a:spLocks noGrp="1"/>
          </p:cNvSpPr>
          <p:nvPr>
            <p:ph type="sldNum" sz="quarter" idx="12"/>
          </p:nvPr>
        </p:nvSpPr>
        <p:spPr/>
        <p:txBody>
          <a:bodyPr/>
          <a:lstStyle/>
          <a:p>
            <a:fld id="{9F7ECEBC-3B63-4262-8BE9-06366B519A9F}" type="slidenum">
              <a:rPr lang="hu-HU" smtClean="0"/>
              <a:pPr/>
              <a:t>14</a:t>
            </a:fld>
            <a:endParaRPr lang="hu-HU" dirty="0"/>
          </a:p>
        </p:txBody>
      </p:sp>
      <p:sp>
        <p:nvSpPr>
          <p:cNvPr id="6" name="Title 5">
            <a:extLst>
              <a:ext uri="{FF2B5EF4-FFF2-40B4-BE49-F238E27FC236}">
                <a16:creationId xmlns:a16="http://schemas.microsoft.com/office/drawing/2014/main" id="{5AE28991-3011-6277-843F-CA4411F84EC0}"/>
              </a:ext>
            </a:extLst>
          </p:cNvPr>
          <p:cNvSpPr>
            <a:spLocks noGrp="1"/>
          </p:cNvSpPr>
          <p:nvPr>
            <p:ph type="title"/>
          </p:nvPr>
        </p:nvSpPr>
        <p:spPr/>
        <p:txBody>
          <a:bodyPr/>
          <a:lstStyle/>
          <a:p>
            <a:r>
              <a:rPr lang="en-US" dirty="0"/>
              <a:t>Search System</a:t>
            </a:r>
            <a:r>
              <a:rPr lang="hu-HU" dirty="0"/>
              <a:t> - </a:t>
            </a:r>
            <a:r>
              <a:rPr lang="hu-HU" sz="3600" dirty="0"/>
              <a:t>P</a:t>
            </a:r>
            <a:r>
              <a:rPr lang="en-GB" sz="3600" dirty="0" err="1"/>
              <a:t>lan</a:t>
            </a:r>
            <a:r>
              <a:rPr lang="en-GB" sz="3600" dirty="0"/>
              <a:t> ahead</a:t>
            </a:r>
            <a:endParaRPr lang="en-US" dirty="0"/>
          </a:p>
        </p:txBody>
      </p:sp>
      <p:grpSp>
        <p:nvGrpSpPr>
          <p:cNvPr id="7" name="Group 6">
            <a:extLst>
              <a:ext uri="{FF2B5EF4-FFF2-40B4-BE49-F238E27FC236}">
                <a16:creationId xmlns:a16="http://schemas.microsoft.com/office/drawing/2014/main" id="{1E2CC737-A6A4-6522-29DD-8FDEF3706D47}"/>
              </a:ext>
            </a:extLst>
          </p:cNvPr>
          <p:cNvGrpSpPr/>
          <p:nvPr/>
        </p:nvGrpSpPr>
        <p:grpSpPr>
          <a:xfrm>
            <a:off x="1293457" y="2819859"/>
            <a:ext cx="10007470" cy="2172477"/>
            <a:chOff x="1346330" y="3724390"/>
            <a:chExt cx="10007470" cy="2172477"/>
          </a:xfrm>
        </p:grpSpPr>
        <p:pic>
          <p:nvPicPr>
            <p:cNvPr id="1030" name="Picture 6" descr="Examples of SMART Goals: For Business, Marketing, and SEO">
              <a:extLst>
                <a:ext uri="{FF2B5EF4-FFF2-40B4-BE49-F238E27FC236}">
                  <a16:creationId xmlns:a16="http://schemas.microsoft.com/office/drawing/2014/main" id="{A67C1222-3B95-6A23-33B9-48DE98486A97}"/>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8014" t="22583" r="8802" b="26394"/>
            <a:stretch/>
          </p:blipFill>
          <p:spPr bwMode="auto">
            <a:xfrm>
              <a:off x="8970599" y="4372089"/>
              <a:ext cx="2383201" cy="87707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rrow, arrows, burst, multiple icon - Download on Iconfinder">
              <a:extLst>
                <a:ext uri="{FF2B5EF4-FFF2-40B4-BE49-F238E27FC236}">
                  <a16:creationId xmlns:a16="http://schemas.microsoft.com/office/drawing/2014/main" id="{A6E59DB3-AC08-F532-41A3-D680964987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4990319" y="3724390"/>
              <a:ext cx="1965649" cy="196564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n Artificial Intelligence Robot with a Heart in Hand. Stock Illustration -  Illustration of hand, artificial: 168408833">
              <a:extLst>
                <a:ext uri="{FF2B5EF4-FFF2-40B4-BE49-F238E27FC236}">
                  <a16:creationId xmlns:a16="http://schemas.microsoft.com/office/drawing/2014/main" id="{5821854F-C5A3-FE77-B2A1-3EA8DFFD3B34}"/>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46330" y="3724390"/>
              <a:ext cx="1629358" cy="2172477"/>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Élőláb helye 2">
            <a:extLst>
              <a:ext uri="{FF2B5EF4-FFF2-40B4-BE49-F238E27FC236}">
                <a16:creationId xmlns:a16="http://schemas.microsoft.com/office/drawing/2014/main" id="{E1824551-5C43-FCFF-5699-4DD773BC50E4}"/>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8" name="Csoportba foglalás 7">
            <a:extLst>
              <a:ext uri="{FF2B5EF4-FFF2-40B4-BE49-F238E27FC236}">
                <a16:creationId xmlns:a16="http://schemas.microsoft.com/office/drawing/2014/main" id="{04C44263-6C04-6DEB-5A77-662A6F4C0915}"/>
              </a:ext>
            </a:extLst>
          </p:cNvPr>
          <p:cNvGrpSpPr/>
          <p:nvPr/>
        </p:nvGrpSpPr>
        <p:grpSpPr>
          <a:xfrm>
            <a:off x="3078726" y="6038296"/>
            <a:ext cx="1736050" cy="787001"/>
            <a:chOff x="6717298" y="6108892"/>
            <a:chExt cx="1736050" cy="787001"/>
          </a:xfrm>
        </p:grpSpPr>
        <p:pic>
          <p:nvPicPr>
            <p:cNvPr id="9" name="Ábra 8">
              <a:extLst>
                <a:ext uri="{FF2B5EF4-FFF2-40B4-BE49-F238E27FC236}">
                  <a16:creationId xmlns:a16="http://schemas.microsoft.com/office/drawing/2014/main" id="{9FFDC7DD-0687-1141-E2AC-069709D162F2}"/>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51528"/>
            <a:stretch/>
          </p:blipFill>
          <p:spPr>
            <a:xfrm>
              <a:off x="6717298" y="6197751"/>
              <a:ext cx="834080" cy="698142"/>
            </a:xfrm>
            <a:prstGeom prst="rect">
              <a:avLst/>
            </a:prstGeom>
          </p:spPr>
        </p:pic>
        <p:pic>
          <p:nvPicPr>
            <p:cNvPr id="10" name="Ábra 9">
              <a:extLst>
                <a:ext uri="{FF2B5EF4-FFF2-40B4-BE49-F238E27FC236}">
                  <a16:creationId xmlns:a16="http://schemas.microsoft.com/office/drawing/2014/main" id="{FFFE6131-FA38-6ED1-6C9F-EBD51DAA5123}"/>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133273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artalom helye 1">
                <a:extLst>
                  <a:ext uri="{FF2B5EF4-FFF2-40B4-BE49-F238E27FC236}">
                    <a16:creationId xmlns:a16="http://schemas.microsoft.com/office/drawing/2014/main" id="{2593A265-8146-77E0-BCF8-CBD22642AF54}"/>
                  </a:ext>
                </a:extLst>
              </p:cNvPr>
              <p:cNvSpPr>
                <a:spLocks noGrp="1"/>
              </p:cNvSpPr>
              <p:nvPr>
                <p:ph idx="1"/>
              </p:nvPr>
            </p:nvSpPr>
            <p:spPr>
              <a:xfrm>
                <a:off x="838200" y="1548721"/>
                <a:ext cx="10642600" cy="4351338"/>
              </a:xfrm>
            </p:spPr>
            <p:txBody>
              <a:bodyPr/>
              <a:lstStyle/>
              <a:p>
                <a:r>
                  <a:rPr lang="hu-HU" dirty="0" err="1"/>
                  <a:t>Formulas</a:t>
                </a:r>
                <a:r>
                  <a:rPr lang="hu-HU" dirty="0"/>
                  <a:t> </a:t>
                </a:r>
                <a:r>
                  <a:rPr lang="hu-HU" dirty="0" err="1"/>
                  <a:t>can</a:t>
                </a:r>
                <a:r>
                  <a:rPr lang="hu-HU" dirty="0"/>
                  <a:t> </a:t>
                </a:r>
                <a:r>
                  <a:rPr lang="hu-HU" dirty="0" err="1"/>
                  <a:t>come</a:t>
                </a:r>
                <a:r>
                  <a:rPr lang="hu-HU" dirty="0"/>
                  <a:t> in </a:t>
                </a:r>
                <a:r>
                  <a:rPr lang="hu-HU" dirty="0" err="1"/>
                  <a:t>any</a:t>
                </a:r>
                <a:r>
                  <a:rPr lang="hu-HU" dirty="0"/>
                  <a:t> </a:t>
                </a:r>
                <a:r>
                  <a:rPr lang="hu-HU" dirty="0" err="1"/>
                  <a:t>shape</a:t>
                </a:r>
                <a:endParaRPr lang="hu-HU" dirty="0"/>
              </a:p>
              <a:p>
                <a:r>
                  <a:rPr lang="hu-HU" dirty="0" err="1"/>
                  <a:t>Conjunction</a:t>
                </a:r>
                <a:r>
                  <a:rPr lang="hu-HU" dirty="0"/>
                  <a:t> of </a:t>
                </a:r>
                <a:r>
                  <a:rPr lang="hu-HU" dirty="0" err="1"/>
                  <a:t>clauses</a:t>
                </a:r>
                <a:r>
                  <a:rPr lang="hu-HU" dirty="0"/>
                  <a:t>: </a:t>
                </a:r>
                <a14:m>
                  <m:oMath xmlns:m="http://schemas.openxmlformats.org/officeDocument/2006/math">
                    <m:d>
                      <m:dPr>
                        <m:ctrlPr>
                          <a:rPr lang="hu-HU" b="0" i="1" smtClean="0">
                            <a:latin typeface="Cambria Math" panose="02040503050406030204" pitchFamily="18" charset="0"/>
                          </a:rPr>
                        </m:ctrlPr>
                      </m:dPr>
                      <m:e>
                        <m:r>
                          <a:rPr lang="hu-HU" b="0" i="1" smtClean="0">
                            <a:latin typeface="Cambria Math" panose="02040503050406030204" pitchFamily="18" charset="0"/>
                          </a:rPr>
                          <m:t>𝐴</m:t>
                        </m:r>
                        <m:r>
                          <a:rPr lang="hu-HU" b="0" i="1" smtClean="0">
                            <a:latin typeface="Cambria Math" panose="02040503050406030204" pitchFamily="18" charset="0"/>
                          </a:rPr>
                          <m:t>∨</m:t>
                        </m:r>
                        <m:r>
                          <a:rPr lang="hu-HU" b="0" i="1" smtClean="0">
                            <a:latin typeface="Cambria Math" panose="02040503050406030204" pitchFamily="18" charset="0"/>
                          </a:rPr>
                          <m:t>𝐵</m:t>
                        </m:r>
                        <m:r>
                          <a:rPr lang="hu-HU" b="0" i="1" smtClean="0">
                            <a:latin typeface="Cambria Math" panose="02040503050406030204" pitchFamily="18" charset="0"/>
                          </a:rPr>
                          <m:t>∨¬</m:t>
                        </m:r>
                        <m:r>
                          <a:rPr lang="hu-HU" b="0" i="1" smtClean="0">
                            <a:latin typeface="Cambria Math" panose="02040503050406030204" pitchFamily="18" charset="0"/>
                          </a:rPr>
                          <m:t>𝐶</m:t>
                        </m:r>
                      </m:e>
                    </m:d>
                    <m:r>
                      <a:rPr lang="hu-HU" b="0" i="1" smtClean="0">
                        <a:latin typeface="Cambria Math" panose="02040503050406030204" pitchFamily="18" charset="0"/>
                      </a:rPr>
                      <m:t>∧</m:t>
                    </m:r>
                    <m:d>
                      <m:dPr>
                        <m:ctrlPr>
                          <a:rPr lang="hu-HU" b="0" i="1" smtClean="0">
                            <a:latin typeface="Cambria Math" panose="02040503050406030204" pitchFamily="18" charset="0"/>
                          </a:rPr>
                        </m:ctrlPr>
                      </m:dPr>
                      <m:e>
                        <m:r>
                          <a:rPr lang="hu-HU" b="0" i="1" smtClean="0">
                            <a:latin typeface="Cambria Math" panose="02040503050406030204" pitchFamily="18" charset="0"/>
                          </a:rPr>
                          <m:t>¬</m:t>
                        </m:r>
                        <m:r>
                          <a:rPr lang="hu-HU" b="0" i="1" smtClean="0">
                            <a:latin typeface="Cambria Math" panose="02040503050406030204" pitchFamily="18" charset="0"/>
                          </a:rPr>
                          <m:t>𝐵</m:t>
                        </m:r>
                        <m:r>
                          <a:rPr lang="hu-HU" b="0" i="1" smtClean="0">
                            <a:latin typeface="Cambria Math" panose="02040503050406030204" pitchFamily="18" charset="0"/>
                          </a:rPr>
                          <m:t>∨</m:t>
                        </m:r>
                        <m:r>
                          <a:rPr lang="hu-HU" b="0" i="1" smtClean="0">
                            <a:latin typeface="Cambria Math" panose="02040503050406030204" pitchFamily="18" charset="0"/>
                          </a:rPr>
                          <m:t>𝐷</m:t>
                        </m:r>
                      </m:e>
                    </m:d>
                  </m:oMath>
                </a14:m>
                <a:endParaRPr lang="hu-HU" b="0" dirty="0"/>
              </a:p>
              <a:p>
                <a:r>
                  <a:rPr lang="hu-HU" dirty="0" err="1"/>
                  <a:t>Any</a:t>
                </a:r>
                <a:r>
                  <a:rPr lang="hu-HU" dirty="0"/>
                  <a:t> formula in </a:t>
                </a:r>
                <a:r>
                  <a:rPr lang="hu-HU" dirty="0" err="1"/>
                  <a:t>propositional</a:t>
                </a:r>
                <a:r>
                  <a:rPr lang="hu-HU" dirty="0"/>
                  <a:t> </a:t>
                </a:r>
                <a:r>
                  <a:rPr lang="hu-HU" dirty="0" err="1"/>
                  <a:t>logic</a:t>
                </a:r>
                <a:r>
                  <a:rPr lang="hu-HU" dirty="0"/>
                  <a:t> </a:t>
                </a:r>
                <a:r>
                  <a:rPr lang="hu-HU" dirty="0" err="1"/>
                  <a:t>can</a:t>
                </a:r>
                <a:r>
                  <a:rPr lang="hu-HU" dirty="0"/>
                  <a:t> be converted </a:t>
                </a:r>
                <a:r>
                  <a:rPr lang="hu-HU" dirty="0" err="1"/>
                  <a:t>into</a:t>
                </a:r>
                <a:r>
                  <a:rPr lang="hu-HU" dirty="0"/>
                  <a:t> CNF.</a:t>
                </a:r>
                <a:endParaRPr lang="en-US" dirty="0"/>
              </a:p>
            </p:txBody>
          </p:sp>
        </mc:Choice>
        <mc:Fallback xmlns="">
          <p:sp>
            <p:nvSpPr>
              <p:cNvPr id="2" name="Tartalom helye 1">
                <a:extLst>
                  <a:ext uri="{FF2B5EF4-FFF2-40B4-BE49-F238E27FC236}">
                    <a16:creationId xmlns:a16="http://schemas.microsoft.com/office/drawing/2014/main" id="{2593A265-8146-77E0-BCF8-CBD22642AF54}"/>
                  </a:ext>
                </a:extLst>
              </p:cNvPr>
              <p:cNvSpPr>
                <a:spLocks noGrp="1" noRot="1" noChangeAspect="1" noMove="1" noResize="1" noEditPoints="1" noAdjustHandles="1" noChangeArrowheads="1" noChangeShapeType="1" noTextEdit="1"/>
              </p:cNvSpPr>
              <p:nvPr>
                <p:ph idx="1"/>
              </p:nvPr>
            </p:nvSpPr>
            <p:spPr>
              <a:xfrm>
                <a:off x="838200" y="1548721"/>
                <a:ext cx="10642600" cy="4351338"/>
              </a:xfrm>
              <a:blipFill>
                <a:blip r:embed="rId2"/>
                <a:stretch>
                  <a:fillRect l="-1032" t="-2381" r="-229"/>
                </a:stretch>
              </a:blipFill>
            </p:spPr>
            <p:txBody>
              <a:bodyPr/>
              <a:lstStyle/>
              <a:p>
                <a:r>
                  <a:rPr lang="en-US">
                    <a:noFill/>
                  </a:rPr>
                  <a:t> </a:t>
                </a:r>
              </a:p>
            </p:txBody>
          </p:sp>
        </mc:Fallback>
      </mc:AlternateContent>
      <p:sp>
        <p:nvSpPr>
          <p:cNvPr id="5" name="Dia számának helye 4">
            <a:extLst>
              <a:ext uri="{FF2B5EF4-FFF2-40B4-BE49-F238E27FC236}">
                <a16:creationId xmlns:a16="http://schemas.microsoft.com/office/drawing/2014/main" id="{99DA4858-3681-3ABD-14A2-044C6ADD7A39}"/>
              </a:ext>
            </a:extLst>
          </p:cNvPr>
          <p:cNvSpPr>
            <a:spLocks noGrp="1"/>
          </p:cNvSpPr>
          <p:nvPr>
            <p:ph type="sldNum" sz="quarter" idx="12"/>
          </p:nvPr>
        </p:nvSpPr>
        <p:spPr/>
        <p:txBody>
          <a:bodyPr/>
          <a:lstStyle/>
          <a:p>
            <a:fld id="{9F7ECEBC-3B63-4262-8BE9-06366B519A9F}" type="slidenum">
              <a:rPr lang="hu-HU" smtClean="0"/>
              <a:pPr/>
              <a:t>140</a:t>
            </a:fld>
            <a:endParaRPr lang="hu-HU" dirty="0"/>
          </a:p>
        </p:txBody>
      </p:sp>
      <p:sp>
        <p:nvSpPr>
          <p:cNvPr id="6" name="Cím 5">
            <a:extLst>
              <a:ext uri="{FF2B5EF4-FFF2-40B4-BE49-F238E27FC236}">
                <a16:creationId xmlns:a16="http://schemas.microsoft.com/office/drawing/2014/main" id="{BD25A482-8173-C3CD-210B-2808489136DA}"/>
              </a:ext>
            </a:extLst>
          </p:cNvPr>
          <p:cNvSpPr>
            <a:spLocks noGrp="1"/>
          </p:cNvSpPr>
          <p:nvPr>
            <p:ph type="title"/>
          </p:nvPr>
        </p:nvSpPr>
        <p:spPr/>
        <p:txBody>
          <a:bodyPr/>
          <a:lstStyle/>
          <a:p>
            <a:r>
              <a:rPr lang="hu-HU" dirty="0" err="1"/>
              <a:t>Conjunctive</a:t>
            </a:r>
            <a:r>
              <a:rPr lang="hu-HU" dirty="0"/>
              <a:t> </a:t>
            </a:r>
            <a:r>
              <a:rPr lang="hu-HU" dirty="0" err="1"/>
              <a:t>normal</a:t>
            </a:r>
            <a:r>
              <a:rPr lang="hu-HU" dirty="0"/>
              <a:t> </a:t>
            </a:r>
            <a:r>
              <a:rPr lang="hu-HU" dirty="0" err="1"/>
              <a:t>form</a:t>
            </a:r>
            <a:r>
              <a:rPr lang="hu-HU" dirty="0"/>
              <a:t> (CNF)</a:t>
            </a:r>
            <a:endParaRPr lang="en-US" dirty="0"/>
          </a:p>
        </p:txBody>
      </p:sp>
      <p:sp>
        <p:nvSpPr>
          <p:cNvPr id="3" name="Élőláb helye 2">
            <a:extLst>
              <a:ext uri="{FF2B5EF4-FFF2-40B4-BE49-F238E27FC236}">
                <a16:creationId xmlns:a16="http://schemas.microsoft.com/office/drawing/2014/main" id="{7220C28C-96AA-1F5E-F96E-B707B9779239}"/>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E5E2F90A-0A10-082B-4733-4C70BABABAD9}"/>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43E94EE5-CD30-6BE0-2340-B77A08FFD592}"/>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7453B480-DE37-3274-FAD3-ADBED9D51396}"/>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27557827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artalom helye 1">
                <a:extLst>
                  <a:ext uri="{FF2B5EF4-FFF2-40B4-BE49-F238E27FC236}">
                    <a16:creationId xmlns:a16="http://schemas.microsoft.com/office/drawing/2014/main" id="{5A7A5F6C-A966-EBE6-EADC-E18DA5F65DD8}"/>
                  </a:ext>
                </a:extLst>
              </p:cNvPr>
              <p:cNvSpPr>
                <a:spLocks noGrp="1"/>
              </p:cNvSpPr>
              <p:nvPr>
                <p:ph idx="1"/>
              </p:nvPr>
            </p:nvSpPr>
            <p:spPr/>
            <p:txBody>
              <a:bodyPr>
                <a:normAutofit lnSpcReduction="10000"/>
              </a:bodyPr>
              <a:lstStyle/>
              <a:p>
                <a:pPr marL="0" indent="0">
                  <a:buNone/>
                </a:pPr>
                <a:r>
                  <a:rPr lang="hu-HU" dirty="0"/>
                  <a:t>„</a:t>
                </a:r>
                <a:r>
                  <a:rPr lang="hu-HU" dirty="0" err="1"/>
                  <a:t>proof</a:t>
                </a:r>
                <a:r>
                  <a:rPr lang="hu-HU" dirty="0"/>
                  <a:t> </a:t>
                </a:r>
                <a:r>
                  <a:rPr lang="hu-HU" dirty="0" err="1"/>
                  <a:t>by</a:t>
                </a:r>
                <a:r>
                  <a:rPr lang="hu-HU" dirty="0"/>
                  <a:t> </a:t>
                </a:r>
                <a:r>
                  <a:rPr lang="hu-HU" dirty="0" err="1"/>
                  <a:t>contradiction</a:t>
                </a:r>
                <a:r>
                  <a:rPr lang="hu-HU" dirty="0"/>
                  <a:t>”</a:t>
                </a:r>
              </a:p>
              <a:p>
                <a:pPr marL="0" indent="0">
                  <a:buNone/>
                </a:pPr>
                <a:endParaRPr lang="hu-HU" dirty="0"/>
              </a:p>
              <a:p>
                <a:pPr marL="0" indent="0">
                  <a:buNone/>
                </a:pPr>
                <a14:m>
                  <m:oMathPara xmlns:m="http://schemas.openxmlformats.org/officeDocument/2006/math">
                    <m:oMathParaPr>
                      <m:jc m:val="centerGroup"/>
                    </m:oMathParaPr>
                    <m:oMath xmlns:m="http://schemas.openxmlformats.org/officeDocument/2006/math">
                      <m:r>
                        <a:rPr lang="hu-HU" b="0" i="1" smtClean="0">
                          <a:latin typeface="Cambria Math" panose="02040503050406030204" pitchFamily="18" charset="0"/>
                        </a:rPr>
                        <m:t>𝐾𝐵</m:t>
                      </m:r>
                      <m:r>
                        <m:rPr>
                          <m:nor/>
                        </m:rPr>
                        <a:rPr lang="hu-HU" b="0" i="0" smtClean="0">
                          <a:latin typeface="Cambria Math" panose="02040503050406030204" pitchFamily="18" charset="0"/>
                        </a:rPr>
                        <m:t> </m:t>
                      </m:r>
                      <m:r>
                        <m:rPr>
                          <m:nor/>
                        </m:rPr>
                        <a:rPr lang="hu-HU" dirty="0"/>
                        <m:t>⊧</m:t>
                      </m:r>
                      <m:r>
                        <m:rPr>
                          <m:nor/>
                        </m:rPr>
                        <a:rPr lang="hu-HU" b="0" i="0" dirty="0" smtClean="0"/>
                        <m:t> </m:t>
                      </m:r>
                      <m:r>
                        <m:rPr>
                          <m:nor/>
                        </m:rPr>
                        <a:rPr lang="hu-HU" b="0" i="1" dirty="0" smtClean="0"/>
                        <m:t>f</m:t>
                      </m:r>
                      <m:r>
                        <m:rPr>
                          <m:nor/>
                        </m:rPr>
                        <a:rPr lang="hu-HU" b="0" i="1" dirty="0" smtClean="0"/>
                        <m:t>      </m:t>
                      </m:r>
                      <m:r>
                        <m:rPr>
                          <m:nor/>
                        </m:rPr>
                        <a:rPr lang="hu-HU" b="0" i="1" dirty="0" smtClean="0"/>
                        <m:t>is</m:t>
                      </m:r>
                      <m:r>
                        <m:rPr>
                          <m:nor/>
                        </m:rPr>
                        <a:rPr lang="hu-HU" b="0" i="1" dirty="0" smtClean="0"/>
                        <m:t> </m:t>
                      </m:r>
                      <m:r>
                        <m:rPr>
                          <m:nor/>
                        </m:rPr>
                        <a:rPr lang="hu-HU" b="0" i="1" dirty="0" smtClean="0"/>
                        <m:t>the</m:t>
                      </m:r>
                      <m:r>
                        <m:rPr>
                          <m:nor/>
                        </m:rPr>
                        <a:rPr lang="hu-HU" b="0" i="1" dirty="0" smtClean="0"/>
                        <m:t> </m:t>
                      </m:r>
                      <m:r>
                        <m:rPr>
                          <m:nor/>
                        </m:rPr>
                        <a:rPr lang="hu-HU" b="0" i="1" dirty="0" smtClean="0"/>
                        <m:t>same</m:t>
                      </m:r>
                      <m:r>
                        <m:rPr>
                          <m:nor/>
                        </m:rPr>
                        <a:rPr lang="hu-HU" b="0" i="1" dirty="0" smtClean="0"/>
                        <m:t> </m:t>
                      </m:r>
                      <m:r>
                        <m:rPr>
                          <m:nor/>
                        </m:rPr>
                        <a:rPr lang="hu-HU" b="0" i="1" dirty="0" smtClean="0"/>
                        <m:t>then</m:t>
                      </m:r>
                      <m:r>
                        <m:rPr>
                          <m:nor/>
                        </m:rPr>
                        <a:rPr lang="hu-HU" b="0" i="1" dirty="0" smtClean="0"/>
                        <m:t>    </m:t>
                      </m:r>
                      <m:r>
                        <m:rPr>
                          <m:nor/>
                        </m:rPr>
                        <a:rPr lang="hu-HU" b="0" i="1" dirty="0" smtClean="0"/>
                        <m:t>KB</m:t>
                      </m:r>
                      <m:r>
                        <m:rPr>
                          <m:nor/>
                        </m:rPr>
                        <a:rPr lang="hu-HU" b="0" i="1" dirty="0" smtClean="0"/>
                        <m:t> </m:t>
                      </m:r>
                      <m:r>
                        <a:rPr lang="hu-HU" b="0" i="1" dirty="0" smtClean="0">
                          <a:latin typeface="Cambria Math" panose="02040503050406030204" pitchFamily="18" charset="0"/>
                          <a:ea typeface="Cambria Math" panose="02040503050406030204" pitchFamily="18" charset="0"/>
                        </a:rPr>
                        <m:t>∪</m:t>
                      </m:r>
                      <m:d>
                        <m:dPr>
                          <m:begChr m:val="{"/>
                          <m:endChr m:val="}"/>
                          <m:ctrlPr>
                            <a:rPr lang="hu-HU" b="0" i="1" dirty="0" smtClean="0">
                              <a:latin typeface="Cambria Math" panose="02040503050406030204" pitchFamily="18" charset="0"/>
                              <a:ea typeface="Cambria Math" panose="02040503050406030204" pitchFamily="18" charset="0"/>
                            </a:rPr>
                          </m:ctrlPr>
                        </m:dPr>
                        <m:e>
                          <m:r>
                            <a:rPr lang="hu-HU" b="0" i="1" dirty="0" smtClean="0">
                              <a:latin typeface="Cambria Math" panose="02040503050406030204" pitchFamily="18" charset="0"/>
                              <a:ea typeface="Cambria Math" panose="02040503050406030204" pitchFamily="18" charset="0"/>
                            </a:rPr>
                            <m:t>¬</m:t>
                          </m:r>
                          <m:r>
                            <a:rPr lang="hu-HU" b="0" i="1" dirty="0" smtClean="0">
                              <a:latin typeface="Cambria Math" panose="02040503050406030204" pitchFamily="18" charset="0"/>
                              <a:ea typeface="Cambria Math" panose="02040503050406030204" pitchFamily="18" charset="0"/>
                            </a:rPr>
                            <m:t>𝑓</m:t>
                          </m:r>
                        </m:e>
                      </m:d>
                      <m:r>
                        <a:rPr lang="hu-HU" b="0" i="1" dirty="0" smtClean="0">
                          <a:latin typeface="Cambria Math" panose="02040503050406030204" pitchFamily="18" charset="0"/>
                          <a:ea typeface="Cambria Math" panose="02040503050406030204" pitchFamily="18" charset="0"/>
                        </a:rPr>
                        <m:t> </m:t>
                      </m:r>
                      <m:r>
                        <a:rPr lang="hu-HU" b="0" i="1" dirty="0" smtClean="0">
                          <a:latin typeface="Cambria Math" panose="02040503050406030204" pitchFamily="18" charset="0"/>
                          <a:ea typeface="Cambria Math" panose="02040503050406030204" pitchFamily="18" charset="0"/>
                        </a:rPr>
                        <m:t>𝑖𝑠</m:t>
                      </m:r>
                      <m:r>
                        <a:rPr lang="hu-HU" b="0" i="1" dirty="0" smtClean="0">
                          <a:latin typeface="Cambria Math" panose="02040503050406030204" pitchFamily="18" charset="0"/>
                          <a:ea typeface="Cambria Math" panose="02040503050406030204" pitchFamily="18" charset="0"/>
                        </a:rPr>
                        <m:t> </m:t>
                      </m:r>
                      <m:r>
                        <a:rPr lang="hu-HU" b="0" i="1" dirty="0" smtClean="0">
                          <a:latin typeface="Cambria Math" panose="02040503050406030204" pitchFamily="18" charset="0"/>
                          <a:ea typeface="Cambria Math" panose="02040503050406030204" pitchFamily="18" charset="0"/>
                        </a:rPr>
                        <m:t>𝑢𝑛𝑠𝑎𝑡𝑖𝑠𝑓𝑖𝑎𝑏𝑙𝑒</m:t>
                      </m:r>
                    </m:oMath>
                  </m:oMathPara>
                </a14:m>
                <a:endParaRPr lang="hu-HU" dirty="0"/>
              </a:p>
              <a:p>
                <a:pPr marL="0" indent="0">
                  <a:buNone/>
                </a:pPr>
                <a:endParaRPr lang="hu-HU" dirty="0"/>
              </a:p>
              <a:p>
                <a:pPr marL="0" indent="0">
                  <a:buNone/>
                </a:pPr>
                <a:r>
                  <a:rPr lang="hu-HU" dirty="0" err="1"/>
                  <a:t>Algorithm</a:t>
                </a:r>
                <a:r>
                  <a:rPr lang="hu-HU" dirty="0"/>
                  <a:t>:</a:t>
                </a:r>
              </a:p>
              <a:p>
                <a:r>
                  <a:rPr lang="hu-HU" dirty="0"/>
                  <a:t>Add </a:t>
                </a:r>
                <a14:m>
                  <m:oMath xmlns:m="http://schemas.openxmlformats.org/officeDocument/2006/math">
                    <m:r>
                      <a:rPr lang="hu-HU" b="0" i="1" smtClean="0">
                        <a:latin typeface="Cambria Math" panose="02040503050406030204" pitchFamily="18" charset="0"/>
                      </a:rPr>
                      <m:t>¬</m:t>
                    </m:r>
                    <m:r>
                      <a:rPr lang="hu-HU" b="0" i="1" smtClean="0">
                        <a:latin typeface="Cambria Math" panose="02040503050406030204" pitchFamily="18" charset="0"/>
                      </a:rPr>
                      <m:t>𝑓</m:t>
                    </m:r>
                  </m:oMath>
                </a14:m>
                <a:r>
                  <a:rPr lang="hu-HU" dirty="0"/>
                  <a:t> to </a:t>
                </a:r>
                <a:r>
                  <a:rPr lang="hu-HU" i="1" dirty="0"/>
                  <a:t>KB</a:t>
                </a:r>
              </a:p>
              <a:p>
                <a:r>
                  <a:rPr lang="hu-HU" dirty="0"/>
                  <a:t>Convert </a:t>
                </a:r>
                <a:r>
                  <a:rPr lang="hu-HU" dirty="0" err="1"/>
                  <a:t>all</a:t>
                </a:r>
                <a:r>
                  <a:rPr lang="hu-HU" dirty="0"/>
                  <a:t> </a:t>
                </a:r>
                <a:r>
                  <a:rPr lang="hu-HU" dirty="0" err="1"/>
                  <a:t>formulas</a:t>
                </a:r>
                <a:r>
                  <a:rPr lang="hu-HU" dirty="0"/>
                  <a:t> </a:t>
                </a:r>
                <a:r>
                  <a:rPr lang="hu-HU" dirty="0" err="1"/>
                  <a:t>into</a:t>
                </a:r>
                <a:r>
                  <a:rPr lang="hu-HU" dirty="0"/>
                  <a:t> CNF</a:t>
                </a:r>
              </a:p>
              <a:p>
                <a:r>
                  <a:rPr lang="hu-HU" dirty="0" err="1"/>
                  <a:t>Repeatedly</a:t>
                </a:r>
                <a:r>
                  <a:rPr lang="hu-HU" dirty="0"/>
                  <a:t> </a:t>
                </a:r>
                <a:r>
                  <a:rPr lang="hu-HU" dirty="0" err="1"/>
                  <a:t>apply</a:t>
                </a:r>
                <a:r>
                  <a:rPr lang="hu-HU" dirty="0"/>
                  <a:t> </a:t>
                </a:r>
                <a:r>
                  <a:rPr lang="hu-HU" dirty="0" err="1"/>
                  <a:t>resolution</a:t>
                </a:r>
                <a:r>
                  <a:rPr lang="hu-HU" dirty="0"/>
                  <a:t> </a:t>
                </a:r>
                <a:r>
                  <a:rPr lang="hu-HU" dirty="0" err="1"/>
                  <a:t>rule</a:t>
                </a:r>
                <a:endParaRPr lang="hu-HU" dirty="0"/>
              </a:p>
              <a:p>
                <a:r>
                  <a:rPr lang="hu-HU" dirty="0" err="1"/>
                  <a:t>Return</a:t>
                </a:r>
                <a:r>
                  <a:rPr lang="hu-HU" dirty="0"/>
                  <a:t> </a:t>
                </a:r>
                <a:r>
                  <a:rPr lang="hu-HU" dirty="0" err="1"/>
                  <a:t>entailment</a:t>
                </a:r>
                <a:r>
                  <a:rPr lang="hu-HU" dirty="0"/>
                  <a:t> </a:t>
                </a:r>
                <a:r>
                  <a:rPr lang="hu-HU" dirty="0" err="1"/>
                  <a:t>if</a:t>
                </a:r>
                <a:r>
                  <a:rPr lang="hu-HU" dirty="0"/>
                  <a:t> </a:t>
                </a:r>
                <a:r>
                  <a:rPr lang="hu-HU" dirty="0" err="1"/>
                  <a:t>derive</a:t>
                </a:r>
                <a:r>
                  <a:rPr lang="hu-HU" dirty="0"/>
                  <a:t> </a:t>
                </a:r>
                <a:r>
                  <a:rPr lang="hu-HU" dirty="0" err="1"/>
                  <a:t>false</a:t>
                </a:r>
                <a:endParaRPr lang="en-US" dirty="0"/>
              </a:p>
            </p:txBody>
          </p:sp>
        </mc:Choice>
        <mc:Fallback xmlns="">
          <p:sp>
            <p:nvSpPr>
              <p:cNvPr id="2" name="Tartalom helye 1">
                <a:extLst>
                  <a:ext uri="{FF2B5EF4-FFF2-40B4-BE49-F238E27FC236}">
                    <a16:creationId xmlns:a16="http://schemas.microsoft.com/office/drawing/2014/main" id="{5A7A5F6C-A966-EBE6-EADC-E18DA5F65DD8}"/>
                  </a:ext>
                </a:extLst>
              </p:cNvPr>
              <p:cNvSpPr>
                <a:spLocks noGrp="1" noRot="1" noChangeAspect="1" noMove="1" noResize="1" noEditPoints="1" noAdjustHandles="1" noChangeArrowheads="1" noChangeShapeType="1" noTextEdit="1"/>
              </p:cNvSpPr>
              <p:nvPr>
                <p:ph idx="1"/>
              </p:nvPr>
            </p:nvSpPr>
            <p:spPr>
              <a:blipFill>
                <a:blip r:embed="rId2"/>
                <a:stretch>
                  <a:fillRect l="-1217" t="-3221"/>
                </a:stretch>
              </a:blipFill>
            </p:spPr>
            <p:txBody>
              <a:bodyPr/>
              <a:lstStyle/>
              <a:p>
                <a:r>
                  <a:rPr lang="en-US">
                    <a:noFill/>
                  </a:rPr>
                  <a:t> </a:t>
                </a:r>
              </a:p>
            </p:txBody>
          </p:sp>
        </mc:Fallback>
      </mc:AlternateContent>
      <p:sp>
        <p:nvSpPr>
          <p:cNvPr id="5" name="Dia számának helye 4">
            <a:extLst>
              <a:ext uri="{FF2B5EF4-FFF2-40B4-BE49-F238E27FC236}">
                <a16:creationId xmlns:a16="http://schemas.microsoft.com/office/drawing/2014/main" id="{F87824CE-A237-8A90-13D9-0BA978586D1C}"/>
              </a:ext>
            </a:extLst>
          </p:cNvPr>
          <p:cNvSpPr>
            <a:spLocks noGrp="1"/>
          </p:cNvSpPr>
          <p:nvPr>
            <p:ph type="sldNum" sz="quarter" idx="12"/>
          </p:nvPr>
        </p:nvSpPr>
        <p:spPr/>
        <p:txBody>
          <a:bodyPr/>
          <a:lstStyle/>
          <a:p>
            <a:fld id="{9F7ECEBC-3B63-4262-8BE9-06366B519A9F}" type="slidenum">
              <a:rPr lang="hu-HU" smtClean="0"/>
              <a:pPr/>
              <a:t>141</a:t>
            </a:fld>
            <a:endParaRPr lang="hu-HU" dirty="0"/>
          </a:p>
        </p:txBody>
      </p:sp>
      <p:sp>
        <p:nvSpPr>
          <p:cNvPr id="6" name="Cím 5">
            <a:extLst>
              <a:ext uri="{FF2B5EF4-FFF2-40B4-BE49-F238E27FC236}">
                <a16:creationId xmlns:a16="http://schemas.microsoft.com/office/drawing/2014/main" id="{4A1DACAC-1315-E2F4-4244-D8C33DABC7B3}"/>
              </a:ext>
            </a:extLst>
          </p:cNvPr>
          <p:cNvSpPr>
            <a:spLocks noGrp="1"/>
          </p:cNvSpPr>
          <p:nvPr>
            <p:ph type="title"/>
          </p:nvPr>
        </p:nvSpPr>
        <p:spPr/>
        <p:txBody>
          <a:bodyPr/>
          <a:lstStyle/>
          <a:p>
            <a:r>
              <a:rPr lang="hu-HU" dirty="0" err="1"/>
              <a:t>Resolution</a:t>
            </a:r>
            <a:r>
              <a:rPr lang="hu-HU" dirty="0"/>
              <a:t> </a:t>
            </a:r>
            <a:r>
              <a:rPr lang="hu-HU"/>
              <a:t>algorithm</a:t>
            </a:r>
            <a:endParaRPr lang="en-US" dirty="0"/>
          </a:p>
        </p:txBody>
      </p:sp>
      <p:sp>
        <p:nvSpPr>
          <p:cNvPr id="3" name="Élőláb helye 2">
            <a:extLst>
              <a:ext uri="{FF2B5EF4-FFF2-40B4-BE49-F238E27FC236}">
                <a16:creationId xmlns:a16="http://schemas.microsoft.com/office/drawing/2014/main" id="{F4416190-45ED-554A-AAB0-4BF0DC46DE9B}"/>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8EC8105E-0EAA-85FD-EBBD-29CD7A7EC291}"/>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43702053-CBEE-DEA8-F094-CA14FDD0C78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F8AE7784-5C61-2391-298C-D38BD065719C}"/>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mc:AlternateContent xmlns:mc="http://schemas.openxmlformats.org/markup-compatibility/2006" xmlns:p14="http://schemas.microsoft.com/office/powerpoint/2010/main">
        <mc:Choice Requires="p14">
          <p:contentPart p14:bwMode="auto" r:id="rId5">
            <p14:nvContentPartPr>
              <p14:cNvPr id="4" name="Szabadkéz 3">
                <a:extLst>
                  <a:ext uri="{FF2B5EF4-FFF2-40B4-BE49-F238E27FC236}">
                    <a16:creationId xmlns:a16="http://schemas.microsoft.com/office/drawing/2014/main" id="{66F305C0-AFEE-4116-F9C4-0388A4350559}"/>
                  </a:ext>
                </a:extLst>
              </p14:cNvPr>
              <p14:cNvContentPartPr/>
              <p14:nvPr/>
            </p14:nvContentPartPr>
            <p14:xfrm>
              <a:off x="2254680" y="2949120"/>
              <a:ext cx="723240" cy="301320"/>
            </p14:xfrm>
          </p:contentPart>
        </mc:Choice>
        <mc:Fallback xmlns="">
          <p:pic>
            <p:nvPicPr>
              <p:cNvPr id="4" name="Szabadkéz 3">
                <a:extLst>
                  <a:ext uri="{FF2B5EF4-FFF2-40B4-BE49-F238E27FC236}">
                    <a16:creationId xmlns:a16="http://schemas.microsoft.com/office/drawing/2014/main" id="{66F305C0-AFEE-4116-F9C4-0388A4350559}"/>
                  </a:ext>
                </a:extLst>
              </p:cNvPr>
              <p:cNvPicPr/>
              <p:nvPr/>
            </p:nvPicPr>
            <p:blipFill>
              <a:blip r:embed="rId6"/>
              <a:stretch>
                <a:fillRect/>
              </a:stretch>
            </p:blipFill>
            <p:spPr>
              <a:xfrm>
                <a:off x="2245320" y="2939760"/>
                <a:ext cx="741960" cy="320040"/>
              </a:xfrm>
              <a:prstGeom prst="rect">
                <a:avLst/>
              </a:prstGeom>
            </p:spPr>
          </p:pic>
        </mc:Fallback>
      </mc:AlternateContent>
    </p:spTree>
    <p:extLst>
      <p:ext uri="{BB962C8B-B14F-4D97-AF65-F5344CB8AC3E}">
        <p14:creationId xmlns:p14="http://schemas.microsoft.com/office/powerpoint/2010/main" val="7725698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artalom helye 1">
                <a:extLst>
                  <a:ext uri="{FF2B5EF4-FFF2-40B4-BE49-F238E27FC236}">
                    <a16:creationId xmlns:a16="http://schemas.microsoft.com/office/drawing/2014/main" id="{AFA9532E-F166-FA91-24EB-92FCCF2DD3EE}"/>
                  </a:ext>
                </a:extLst>
              </p:cNvPr>
              <p:cNvSpPr>
                <a:spLocks noGrp="1"/>
              </p:cNvSpPr>
              <p:nvPr>
                <p:ph idx="1"/>
              </p:nvPr>
            </p:nvSpPr>
            <p:spPr>
              <a:xfrm>
                <a:off x="838200" y="1548721"/>
                <a:ext cx="10515600" cy="2234005"/>
              </a:xfrm>
            </p:spPr>
            <p:txBody>
              <a:bodyPr/>
              <a:lstStyle/>
              <a:p>
                <a:pPr marL="0" indent="0">
                  <a:buNone/>
                </a:pPr>
                <a:r>
                  <a:rPr lang="hu-HU" b="0" dirty="0"/>
                  <a:t>			</a:t>
                </a:r>
                <a14:m>
                  <m:oMath xmlns:m="http://schemas.openxmlformats.org/officeDocument/2006/math">
                    <m:r>
                      <a:rPr lang="hu-HU" b="0" i="1" smtClean="0">
                        <a:latin typeface="Cambria Math" panose="02040503050406030204" pitchFamily="18" charset="0"/>
                      </a:rPr>
                      <m:t>𝐾𝐵</m:t>
                    </m:r>
                    <m:r>
                      <a:rPr lang="hu-HU" b="0" i="1" smtClean="0">
                        <a:latin typeface="Cambria Math" panose="02040503050406030204" pitchFamily="18" charset="0"/>
                      </a:rPr>
                      <m:t>=</m:t>
                    </m:r>
                    <m:d>
                      <m:dPr>
                        <m:begChr m:val="{"/>
                        <m:endChr m:val="}"/>
                        <m:ctrlPr>
                          <a:rPr lang="hu-HU" b="0" i="1" smtClean="0">
                            <a:latin typeface="Cambria Math" panose="02040503050406030204" pitchFamily="18" charset="0"/>
                          </a:rPr>
                        </m:ctrlPr>
                      </m:dPr>
                      <m:e>
                        <m:r>
                          <a:rPr lang="hu-HU" b="0" i="1" smtClean="0">
                            <a:latin typeface="Cambria Math" panose="02040503050406030204" pitchFamily="18" charset="0"/>
                          </a:rPr>
                          <m:t>𝐴</m:t>
                        </m:r>
                        <m:r>
                          <a:rPr lang="hu-HU" b="0" i="1" smtClean="0">
                            <a:latin typeface="Cambria Math" panose="02040503050406030204" pitchFamily="18" charset="0"/>
                          </a:rPr>
                          <m:t>→</m:t>
                        </m:r>
                        <m:d>
                          <m:dPr>
                            <m:ctrlPr>
                              <a:rPr lang="hu-HU" b="0" i="1" smtClean="0">
                                <a:latin typeface="Cambria Math" panose="02040503050406030204" pitchFamily="18" charset="0"/>
                              </a:rPr>
                            </m:ctrlPr>
                          </m:dPr>
                          <m:e>
                            <m:r>
                              <a:rPr lang="hu-HU" b="0" i="1" smtClean="0">
                                <a:latin typeface="Cambria Math" panose="02040503050406030204" pitchFamily="18" charset="0"/>
                              </a:rPr>
                              <m:t>𝐵</m:t>
                            </m:r>
                            <m:r>
                              <a:rPr lang="hu-HU" b="0" i="1" smtClean="0">
                                <a:latin typeface="Cambria Math" panose="02040503050406030204" pitchFamily="18" charset="0"/>
                              </a:rPr>
                              <m:t>∨</m:t>
                            </m:r>
                            <m:r>
                              <a:rPr lang="hu-HU" b="0" i="1" smtClean="0">
                                <a:latin typeface="Cambria Math" panose="02040503050406030204" pitchFamily="18" charset="0"/>
                              </a:rPr>
                              <m:t>𝐶</m:t>
                            </m:r>
                          </m:e>
                        </m:d>
                        <m:r>
                          <a:rPr lang="hu-HU" b="0" i="1" smtClean="0">
                            <a:latin typeface="Cambria Math" panose="02040503050406030204" pitchFamily="18" charset="0"/>
                          </a:rPr>
                          <m:t>,</m:t>
                        </m:r>
                        <m:r>
                          <a:rPr lang="hu-HU" b="0" i="1" smtClean="0">
                            <a:latin typeface="Cambria Math" panose="02040503050406030204" pitchFamily="18" charset="0"/>
                          </a:rPr>
                          <m:t>𝐴</m:t>
                        </m:r>
                        <m:r>
                          <a:rPr lang="hu-HU" b="0" i="1" smtClean="0">
                            <a:latin typeface="Cambria Math" panose="02040503050406030204" pitchFamily="18" charset="0"/>
                          </a:rPr>
                          <m:t>,¬</m:t>
                        </m:r>
                        <m:r>
                          <a:rPr lang="hu-HU" b="0" i="1" smtClean="0">
                            <a:latin typeface="Cambria Math" panose="02040503050406030204" pitchFamily="18" charset="0"/>
                          </a:rPr>
                          <m:t>𝐵</m:t>
                        </m:r>
                      </m:e>
                    </m:d>
                    <m:r>
                      <a:rPr lang="hu-HU" b="0" i="1" smtClean="0">
                        <a:latin typeface="Cambria Math" panose="02040503050406030204" pitchFamily="18" charset="0"/>
                      </a:rPr>
                      <m:t>, </m:t>
                    </m:r>
                    <m:r>
                      <a:rPr lang="hu-HU" b="0" i="1" smtClean="0">
                        <a:latin typeface="Cambria Math" panose="02040503050406030204" pitchFamily="18" charset="0"/>
                      </a:rPr>
                      <m:t>𝑓</m:t>
                    </m:r>
                    <m:r>
                      <a:rPr lang="hu-HU" b="0" i="1" smtClean="0">
                        <a:latin typeface="Cambria Math" panose="02040503050406030204" pitchFamily="18" charset="0"/>
                      </a:rPr>
                      <m:t>=</m:t>
                    </m:r>
                    <m:r>
                      <a:rPr lang="hu-HU" b="0" i="1" smtClean="0">
                        <a:latin typeface="Cambria Math" panose="02040503050406030204" pitchFamily="18" charset="0"/>
                      </a:rPr>
                      <m:t>𝐶</m:t>
                    </m:r>
                  </m:oMath>
                </a14:m>
                <a:endParaRPr lang="hu-HU" dirty="0"/>
              </a:p>
              <a:p>
                <a:pPr marL="0" indent="0">
                  <a:buNone/>
                </a:pPr>
                <a:r>
                  <a:rPr lang="hu-HU" dirty="0" err="1"/>
                  <a:t>Adding</a:t>
                </a:r>
                <a:r>
                  <a:rPr lang="hu-HU" dirty="0"/>
                  <a:t> </a:t>
                </a:r>
                <a14:m>
                  <m:oMath xmlns:m="http://schemas.openxmlformats.org/officeDocument/2006/math">
                    <m:r>
                      <a:rPr lang="hu-HU" b="0" i="1" smtClean="0">
                        <a:latin typeface="Cambria Math" panose="02040503050406030204" pitchFamily="18" charset="0"/>
                      </a:rPr>
                      <m:t>¬</m:t>
                    </m:r>
                    <m:r>
                      <a:rPr lang="hu-HU" b="0" i="1" smtClean="0">
                        <a:latin typeface="Cambria Math" panose="02040503050406030204" pitchFamily="18" charset="0"/>
                      </a:rPr>
                      <m:t>𝑓</m:t>
                    </m:r>
                  </m:oMath>
                </a14:m>
                <a:r>
                  <a:rPr lang="hu-HU" dirty="0"/>
                  <a:t>: 	</a:t>
                </a:r>
                <a14:m>
                  <m:oMath xmlns:m="http://schemas.openxmlformats.org/officeDocument/2006/math">
                    <m:r>
                      <a:rPr lang="hu-HU" b="0" i="1" smtClean="0">
                        <a:latin typeface="Cambria Math" panose="02040503050406030204" pitchFamily="18" charset="0"/>
                      </a:rPr>
                      <m:t>𝐾</m:t>
                    </m:r>
                    <m:sSup>
                      <m:sSupPr>
                        <m:ctrlPr>
                          <a:rPr lang="hu-HU" b="0" i="1" smtClean="0">
                            <a:latin typeface="Cambria Math" panose="02040503050406030204" pitchFamily="18" charset="0"/>
                          </a:rPr>
                        </m:ctrlPr>
                      </m:sSupPr>
                      <m:e>
                        <m:r>
                          <a:rPr lang="hu-HU" b="0" i="1" smtClean="0">
                            <a:latin typeface="Cambria Math" panose="02040503050406030204" pitchFamily="18" charset="0"/>
                          </a:rPr>
                          <m:t>𝐵</m:t>
                        </m:r>
                      </m:e>
                      <m:sup>
                        <m:r>
                          <a:rPr lang="hu-HU" b="0" i="1" smtClean="0">
                            <a:latin typeface="Cambria Math" panose="02040503050406030204" pitchFamily="18" charset="0"/>
                          </a:rPr>
                          <m:t>′</m:t>
                        </m:r>
                      </m:sup>
                    </m:sSup>
                    <m:r>
                      <a:rPr lang="hu-HU" b="0" i="1" smtClean="0">
                        <a:latin typeface="Cambria Math" panose="02040503050406030204" pitchFamily="18" charset="0"/>
                      </a:rPr>
                      <m:t>=</m:t>
                    </m:r>
                    <m:d>
                      <m:dPr>
                        <m:begChr m:val="{"/>
                        <m:endChr m:val="}"/>
                        <m:ctrlPr>
                          <a:rPr lang="hu-HU" i="1">
                            <a:latin typeface="Cambria Math" panose="02040503050406030204" pitchFamily="18" charset="0"/>
                          </a:rPr>
                        </m:ctrlPr>
                      </m:dPr>
                      <m:e>
                        <m:r>
                          <a:rPr lang="hu-HU" i="1">
                            <a:latin typeface="Cambria Math" panose="02040503050406030204" pitchFamily="18" charset="0"/>
                          </a:rPr>
                          <m:t>𝐴</m:t>
                        </m:r>
                        <m:r>
                          <a:rPr lang="hu-HU" i="1">
                            <a:latin typeface="Cambria Math" panose="02040503050406030204" pitchFamily="18" charset="0"/>
                          </a:rPr>
                          <m:t>→</m:t>
                        </m:r>
                        <m:d>
                          <m:dPr>
                            <m:ctrlPr>
                              <a:rPr lang="hu-HU" i="1">
                                <a:latin typeface="Cambria Math" panose="02040503050406030204" pitchFamily="18" charset="0"/>
                              </a:rPr>
                            </m:ctrlPr>
                          </m:dPr>
                          <m:e>
                            <m:r>
                              <a:rPr lang="hu-HU" i="1">
                                <a:latin typeface="Cambria Math" panose="02040503050406030204" pitchFamily="18" charset="0"/>
                              </a:rPr>
                              <m:t>𝐵</m:t>
                            </m:r>
                            <m:r>
                              <a:rPr lang="hu-HU" i="1">
                                <a:latin typeface="Cambria Math" panose="02040503050406030204" pitchFamily="18" charset="0"/>
                              </a:rPr>
                              <m:t>∨</m:t>
                            </m:r>
                            <m:r>
                              <a:rPr lang="hu-HU" i="1">
                                <a:latin typeface="Cambria Math" panose="02040503050406030204" pitchFamily="18" charset="0"/>
                              </a:rPr>
                              <m:t>𝐶</m:t>
                            </m:r>
                          </m:e>
                        </m:d>
                        <m:r>
                          <a:rPr lang="hu-HU" i="1">
                            <a:latin typeface="Cambria Math" panose="02040503050406030204" pitchFamily="18" charset="0"/>
                          </a:rPr>
                          <m:t>,</m:t>
                        </m:r>
                        <m:r>
                          <a:rPr lang="hu-HU" i="1">
                            <a:latin typeface="Cambria Math" panose="02040503050406030204" pitchFamily="18" charset="0"/>
                          </a:rPr>
                          <m:t>𝐴</m:t>
                        </m:r>
                        <m:r>
                          <a:rPr lang="hu-HU" i="1">
                            <a:latin typeface="Cambria Math" panose="02040503050406030204" pitchFamily="18" charset="0"/>
                          </a:rPr>
                          <m:t>,¬</m:t>
                        </m:r>
                        <m:r>
                          <a:rPr lang="hu-HU" i="1">
                            <a:latin typeface="Cambria Math" panose="02040503050406030204" pitchFamily="18" charset="0"/>
                          </a:rPr>
                          <m:t>𝐵</m:t>
                        </m:r>
                        <m:r>
                          <a:rPr lang="hu-HU" b="0" i="1" smtClean="0">
                            <a:latin typeface="Cambria Math" panose="02040503050406030204" pitchFamily="18" charset="0"/>
                          </a:rPr>
                          <m:t>, ¬</m:t>
                        </m:r>
                        <m:r>
                          <a:rPr lang="hu-HU" b="0" i="1" smtClean="0">
                            <a:latin typeface="Cambria Math" panose="02040503050406030204" pitchFamily="18" charset="0"/>
                          </a:rPr>
                          <m:t>𝐶</m:t>
                        </m:r>
                      </m:e>
                    </m:d>
                  </m:oMath>
                </a14:m>
                <a:endParaRPr lang="hu-HU" dirty="0"/>
              </a:p>
              <a:p>
                <a:pPr marL="0" indent="0">
                  <a:buNone/>
                </a:pPr>
                <a:r>
                  <a:rPr lang="hu-HU" dirty="0"/>
                  <a:t>Convert </a:t>
                </a:r>
                <a:r>
                  <a:rPr lang="hu-HU" dirty="0" err="1"/>
                  <a:t>to</a:t>
                </a:r>
                <a:r>
                  <a:rPr lang="hu-HU" dirty="0"/>
                  <a:t> CNF:	</a:t>
                </a:r>
                <a:r>
                  <a:rPr lang="hu-HU" b="0" dirty="0"/>
                  <a:t> </a:t>
                </a:r>
                <a14:m>
                  <m:oMath xmlns:m="http://schemas.openxmlformats.org/officeDocument/2006/math">
                    <m:r>
                      <a:rPr lang="hu-HU" b="0" i="1" smtClean="0">
                        <a:latin typeface="Cambria Math" panose="02040503050406030204" pitchFamily="18" charset="0"/>
                      </a:rPr>
                      <m:t>𝐾</m:t>
                    </m:r>
                    <m:sSup>
                      <m:sSupPr>
                        <m:ctrlPr>
                          <a:rPr lang="hu-HU" b="0" i="1" smtClean="0">
                            <a:latin typeface="Cambria Math" panose="02040503050406030204" pitchFamily="18" charset="0"/>
                          </a:rPr>
                        </m:ctrlPr>
                      </m:sSupPr>
                      <m:e>
                        <m:r>
                          <a:rPr lang="hu-HU" b="0" i="1" smtClean="0">
                            <a:latin typeface="Cambria Math" panose="02040503050406030204" pitchFamily="18" charset="0"/>
                          </a:rPr>
                          <m:t>𝐵</m:t>
                        </m:r>
                      </m:e>
                      <m:sup>
                        <m:r>
                          <a:rPr lang="hu-HU" b="0" i="1" smtClean="0">
                            <a:latin typeface="Cambria Math" panose="02040503050406030204" pitchFamily="18" charset="0"/>
                          </a:rPr>
                          <m:t>′</m:t>
                        </m:r>
                      </m:sup>
                    </m:sSup>
                    <m:r>
                      <a:rPr lang="hu-HU" b="0" i="1" smtClean="0">
                        <a:latin typeface="Cambria Math" panose="02040503050406030204" pitchFamily="18" charset="0"/>
                      </a:rPr>
                      <m:t>=</m:t>
                    </m:r>
                    <m:d>
                      <m:dPr>
                        <m:begChr m:val="{"/>
                        <m:endChr m:val="}"/>
                        <m:ctrlPr>
                          <a:rPr lang="hu-HU" i="1">
                            <a:latin typeface="Cambria Math" panose="02040503050406030204" pitchFamily="18" charset="0"/>
                          </a:rPr>
                        </m:ctrlPr>
                      </m:dPr>
                      <m:e>
                        <m:r>
                          <a:rPr lang="hu-HU" b="0" i="1" smtClean="0">
                            <a:latin typeface="Cambria Math" panose="02040503050406030204" pitchFamily="18" charset="0"/>
                          </a:rPr>
                          <m:t>¬</m:t>
                        </m:r>
                        <m:r>
                          <a:rPr lang="hu-HU" i="1">
                            <a:latin typeface="Cambria Math" panose="02040503050406030204" pitchFamily="18" charset="0"/>
                          </a:rPr>
                          <m:t>𝐴</m:t>
                        </m:r>
                        <m:r>
                          <a:rPr lang="hu-HU" i="1">
                            <a:latin typeface="Cambria Math" panose="02040503050406030204" pitchFamily="18" charset="0"/>
                          </a:rPr>
                          <m:t>∨</m:t>
                        </m:r>
                        <m:r>
                          <a:rPr lang="hu-HU" i="1">
                            <a:latin typeface="Cambria Math" panose="02040503050406030204" pitchFamily="18" charset="0"/>
                          </a:rPr>
                          <m:t>𝐵</m:t>
                        </m:r>
                        <m:r>
                          <a:rPr lang="hu-HU" i="1">
                            <a:latin typeface="Cambria Math" panose="02040503050406030204" pitchFamily="18" charset="0"/>
                          </a:rPr>
                          <m:t>∨</m:t>
                        </m:r>
                        <m:r>
                          <a:rPr lang="hu-HU" i="1">
                            <a:latin typeface="Cambria Math" panose="02040503050406030204" pitchFamily="18" charset="0"/>
                          </a:rPr>
                          <m:t>𝐶</m:t>
                        </m:r>
                        <m:r>
                          <a:rPr lang="hu-HU" i="1">
                            <a:latin typeface="Cambria Math" panose="02040503050406030204" pitchFamily="18" charset="0"/>
                          </a:rPr>
                          <m:t>,</m:t>
                        </m:r>
                        <m:r>
                          <a:rPr lang="hu-HU" i="1">
                            <a:latin typeface="Cambria Math" panose="02040503050406030204" pitchFamily="18" charset="0"/>
                          </a:rPr>
                          <m:t>𝐴</m:t>
                        </m:r>
                        <m:r>
                          <a:rPr lang="hu-HU" i="1">
                            <a:latin typeface="Cambria Math" panose="02040503050406030204" pitchFamily="18" charset="0"/>
                          </a:rPr>
                          <m:t>,¬</m:t>
                        </m:r>
                        <m:r>
                          <a:rPr lang="hu-HU" i="1">
                            <a:latin typeface="Cambria Math" panose="02040503050406030204" pitchFamily="18" charset="0"/>
                          </a:rPr>
                          <m:t>𝐵</m:t>
                        </m:r>
                        <m:r>
                          <a:rPr lang="hu-HU" b="0" i="1" smtClean="0">
                            <a:latin typeface="Cambria Math" panose="02040503050406030204" pitchFamily="18" charset="0"/>
                          </a:rPr>
                          <m:t>, ¬</m:t>
                        </m:r>
                        <m:r>
                          <a:rPr lang="hu-HU" b="0" i="1" smtClean="0">
                            <a:latin typeface="Cambria Math" panose="02040503050406030204" pitchFamily="18" charset="0"/>
                          </a:rPr>
                          <m:t>𝐶</m:t>
                        </m:r>
                      </m:e>
                    </m:d>
                  </m:oMath>
                </a14:m>
                <a:endParaRPr lang="hu-HU" dirty="0"/>
              </a:p>
              <a:p>
                <a:pPr marL="0" indent="0">
                  <a:buNone/>
                </a:pPr>
                <a:r>
                  <a:rPr lang="hu-HU" dirty="0" err="1"/>
                  <a:t>Repeatedly</a:t>
                </a:r>
                <a:r>
                  <a:rPr lang="hu-HU" dirty="0"/>
                  <a:t> </a:t>
                </a:r>
                <a:r>
                  <a:rPr lang="hu-HU" dirty="0" err="1"/>
                  <a:t>apply</a:t>
                </a:r>
                <a:r>
                  <a:rPr lang="hu-HU" dirty="0"/>
                  <a:t> </a:t>
                </a:r>
                <a:r>
                  <a:rPr lang="hu-HU" dirty="0" err="1"/>
                  <a:t>resolution</a:t>
                </a:r>
                <a:r>
                  <a:rPr lang="hu-HU" dirty="0"/>
                  <a:t> </a:t>
                </a:r>
                <a:r>
                  <a:rPr lang="hu-HU" dirty="0" err="1"/>
                  <a:t>rule</a:t>
                </a:r>
                <a:r>
                  <a:rPr lang="hu-HU" dirty="0"/>
                  <a:t>:</a:t>
                </a:r>
              </a:p>
            </p:txBody>
          </p:sp>
        </mc:Choice>
        <mc:Fallback xmlns="">
          <p:sp>
            <p:nvSpPr>
              <p:cNvPr id="2" name="Tartalom helye 1">
                <a:extLst>
                  <a:ext uri="{FF2B5EF4-FFF2-40B4-BE49-F238E27FC236}">
                    <a16:creationId xmlns:a16="http://schemas.microsoft.com/office/drawing/2014/main" id="{AFA9532E-F166-FA91-24EB-92FCCF2DD3EE}"/>
                  </a:ext>
                </a:extLst>
              </p:cNvPr>
              <p:cNvSpPr>
                <a:spLocks noGrp="1" noRot="1" noChangeAspect="1" noMove="1" noResize="1" noEditPoints="1" noAdjustHandles="1" noChangeArrowheads="1" noChangeShapeType="1" noTextEdit="1"/>
              </p:cNvSpPr>
              <p:nvPr>
                <p:ph idx="1"/>
              </p:nvPr>
            </p:nvSpPr>
            <p:spPr>
              <a:xfrm>
                <a:off x="838200" y="1548721"/>
                <a:ext cx="10515600" cy="2234005"/>
              </a:xfrm>
              <a:blipFill>
                <a:blip r:embed="rId2"/>
                <a:stretch>
                  <a:fillRect l="-1217"/>
                </a:stretch>
              </a:blipFill>
            </p:spPr>
            <p:txBody>
              <a:bodyPr/>
              <a:lstStyle/>
              <a:p>
                <a:r>
                  <a:rPr lang="en-US">
                    <a:noFill/>
                  </a:rPr>
                  <a:t> </a:t>
                </a:r>
              </a:p>
            </p:txBody>
          </p:sp>
        </mc:Fallback>
      </mc:AlternateContent>
      <p:sp>
        <p:nvSpPr>
          <p:cNvPr id="5" name="Dia számának helye 4">
            <a:extLst>
              <a:ext uri="{FF2B5EF4-FFF2-40B4-BE49-F238E27FC236}">
                <a16:creationId xmlns:a16="http://schemas.microsoft.com/office/drawing/2014/main" id="{6FE410DB-5375-D643-5856-530829C2D3C5}"/>
              </a:ext>
            </a:extLst>
          </p:cNvPr>
          <p:cNvSpPr>
            <a:spLocks noGrp="1"/>
          </p:cNvSpPr>
          <p:nvPr>
            <p:ph type="sldNum" sz="quarter" idx="12"/>
          </p:nvPr>
        </p:nvSpPr>
        <p:spPr>
          <a:xfrm>
            <a:off x="9531625" y="6249235"/>
            <a:ext cx="1822174" cy="357271"/>
          </a:xfrm>
        </p:spPr>
        <p:txBody>
          <a:bodyPr/>
          <a:lstStyle/>
          <a:p>
            <a:fld id="{9F7ECEBC-3B63-4262-8BE9-06366B519A9F}" type="slidenum">
              <a:rPr lang="hu-HU" smtClean="0"/>
              <a:pPr/>
              <a:t>142</a:t>
            </a:fld>
            <a:endParaRPr lang="hu-HU" dirty="0"/>
          </a:p>
        </p:txBody>
      </p:sp>
      <p:sp>
        <p:nvSpPr>
          <p:cNvPr id="6" name="Cím 5">
            <a:extLst>
              <a:ext uri="{FF2B5EF4-FFF2-40B4-BE49-F238E27FC236}">
                <a16:creationId xmlns:a16="http://schemas.microsoft.com/office/drawing/2014/main" id="{E17C4213-FBA8-FAF2-2686-A4A2AC51EED4}"/>
              </a:ext>
            </a:extLst>
          </p:cNvPr>
          <p:cNvSpPr>
            <a:spLocks noGrp="1"/>
          </p:cNvSpPr>
          <p:nvPr>
            <p:ph type="title"/>
          </p:nvPr>
        </p:nvSpPr>
        <p:spPr/>
        <p:txBody>
          <a:bodyPr/>
          <a:lstStyle/>
          <a:p>
            <a:r>
              <a:rPr lang="hu-HU" dirty="0" err="1"/>
              <a:t>Example</a:t>
            </a:r>
            <a:endParaRPr lang="en-US" dirty="0"/>
          </a:p>
        </p:txBody>
      </p:sp>
      <mc:AlternateContent xmlns:mc="http://schemas.openxmlformats.org/markup-compatibility/2006" xmlns:a14="http://schemas.microsoft.com/office/drawing/2010/main">
        <mc:Choice Requires="a14">
          <p:sp>
            <p:nvSpPr>
              <p:cNvPr id="9" name="Szövegdoboz 8">
                <a:extLst>
                  <a:ext uri="{FF2B5EF4-FFF2-40B4-BE49-F238E27FC236}">
                    <a16:creationId xmlns:a16="http://schemas.microsoft.com/office/drawing/2014/main" id="{7378B1C1-5131-F127-D21A-6BEFBC69C491}"/>
                  </a:ext>
                </a:extLst>
              </p:cNvPr>
              <p:cNvSpPr txBox="1"/>
              <p:nvPr/>
            </p:nvSpPr>
            <p:spPr>
              <a:xfrm>
                <a:off x="6875722" y="5457139"/>
                <a:ext cx="1342996" cy="369332"/>
              </a:xfrm>
              <a:prstGeom prst="rect">
                <a:avLst/>
              </a:prstGeom>
              <a:noFill/>
              <a:ln w="28575">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hu-HU" b="0" i="1" smtClean="0">
                          <a:latin typeface="Cambria Math" panose="02040503050406030204" pitchFamily="18" charset="0"/>
                        </a:rPr>
                        <m:t>¬</m:t>
                      </m:r>
                      <m:r>
                        <a:rPr lang="hu-HU" i="1">
                          <a:latin typeface="Cambria Math" panose="02040503050406030204" pitchFamily="18" charset="0"/>
                        </a:rPr>
                        <m:t>𝐴</m:t>
                      </m:r>
                      <m:r>
                        <a:rPr lang="hu-HU" b="0" i="1" smtClean="0">
                          <a:latin typeface="Cambria Math" panose="02040503050406030204" pitchFamily="18" charset="0"/>
                        </a:rPr>
                        <m:t>∨</m:t>
                      </m:r>
                      <m:r>
                        <a:rPr lang="hu-HU" b="0" i="1" smtClean="0">
                          <a:latin typeface="Cambria Math" panose="02040503050406030204" pitchFamily="18" charset="0"/>
                        </a:rPr>
                        <m:t>𝐵</m:t>
                      </m:r>
                      <m:r>
                        <a:rPr lang="hu-HU" b="0" i="1" smtClean="0">
                          <a:latin typeface="Cambria Math" panose="02040503050406030204" pitchFamily="18" charset="0"/>
                        </a:rPr>
                        <m:t>∨</m:t>
                      </m:r>
                      <m:r>
                        <a:rPr lang="hu-HU" b="0" i="1" smtClean="0">
                          <a:latin typeface="Cambria Math" panose="02040503050406030204" pitchFamily="18" charset="0"/>
                        </a:rPr>
                        <m:t>𝐶</m:t>
                      </m:r>
                    </m:oMath>
                  </m:oMathPara>
                </a14:m>
                <a:endParaRPr lang="en-US" dirty="0"/>
              </a:p>
            </p:txBody>
          </p:sp>
        </mc:Choice>
        <mc:Fallback xmlns="">
          <p:sp>
            <p:nvSpPr>
              <p:cNvPr id="9" name="Szövegdoboz 8">
                <a:extLst>
                  <a:ext uri="{FF2B5EF4-FFF2-40B4-BE49-F238E27FC236}">
                    <a16:creationId xmlns:a16="http://schemas.microsoft.com/office/drawing/2014/main" id="{7378B1C1-5131-F127-D21A-6BEFBC69C491}"/>
                  </a:ext>
                </a:extLst>
              </p:cNvPr>
              <p:cNvSpPr txBox="1">
                <a:spLocks noRot="1" noChangeAspect="1" noMove="1" noResize="1" noEditPoints="1" noAdjustHandles="1" noChangeArrowheads="1" noChangeShapeType="1" noTextEdit="1"/>
              </p:cNvSpPr>
              <p:nvPr/>
            </p:nvSpPr>
            <p:spPr>
              <a:xfrm>
                <a:off x="6875722" y="5457139"/>
                <a:ext cx="1342996" cy="369332"/>
              </a:xfrm>
              <a:prstGeom prst="rect">
                <a:avLst/>
              </a:prstGeom>
              <a:blipFill>
                <a:blip r:embed="rId3"/>
                <a:stretch>
                  <a:fillRect/>
                </a:stretch>
              </a:blipFill>
              <a:ln w="28575">
                <a:solidFill>
                  <a:schemeClr val="tx1"/>
                </a:solidFill>
              </a:ln>
            </p:spPr>
            <p:txBody>
              <a:bodyPr/>
              <a:lstStyle/>
              <a:p>
                <a:r>
                  <a:rPr lang="hu-HU">
                    <a:noFill/>
                  </a:rPr>
                  <a:t> </a:t>
                </a:r>
              </a:p>
            </p:txBody>
          </p:sp>
        </mc:Fallback>
      </mc:AlternateContent>
      <mc:AlternateContent xmlns:mc="http://schemas.openxmlformats.org/markup-compatibility/2006" xmlns:a14="http://schemas.microsoft.com/office/drawing/2010/main">
        <mc:Choice Requires="a14">
          <p:sp>
            <p:nvSpPr>
              <p:cNvPr id="11" name="Szövegdoboz 10">
                <a:extLst>
                  <a:ext uri="{FF2B5EF4-FFF2-40B4-BE49-F238E27FC236}">
                    <a16:creationId xmlns:a16="http://schemas.microsoft.com/office/drawing/2014/main" id="{FFA00B38-2F91-2C6C-D406-DF0B2CBA9614}"/>
                  </a:ext>
                </a:extLst>
              </p:cNvPr>
              <p:cNvSpPr txBox="1"/>
              <p:nvPr/>
            </p:nvSpPr>
            <p:spPr>
              <a:xfrm>
                <a:off x="8813368" y="5457139"/>
                <a:ext cx="591800" cy="369332"/>
              </a:xfrm>
              <a:prstGeom prst="rect">
                <a:avLst/>
              </a:prstGeom>
              <a:noFill/>
              <a:ln w="28575">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hu-HU" i="1" smtClean="0">
                          <a:latin typeface="Cambria Math" panose="02040503050406030204" pitchFamily="18" charset="0"/>
                        </a:rPr>
                        <m:t>𝐴</m:t>
                      </m:r>
                    </m:oMath>
                  </m:oMathPara>
                </a14:m>
                <a:endParaRPr lang="en-US" dirty="0"/>
              </a:p>
            </p:txBody>
          </p:sp>
        </mc:Choice>
        <mc:Fallback xmlns="">
          <p:sp>
            <p:nvSpPr>
              <p:cNvPr id="11" name="Szövegdoboz 10">
                <a:extLst>
                  <a:ext uri="{FF2B5EF4-FFF2-40B4-BE49-F238E27FC236}">
                    <a16:creationId xmlns:a16="http://schemas.microsoft.com/office/drawing/2014/main" id="{FFA00B38-2F91-2C6C-D406-DF0B2CBA9614}"/>
                  </a:ext>
                </a:extLst>
              </p:cNvPr>
              <p:cNvSpPr txBox="1">
                <a:spLocks noRot="1" noChangeAspect="1" noMove="1" noResize="1" noEditPoints="1" noAdjustHandles="1" noChangeArrowheads="1" noChangeShapeType="1" noTextEdit="1"/>
              </p:cNvSpPr>
              <p:nvPr/>
            </p:nvSpPr>
            <p:spPr>
              <a:xfrm>
                <a:off x="8813368" y="5457139"/>
                <a:ext cx="591800" cy="369332"/>
              </a:xfrm>
              <a:prstGeom prst="rect">
                <a:avLst/>
              </a:prstGeom>
              <a:blipFill>
                <a:blip r:embed="rId4"/>
                <a:stretch>
                  <a:fillRect/>
                </a:stretch>
              </a:blipFill>
              <a:ln w="28575">
                <a:solidFill>
                  <a:schemeClr val="tx1"/>
                </a:solidFill>
              </a:ln>
            </p:spPr>
            <p:txBody>
              <a:bodyPr/>
              <a:lstStyle/>
              <a:p>
                <a:r>
                  <a:rPr lang="hu-HU">
                    <a:noFill/>
                  </a:rPr>
                  <a:t> </a:t>
                </a:r>
              </a:p>
            </p:txBody>
          </p:sp>
        </mc:Fallback>
      </mc:AlternateContent>
      <mc:AlternateContent xmlns:mc="http://schemas.openxmlformats.org/markup-compatibility/2006" xmlns:a14="http://schemas.microsoft.com/office/drawing/2010/main">
        <mc:Choice Requires="a14">
          <p:sp>
            <p:nvSpPr>
              <p:cNvPr id="13" name="Szövegdoboz 12">
                <a:extLst>
                  <a:ext uri="{FF2B5EF4-FFF2-40B4-BE49-F238E27FC236}">
                    <a16:creationId xmlns:a16="http://schemas.microsoft.com/office/drawing/2014/main" id="{FDF50200-6D26-F22D-BF43-84B3BD66B328}"/>
                  </a:ext>
                </a:extLst>
              </p:cNvPr>
              <p:cNvSpPr txBox="1"/>
              <p:nvPr/>
            </p:nvSpPr>
            <p:spPr>
              <a:xfrm>
                <a:off x="8102322" y="4731740"/>
                <a:ext cx="857991" cy="369332"/>
              </a:xfrm>
              <a:prstGeom prst="rect">
                <a:avLst/>
              </a:prstGeom>
              <a:noFill/>
              <a:ln w="28575">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hu-HU" b="0" i="1" smtClean="0">
                          <a:latin typeface="Cambria Math" panose="02040503050406030204" pitchFamily="18" charset="0"/>
                        </a:rPr>
                        <m:t>𝐵</m:t>
                      </m:r>
                      <m:r>
                        <a:rPr lang="hu-HU" b="0" i="1" smtClean="0">
                          <a:latin typeface="Cambria Math" panose="02040503050406030204" pitchFamily="18" charset="0"/>
                        </a:rPr>
                        <m:t>∨</m:t>
                      </m:r>
                      <m:r>
                        <a:rPr lang="hu-HU" b="0" i="1" smtClean="0">
                          <a:latin typeface="Cambria Math" panose="02040503050406030204" pitchFamily="18" charset="0"/>
                        </a:rPr>
                        <m:t>𝐶</m:t>
                      </m:r>
                    </m:oMath>
                  </m:oMathPara>
                </a14:m>
                <a:endParaRPr lang="en-US" dirty="0"/>
              </a:p>
            </p:txBody>
          </p:sp>
        </mc:Choice>
        <mc:Fallback xmlns="">
          <p:sp>
            <p:nvSpPr>
              <p:cNvPr id="13" name="Szövegdoboz 12">
                <a:extLst>
                  <a:ext uri="{FF2B5EF4-FFF2-40B4-BE49-F238E27FC236}">
                    <a16:creationId xmlns:a16="http://schemas.microsoft.com/office/drawing/2014/main" id="{FDF50200-6D26-F22D-BF43-84B3BD66B328}"/>
                  </a:ext>
                </a:extLst>
              </p:cNvPr>
              <p:cNvSpPr txBox="1">
                <a:spLocks noRot="1" noChangeAspect="1" noMove="1" noResize="1" noEditPoints="1" noAdjustHandles="1" noChangeArrowheads="1" noChangeShapeType="1" noTextEdit="1"/>
              </p:cNvSpPr>
              <p:nvPr/>
            </p:nvSpPr>
            <p:spPr>
              <a:xfrm>
                <a:off x="8102322" y="4731740"/>
                <a:ext cx="857991" cy="369332"/>
              </a:xfrm>
              <a:prstGeom prst="rect">
                <a:avLst/>
              </a:prstGeom>
              <a:blipFill>
                <a:blip r:embed="rId5"/>
                <a:stretch>
                  <a:fillRect/>
                </a:stretch>
              </a:blipFill>
              <a:ln w="28575">
                <a:solidFill>
                  <a:schemeClr val="tx1"/>
                </a:solidFill>
              </a:ln>
            </p:spPr>
            <p:txBody>
              <a:bodyPr/>
              <a:lstStyle/>
              <a:p>
                <a:r>
                  <a:rPr lang="hu-HU">
                    <a:noFill/>
                  </a:rPr>
                  <a:t> </a:t>
                </a:r>
              </a:p>
            </p:txBody>
          </p:sp>
        </mc:Fallback>
      </mc:AlternateContent>
      <mc:AlternateContent xmlns:mc="http://schemas.openxmlformats.org/markup-compatibility/2006" xmlns:a14="http://schemas.microsoft.com/office/drawing/2010/main">
        <mc:Choice Requires="a14">
          <p:sp>
            <p:nvSpPr>
              <p:cNvPr id="15" name="Szövegdoboz 14">
                <a:extLst>
                  <a:ext uri="{FF2B5EF4-FFF2-40B4-BE49-F238E27FC236}">
                    <a16:creationId xmlns:a16="http://schemas.microsoft.com/office/drawing/2014/main" id="{DEC9807F-86C7-057E-85FE-CE7FB6417A54}"/>
                  </a:ext>
                </a:extLst>
              </p:cNvPr>
              <p:cNvSpPr txBox="1"/>
              <p:nvPr/>
            </p:nvSpPr>
            <p:spPr>
              <a:xfrm>
                <a:off x="10064575" y="4731740"/>
                <a:ext cx="587502" cy="369332"/>
              </a:xfrm>
              <a:prstGeom prst="rect">
                <a:avLst/>
              </a:prstGeom>
              <a:noFill/>
              <a:ln w="19050">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hu-HU" i="1" smtClean="0">
                          <a:latin typeface="Cambria Math" panose="02040503050406030204" pitchFamily="18" charset="0"/>
                        </a:rPr>
                        <m:t>¬</m:t>
                      </m:r>
                      <m:r>
                        <a:rPr lang="hu-HU" i="1" smtClean="0">
                          <a:latin typeface="Cambria Math" panose="02040503050406030204" pitchFamily="18" charset="0"/>
                        </a:rPr>
                        <m:t>𝐵</m:t>
                      </m:r>
                    </m:oMath>
                  </m:oMathPara>
                </a14:m>
                <a:endParaRPr lang="en-US" dirty="0"/>
              </a:p>
            </p:txBody>
          </p:sp>
        </mc:Choice>
        <mc:Fallback xmlns="">
          <p:sp>
            <p:nvSpPr>
              <p:cNvPr id="15" name="Szövegdoboz 14">
                <a:extLst>
                  <a:ext uri="{FF2B5EF4-FFF2-40B4-BE49-F238E27FC236}">
                    <a16:creationId xmlns:a16="http://schemas.microsoft.com/office/drawing/2014/main" id="{DEC9807F-86C7-057E-85FE-CE7FB6417A54}"/>
                  </a:ext>
                </a:extLst>
              </p:cNvPr>
              <p:cNvSpPr txBox="1">
                <a:spLocks noRot="1" noChangeAspect="1" noMove="1" noResize="1" noEditPoints="1" noAdjustHandles="1" noChangeArrowheads="1" noChangeShapeType="1" noTextEdit="1"/>
              </p:cNvSpPr>
              <p:nvPr/>
            </p:nvSpPr>
            <p:spPr>
              <a:xfrm>
                <a:off x="10064575" y="4731740"/>
                <a:ext cx="587502" cy="369332"/>
              </a:xfrm>
              <a:prstGeom prst="rect">
                <a:avLst/>
              </a:prstGeom>
              <a:blipFill>
                <a:blip r:embed="rId6"/>
                <a:stretch>
                  <a:fillRect/>
                </a:stretch>
              </a:blipFill>
              <a:ln w="19050">
                <a:solidFill>
                  <a:schemeClr val="tx1"/>
                </a:solidFill>
              </a:ln>
            </p:spPr>
            <p:txBody>
              <a:bodyPr/>
              <a:lstStyle/>
              <a:p>
                <a:r>
                  <a:rPr lang="hu-HU">
                    <a:noFill/>
                  </a:rPr>
                  <a:t> </a:t>
                </a:r>
              </a:p>
            </p:txBody>
          </p:sp>
        </mc:Fallback>
      </mc:AlternateContent>
      <mc:AlternateContent xmlns:mc="http://schemas.openxmlformats.org/markup-compatibility/2006" xmlns:a14="http://schemas.microsoft.com/office/drawing/2010/main">
        <mc:Choice Requires="a14">
          <p:sp>
            <p:nvSpPr>
              <p:cNvPr id="17" name="Szövegdoboz 16">
                <a:extLst>
                  <a:ext uri="{FF2B5EF4-FFF2-40B4-BE49-F238E27FC236}">
                    <a16:creationId xmlns:a16="http://schemas.microsoft.com/office/drawing/2014/main" id="{C1BF88EA-333F-DB9E-568B-F4591B9AFB4E}"/>
                  </a:ext>
                </a:extLst>
              </p:cNvPr>
              <p:cNvSpPr txBox="1"/>
              <p:nvPr/>
            </p:nvSpPr>
            <p:spPr>
              <a:xfrm>
                <a:off x="9220431" y="3995373"/>
                <a:ext cx="649657" cy="369332"/>
              </a:xfrm>
              <a:prstGeom prst="rect">
                <a:avLst/>
              </a:prstGeom>
              <a:noFill/>
              <a:ln w="28575">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hu-HU" i="1" smtClean="0">
                          <a:latin typeface="Cambria Math" panose="02040503050406030204" pitchFamily="18" charset="0"/>
                        </a:rPr>
                        <m:t>𝐶</m:t>
                      </m:r>
                    </m:oMath>
                  </m:oMathPara>
                </a14:m>
                <a:endParaRPr lang="en-US" dirty="0"/>
              </a:p>
            </p:txBody>
          </p:sp>
        </mc:Choice>
        <mc:Fallback xmlns="">
          <p:sp>
            <p:nvSpPr>
              <p:cNvPr id="17" name="Szövegdoboz 16">
                <a:extLst>
                  <a:ext uri="{FF2B5EF4-FFF2-40B4-BE49-F238E27FC236}">
                    <a16:creationId xmlns:a16="http://schemas.microsoft.com/office/drawing/2014/main" id="{C1BF88EA-333F-DB9E-568B-F4591B9AFB4E}"/>
                  </a:ext>
                </a:extLst>
              </p:cNvPr>
              <p:cNvSpPr txBox="1">
                <a:spLocks noRot="1" noChangeAspect="1" noMove="1" noResize="1" noEditPoints="1" noAdjustHandles="1" noChangeArrowheads="1" noChangeShapeType="1" noTextEdit="1"/>
              </p:cNvSpPr>
              <p:nvPr/>
            </p:nvSpPr>
            <p:spPr>
              <a:xfrm>
                <a:off x="9220431" y="3995373"/>
                <a:ext cx="649657" cy="369332"/>
              </a:xfrm>
              <a:prstGeom prst="rect">
                <a:avLst/>
              </a:prstGeom>
              <a:blipFill>
                <a:blip r:embed="rId7"/>
                <a:stretch>
                  <a:fillRect/>
                </a:stretch>
              </a:blipFill>
              <a:ln w="28575">
                <a:solidFill>
                  <a:schemeClr val="tx1"/>
                </a:solidFill>
              </a:ln>
            </p:spPr>
            <p:txBody>
              <a:bodyPr/>
              <a:lstStyle/>
              <a:p>
                <a:r>
                  <a:rPr lang="hu-HU">
                    <a:noFill/>
                  </a:rPr>
                  <a:t> </a:t>
                </a:r>
              </a:p>
            </p:txBody>
          </p:sp>
        </mc:Fallback>
      </mc:AlternateContent>
      <mc:AlternateContent xmlns:mc="http://schemas.openxmlformats.org/markup-compatibility/2006" xmlns:a14="http://schemas.microsoft.com/office/drawing/2010/main">
        <mc:Choice Requires="a14">
          <p:sp>
            <p:nvSpPr>
              <p:cNvPr id="19" name="Szövegdoboz 18">
                <a:extLst>
                  <a:ext uri="{FF2B5EF4-FFF2-40B4-BE49-F238E27FC236}">
                    <a16:creationId xmlns:a16="http://schemas.microsoft.com/office/drawing/2014/main" id="{B7790D44-50FF-8186-F952-387D89878F86}"/>
                  </a:ext>
                </a:extLst>
              </p:cNvPr>
              <p:cNvSpPr txBox="1"/>
              <p:nvPr/>
            </p:nvSpPr>
            <p:spPr>
              <a:xfrm>
                <a:off x="10635547" y="3995373"/>
                <a:ext cx="649657" cy="369332"/>
              </a:xfrm>
              <a:prstGeom prst="rect">
                <a:avLst/>
              </a:prstGeom>
              <a:noFill/>
              <a:ln w="28575">
                <a:solidFill>
                  <a:schemeClr val="tx1"/>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hu-HU" b="0" i="1" smtClean="0">
                          <a:latin typeface="Cambria Math" panose="02040503050406030204" pitchFamily="18" charset="0"/>
                        </a:rPr>
                        <m:t>¬</m:t>
                      </m:r>
                      <m:r>
                        <a:rPr lang="hu-HU" b="0" i="1" smtClean="0">
                          <a:latin typeface="Cambria Math" panose="02040503050406030204" pitchFamily="18" charset="0"/>
                        </a:rPr>
                        <m:t>𝐶</m:t>
                      </m:r>
                    </m:oMath>
                  </m:oMathPara>
                </a14:m>
                <a:endParaRPr lang="en-US" dirty="0"/>
              </a:p>
            </p:txBody>
          </p:sp>
        </mc:Choice>
        <mc:Fallback xmlns="">
          <p:sp>
            <p:nvSpPr>
              <p:cNvPr id="19" name="Szövegdoboz 18">
                <a:extLst>
                  <a:ext uri="{FF2B5EF4-FFF2-40B4-BE49-F238E27FC236}">
                    <a16:creationId xmlns:a16="http://schemas.microsoft.com/office/drawing/2014/main" id="{B7790D44-50FF-8186-F952-387D89878F86}"/>
                  </a:ext>
                </a:extLst>
              </p:cNvPr>
              <p:cNvSpPr txBox="1">
                <a:spLocks noRot="1" noChangeAspect="1" noMove="1" noResize="1" noEditPoints="1" noAdjustHandles="1" noChangeArrowheads="1" noChangeShapeType="1" noTextEdit="1"/>
              </p:cNvSpPr>
              <p:nvPr/>
            </p:nvSpPr>
            <p:spPr>
              <a:xfrm>
                <a:off x="10635547" y="3995373"/>
                <a:ext cx="649657" cy="369332"/>
              </a:xfrm>
              <a:prstGeom prst="rect">
                <a:avLst/>
              </a:prstGeom>
              <a:blipFill>
                <a:blip r:embed="rId8"/>
                <a:stretch>
                  <a:fillRect/>
                </a:stretch>
              </a:blipFill>
              <a:ln w="28575">
                <a:solidFill>
                  <a:schemeClr val="tx1"/>
                </a:solidFill>
              </a:ln>
            </p:spPr>
            <p:txBody>
              <a:bodyPr/>
              <a:lstStyle/>
              <a:p>
                <a:r>
                  <a:rPr lang="hu-HU">
                    <a:noFill/>
                  </a:rPr>
                  <a:t> </a:t>
                </a:r>
              </a:p>
            </p:txBody>
          </p:sp>
        </mc:Fallback>
      </mc:AlternateContent>
      <p:sp>
        <p:nvSpPr>
          <p:cNvPr id="20" name="Szövegdoboz 19">
            <a:extLst>
              <a:ext uri="{FF2B5EF4-FFF2-40B4-BE49-F238E27FC236}">
                <a16:creationId xmlns:a16="http://schemas.microsoft.com/office/drawing/2014/main" id="{57ADB62A-EC3B-B7B2-D917-5556AEDC2F00}"/>
              </a:ext>
            </a:extLst>
          </p:cNvPr>
          <p:cNvSpPr txBox="1"/>
          <p:nvPr/>
        </p:nvSpPr>
        <p:spPr>
          <a:xfrm>
            <a:off x="10218217" y="3475536"/>
            <a:ext cx="140110" cy="217690"/>
          </a:xfrm>
          <a:prstGeom prst="rect">
            <a:avLst/>
          </a:prstGeom>
          <a:noFill/>
          <a:ln w="28575">
            <a:solidFill>
              <a:schemeClr val="tx1"/>
            </a:solidFill>
          </a:ln>
        </p:spPr>
        <p:txBody>
          <a:bodyPr wrap="square" rtlCol="0">
            <a:spAutoFit/>
          </a:bodyPr>
          <a:lstStyle/>
          <a:p>
            <a:endParaRPr lang="en-US" dirty="0"/>
          </a:p>
        </p:txBody>
      </p:sp>
      <p:cxnSp>
        <p:nvCxnSpPr>
          <p:cNvPr id="22" name="Egyenes összekötő 21">
            <a:extLst>
              <a:ext uri="{FF2B5EF4-FFF2-40B4-BE49-F238E27FC236}">
                <a16:creationId xmlns:a16="http://schemas.microsoft.com/office/drawing/2014/main" id="{5B85FA67-B0BE-A09E-60D9-EB8BF5FF3CAF}"/>
              </a:ext>
            </a:extLst>
          </p:cNvPr>
          <p:cNvCxnSpPr>
            <a:cxnSpLocks/>
            <a:stCxn id="9" idx="0"/>
            <a:endCxn id="13" idx="2"/>
          </p:cNvCxnSpPr>
          <p:nvPr/>
        </p:nvCxnSpPr>
        <p:spPr>
          <a:xfrm flipV="1">
            <a:off x="7547220" y="5101072"/>
            <a:ext cx="984098" cy="3560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Egyenes összekötő 22">
            <a:extLst>
              <a:ext uri="{FF2B5EF4-FFF2-40B4-BE49-F238E27FC236}">
                <a16:creationId xmlns:a16="http://schemas.microsoft.com/office/drawing/2014/main" id="{C9420390-E843-DB87-8D56-BA5B0B9C2BE3}"/>
              </a:ext>
            </a:extLst>
          </p:cNvPr>
          <p:cNvCxnSpPr>
            <a:cxnSpLocks/>
            <a:stCxn id="11" idx="0"/>
            <a:endCxn id="13" idx="2"/>
          </p:cNvCxnSpPr>
          <p:nvPr/>
        </p:nvCxnSpPr>
        <p:spPr>
          <a:xfrm flipH="1" flipV="1">
            <a:off x="8531318" y="5101072"/>
            <a:ext cx="577950" cy="35606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Egyenes összekötő 26">
            <a:extLst>
              <a:ext uri="{FF2B5EF4-FFF2-40B4-BE49-F238E27FC236}">
                <a16:creationId xmlns:a16="http://schemas.microsoft.com/office/drawing/2014/main" id="{EE4312E2-E03A-50C9-E8E2-DA705FC2BD73}"/>
              </a:ext>
            </a:extLst>
          </p:cNvPr>
          <p:cNvCxnSpPr>
            <a:cxnSpLocks/>
            <a:stCxn id="13" idx="0"/>
            <a:endCxn id="17" idx="2"/>
          </p:cNvCxnSpPr>
          <p:nvPr/>
        </p:nvCxnSpPr>
        <p:spPr>
          <a:xfrm flipV="1">
            <a:off x="8531318" y="4364705"/>
            <a:ext cx="1013942" cy="3670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Egyenes összekötő 33">
            <a:extLst>
              <a:ext uri="{FF2B5EF4-FFF2-40B4-BE49-F238E27FC236}">
                <a16:creationId xmlns:a16="http://schemas.microsoft.com/office/drawing/2014/main" id="{6CDC42BA-B685-691A-6234-4BD1904E69F1}"/>
              </a:ext>
            </a:extLst>
          </p:cNvPr>
          <p:cNvCxnSpPr>
            <a:cxnSpLocks/>
            <a:stCxn id="15" idx="0"/>
            <a:endCxn id="17" idx="2"/>
          </p:cNvCxnSpPr>
          <p:nvPr/>
        </p:nvCxnSpPr>
        <p:spPr>
          <a:xfrm flipH="1" flipV="1">
            <a:off x="9545260" y="4364705"/>
            <a:ext cx="813066" cy="36703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Egyenes összekötő 36">
            <a:extLst>
              <a:ext uri="{FF2B5EF4-FFF2-40B4-BE49-F238E27FC236}">
                <a16:creationId xmlns:a16="http://schemas.microsoft.com/office/drawing/2014/main" id="{9EEA8E1C-1838-9F23-67E4-2F102521B437}"/>
              </a:ext>
            </a:extLst>
          </p:cNvPr>
          <p:cNvCxnSpPr>
            <a:cxnSpLocks/>
            <a:stCxn id="17" idx="0"/>
          </p:cNvCxnSpPr>
          <p:nvPr/>
        </p:nvCxnSpPr>
        <p:spPr>
          <a:xfrm flipV="1">
            <a:off x="9545260" y="3686473"/>
            <a:ext cx="767588" cy="3089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Egyenes összekötő 38">
            <a:extLst>
              <a:ext uri="{FF2B5EF4-FFF2-40B4-BE49-F238E27FC236}">
                <a16:creationId xmlns:a16="http://schemas.microsoft.com/office/drawing/2014/main" id="{E4C96326-E243-0389-A59A-79A29C0E664E}"/>
              </a:ext>
            </a:extLst>
          </p:cNvPr>
          <p:cNvCxnSpPr>
            <a:cxnSpLocks/>
            <a:stCxn id="19" idx="0"/>
            <a:endCxn id="20" idx="2"/>
          </p:cNvCxnSpPr>
          <p:nvPr/>
        </p:nvCxnSpPr>
        <p:spPr>
          <a:xfrm flipH="1" flipV="1">
            <a:off x="10288272" y="3693226"/>
            <a:ext cx="672104" cy="30214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Szövegdoboz 42">
            <a:extLst>
              <a:ext uri="{FF2B5EF4-FFF2-40B4-BE49-F238E27FC236}">
                <a16:creationId xmlns:a16="http://schemas.microsoft.com/office/drawing/2014/main" id="{03477464-084C-57C5-3B9C-510292C4931F}"/>
              </a:ext>
            </a:extLst>
          </p:cNvPr>
          <p:cNvSpPr txBox="1"/>
          <p:nvPr/>
        </p:nvSpPr>
        <p:spPr>
          <a:xfrm>
            <a:off x="7967927" y="3360595"/>
            <a:ext cx="1563698" cy="400110"/>
          </a:xfrm>
          <a:prstGeom prst="rect">
            <a:avLst/>
          </a:prstGeom>
          <a:noFill/>
        </p:spPr>
        <p:txBody>
          <a:bodyPr wrap="none" rtlCol="0">
            <a:spAutoFit/>
          </a:bodyPr>
          <a:lstStyle/>
          <a:p>
            <a:r>
              <a:rPr lang="hu-HU" sz="2000" dirty="0" err="1"/>
              <a:t>Empty</a:t>
            </a:r>
            <a:r>
              <a:rPr lang="hu-HU" sz="2000" dirty="0"/>
              <a:t> </a:t>
            </a:r>
            <a:r>
              <a:rPr lang="hu-HU" sz="2000" dirty="0" err="1"/>
              <a:t>clause</a:t>
            </a:r>
            <a:endParaRPr lang="en-US" sz="2000" dirty="0"/>
          </a:p>
        </p:txBody>
      </p:sp>
      <p:cxnSp>
        <p:nvCxnSpPr>
          <p:cNvPr id="45" name="Egyenes összekötő nyíllal 44">
            <a:extLst>
              <a:ext uri="{FF2B5EF4-FFF2-40B4-BE49-F238E27FC236}">
                <a16:creationId xmlns:a16="http://schemas.microsoft.com/office/drawing/2014/main" id="{99304941-5CF6-20CD-1328-FECD4EAEAFC8}"/>
              </a:ext>
            </a:extLst>
          </p:cNvPr>
          <p:cNvCxnSpPr>
            <a:cxnSpLocks/>
          </p:cNvCxnSpPr>
          <p:nvPr/>
        </p:nvCxnSpPr>
        <p:spPr>
          <a:xfrm flipH="1">
            <a:off x="4581525" y="3788984"/>
            <a:ext cx="3852139" cy="135847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Szövegdoboz 45">
            <a:extLst>
              <a:ext uri="{FF2B5EF4-FFF2-40B4-BE49-F238E27FC236}">
                <a16:creationId xmlns:a16="http://schemas.microsoft.com/office/drawing/2014/main" id="{373DCE8C-812C-A7AD-E3D8-9D4FD4D39F86}"/>
              </a:ext>
            </a:extLst>
          </p:cNvPr>
          <p:cNvSpPr txBox="1"/>
          <p:nvPr/>
        </p:nvSpPr>
        <p:spPr>
          <a:xfrm>
            <a:off x="715687" y="5113745"/>
            <a:ext cx="4055149" cy="584775"/>
          </a:xfrm>
          <a:prstGeom prst="rect">
            <a:avLst/>
          </a:prstGeom>
          <a:noFill/>
        </p:spPr>
        <p:txBody>
          <a:bodyPr wrap="none" rtlCol="0">
            <a:spAutoFit/>
          </a:bodyPr>
          <a:lstStyle/>
          <a:p>
            <a:r>
              <a:rPr lang="hu-HU" sz="3200" dirty="0" err="1"/>
              <a:t>Conclusion</a:t>
            </a:r>
            <a:r>
              <a:rPr lang="hu-HU" sz="3200" dirty="0"/>
              <a:t>: </a:t>
            </a:r>
            <a:r>
              <a:rPr lang="hu-HU" sz="3200" b="1" i="1" dirty="0"/>
              <a:t>KB</a:t>
            </a:r>
            <a:r>
              <a:rPr lang="hu-HU" sz="3200" dirty="0"/>
              <a:t> </a:t>
            </a:r>
            <a:r>
              <a:rPr lang="hu-HU" sz="3200" dirty="0" err="1"/>
              <a:t>entails</a:t>
            </a:r>
            <a:r>
              <a:rPr lang="hu-HU" sz="3200" dirty="0"/>
              <a:t> </a:t>
            </a:r>
            <a:r>
              <a:rPr lang="hu-HU" sz="3200" b="1" i="1" dirty="0"/>
              <a:t>f</a:t>
            </a:r>
            <a:endParaRPr lang="en-US" sz="3200" b="1" i="1" dirty="0"/>
          </a:p>
        </p:txBody>
      </p:sp>
      <p:sp>
        <p:nvSpPr>
          <p:cNvPr id="3" name="Élőláb helye 2">
            <a:extLst>
              <a:ext uri="{FF2B5EF4-FFF2-40B4-BE49-F238E27FC236}">
                <a16:creationId xmlns:a16="http://schemas.microsoft.com/office/drawing/2014/main" id="{55C60841-A1D2-0695-D516-C5277F06B224}"/>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6063F2F3-15FD-F92B-9B3B-AAB3C90C1FF3}"/>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D85E2793-BBB4-097F-3907-0DA301A0A95E}"/>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b="51528"/>
            <a:stretch/>
          </p:blipFill>
          <p:spPr>
            <a:xfrm>
              <a:off x="6717298" y="6197751"/>
              <a:ext cx="834080" cy="698142"/>
            </a:xfrm>
            <a:prstGeom prst="rect">
              <a:avLst/>
            </a:prstGeom>
          </p:spPr>
        </p:pic>
        <p:pic>
          <p:nvPicPr>
            <p:cNvPr id="10" name="Ábra 9">
              <a:extLst>
                <a:ext uri="{FF2B5EF4-FFF2-40B4-BE49-F238E27FC236}">
                  <a16:creationId xmlns:a16="http://schemas.microsoft.com/office/drawing/2014/main" id="{6D2E7F8C-E43F-B49A-274D-97E88B58BEBE}"/>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t="45359" r="1797"/>
            <a:stretch/>
          </p:blipFill>
          <p:spPr>
            <a:xfrm>
              <a:off x="7634256" y="6108892"/>
              <a:ext cx="819092" cy="787001"/>
            </a:xfrm>
            <a:prstGeom prst="rect">
              <a:avLst/>
            </a:prstGeom>
          </p:spPr>
        </p:pic>
      </p:grpSp>
      <mc:AlternateContent xmlns:mc="http://schemas.openxmlformats.org/markup-compatibility/2006" xmlns:p14="http://schemas.microsoft.com/office/powerpoint/2010/main">
        <mc:Choice Requires="p14">
          <p:contentPart p14:bwMode="auto" r:id="rId11">
            <p14:nvContentPartPr>
              <p14:cNvPr id="4" name="Szabadkéz 3">
                <a:extLst>
                  <a:ext uri="{FF2B5EF4-FFF2-40B4-BE49-F238E27FC236}">
                    <a16:creationId xmlns:a16="http://schemas.microsoft.com/office/drawing/2014/main" id="{F6B94996-75F0-B8DF-39DD-CFC8782B38A8}"/>
                  </a:ext>
                </a:extLst>
              </p14:cNvPr>
              <p14:cNvContentPartPr/>
              <p14:nvPr/>
            </p14:nvContentPartPr>
            <p14:xfrm>
              <a:off x="9378720" y="492840"/>
              <a:ext cx="1769040" cy="306360"/>
            </p14:xfrm>
          </p:contentPart>
        </mc:Choice>
        <mc:Fallback xmlns="">
          <p:pic>
            <p:nvPicPr>
              <p:cNvPr id="4" name="Szabadkéz 3">
                <a:extLst>
                  <a:ext uri="{FF2B5EF4-FFF2-40B4-BE49-F238E27FC236}">
                    <a16:creationId xmlns:a16="http://schemas.microsoft.com/office/drawing/2014/main" id="{F6B94996-75F0-B8DF-39DD-CFC8782B38A8}"/>
                  </a:ext>
                </a:extLst>
              </p:cNvPr>
              <p:cNvPicPr/>
              <p:nvPr/>
            </p:nvPicPr>
            <p:blipFill>
              <a:blip r:embed="rId12"/>
              <a:stretch>
                <a:fillRect/>
              </a:stretch>
            </p:blipFill>
            <p:spPr>
              <a:xfrm>
                <a:off x="9369360" y="483480"/>
                <a:ext cx="1787760" cy="325080"/>
              </a:xfrm>
              <a:prstGeom prst="rect">
                <a:avLst/>
              </a:prstGeom>
            </p:spPr>
          </p:pic>
        </mc:Fallback>
      </mc:AlternateContent>
    </p:spTree>
    <p:extLst>
      <p:ext uri="{BB962C8B-B14F-4D97-AF65-F5344CB8AC3E}">
        <p14:creationId xmlns:p14="http://schemas.microsoft.com/office/powerpoint/2010/main" val="59044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9" grpId="0" animBg="1"/>
      <p:bldP spid="11" grpId="0" animBg="1"/>
      <p:bldP spid="13" grpId="0" animBg="1"/>
      <p:bldP spid="15" grpId="0" animBg="1"/>
      <p:bldP spid="17" grpId="0" animBg="1"/>
      <p:bldP spid="19" grpId="0" animBg="1"/>
      <p:bldP spid="20" grpId="0" animBg="1"/>
      <p:bldP spid="43" grpId="0"/>
      <p:bldP spid="46"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artalom helye 1">
                <a:extLst>
                  <a:ext uri="{FF2B5EF4-FFF2-40B4-BE49-F238E27FC236}">
                    <a16:creationId xmlns:a16="http://schemas.microsoft.com/office/drawing/2014/main" id="{0BA0EA41-0BA9-B72D-BF09-A3AAFBBA5973}"/>
                  </a:ext>
                </a:extLst>
              </p:cNvPr>
              <p:cNvSpPr>
                <a:spLocks noGrp="1"/>
              </p:cNvSpPr>
              <p:nvPr>
                <p:ph idx="1"/>
              </p:nvPr>
            </p:nvSpPr>
            <p:spPr/>
            <p:txBody>
              <a:bodyPr/>
              <a:lstStyle/>
              <a:p>
                <a:r>
                  <a:rPr lang="hu-HU" dirty="0"/>
                  <a:t>Alice and Bob </a:t>
                </a:r>
                <a:r>
                  <a:rPr lang="hu-HU" dirty="0" err="1"/>
                  <a:t>both</a:t>
                </a:r>
                <a:r>
                  <a:rPr lang="hu-HU" dirty="0"/>
                  <a:t> </a:t>
                </a:r>
                <a:r>
                  <a:rPr lang="hu-HU" dirty="0" err="1"/>
                  <a:t>knows</a:t>
                </a:r>
                <a:r>
                  <a:rPr lang="hu-HU" dirty="0"/>
                  <a:t> </a:t>
                </a:r>
                <a:r>
                  <a:rPr lang="hu-HU" dirty="0" err="1"/>
                  <a:t>arithmetic</a:t>
                </a:r>
                <a:endParaRPr lang="hu-HU" dirty="0"/>
              </a:p>
              <a:p>
                <a:pPr lvl="1"/>
                <a14:m>
                  <m:oMath xmlns:m="http://schemas.openxmlformats.org/officeDocument/2006/math">
                    <m:r>
                      <a:rPr lang="hu-HU" b="0" i="1" smtClean="0">
                        <a:latin typeface="Cambria Math" panose="02040503050406030204" pitchFamily="18" charset="0"/>
                      </a:rPr>
                      <m:t>𝐴𝑙𝑖𝑐𝑒𝐾𝑛𝑜𝑤𝑠𝐴𝑟𝑖𝑡h𝑚𝑒𝑡𝑖𝑐</m:t>
                    </m:r>
                    <m:r>
                      <a:rPr lang="hu-HU" b="0" i="1" smtClean="0">
                        <a:latin typeface="Cambria Math" panose="02040503050406030204" pitchFamily="18" charset="0"/>
                      </a:rPr>
                      <m:t>∧</m:t>
                    </m:r>
                    <m:r>
                      <a:rPr lang="hu-HU" b="0" i="1" smtClean="0">
                        <a:latin typeface="Cambria Math" panose="02040503050406030204" pitchFamily="18" charset="0"/>
                      </a:rPr>
                      <m:t>𝐵𝑜𝑏𝐾𝑛𝑜𝑤𝑠𝐴𝑟𝑖𝑡h𝑚𝑒𝑡𝑖𝑐</m:t>
                    </m:r>
                  </m:oMath>
                </a14:m>
                <a:endParaRPr lang="hu-HU" dirty="0"/>
              </a:p>
              <a:p>
                <a:r>
                  <a:rPr lang="hu-HU" dirty="0" err="1"/>
                  <a:t>All</a:t>
                </a:r>
                <a:r>
                  <a:rPr lang="hu-HU" dirty="0"/>
                  <a:t> </a:t>
                </a:r>
                <a:r>
                  <a:rPr lang="hu-HU" dirty="0" err="1"/>
                  <a:t>student</a:t>
                </a:r>
                <a:r>
                  <a:rPr lang="hu-HU" dirty="0"/>
                  <a:t> </a:t>
                </a:r>
                <a:r>
                  <a:rPr lang="hu-HU" dirty="0" err="1"/>
                  <a:t>knows</a:t>
                </a:r>
                <a:r>
                  <a:rPr lang="hu-HU" dirty="0"/>
                  <a:t> </a:t>
                </a:r>
                <a:r>
                  <a:rPr lang="hu-HU" dirty="0" err="1"/>
                  <a:t>arithmetic</a:t>
                </a:r>
                <a:endParaRPr lang="hu-HU" dirty="0"/>
              </a:p>
              <a:p>
                <a:pPr lvl="1"/>
                <a:r>
                  <a:rPr lang="hu-HU" dirty="0"/>
                  <a:t>????</a:t>
                </a:r>
              </a:p>
              <a:p>
                <a:pPr lvl="1"/>
                <a14:m>
                  <m:oMath xmlns:m="http://schemas.openxmlformats.org/officeDocument/2006/math">
                    <m:r>
                      <a:rPr lang="hu-HU" b="0" i="1" smtClean="0">
                        <a:latin typeface="Cambria Math" panose="02040503050406030204" pitchFamily="18" charset="0"/>
                      </a:rPr>
                      <m:t>𝐴𝑙𝑖𝑐𝑒𝐼𝑠𝑆𝑡𝑢𝑑𝑒𝑛𝑡</m:t>
                    </m:r>
                    <m:r>
                      <a:rPr lang="hu-HU" b="0" i="1" smtClean="0">
                        <a:latin typeface="Cambria Math" panose="02040503050406030204" pitchFamily="18" charset="0"/>
                      </a:rPr>
                      <m:t>→</m:t>
                    </m:r>
                    <m:r>
                      <a:rPr lang="hu-HU" b="0" i="1" smtClean="0">
                        <a:latin typeface="Cambria Math" panose="02040503050406030204" pitchFamily="18" charset="0"/>
                      </a:rPr>
                      <m:t>𝐴𝑙𝑖𝑐𝑒𝐾𝑛𝑜𝑤𝑠𝐴𝑟𝑖𝑡h𝑚𝑒𝑡𝑖𝑐</m:t>
                    </m:r>
                  </m:oMath>
                </a14:m>
                <a:endParaRPr lang="hu-HU" b="0" dirty="0"/>
              </a:p>
              <a:p>
                <a:pPr lvl="1"/>
                <a14:m>
                  <m:oMath xmlns:m="http://schemas.openxmlformats.org/officeDocument/2006/math">
                    <m:r>
                      <a:rPr lang="hu-HU" b="0" i="1" smtClean="0">
                        <a:latin typeface="Cambria Math" panose="02040503050406030204" pitchFamily="18" charset="0"/>
                      </a:rPr>
                      <m:t>𝐵𝑜𝑏𝐼𝑠𝑆𝑡𝑢𝑑𝑒𝑛𝑡</m:t>
                    </m:r>
                    <m:r>
                      <a:rPr lang="hu-HU" b="0" i="1" smtClean="0">
                        <a:latin typeface="Cambria Math" panose="02040503050406030204" pitchFamily="18" charset="0"/>
                      </a:rPr>
                      <m:t>→</m:t>
                    </m:r>
                    <m:r>
                      <a:rPr lang="hu-HU" b="0" i="1" smtClean="0">
                        <a:latin typeface="Cambria Math" panose="02040503050406030204" pitchFamily="18" charset="0"/>
                      </a:rPr>
                      <m:t>𝐵𝑜𝑏𝐾𝑛𝑜𝑤𝑠𝐴𝑟𝑖𝑡h𝑚𝑒𝑡𝑖𝑐</m:t>
                    </m:r>
                  </m:oMath>
                </a14:m>
                <a:endParaRPr lang="hu-HU" b="0" dirty="0"/>
              </a:p>
              <a:p>
                <a:pPr lvl="1"/>
                <a:r>
                  <a:rPr lang="hu-HU" dirty="0"/>
                  <a:t>….</a:t>
                </a:r>
              </a:p>
              <a:p>
                <a:r>
                  <a:rPr lang="hu-HU" b="0" dirty="0" err="1"/>
                  <a:t>Every</a:t>
                </a:r>
                <a:r>
                  <a:rPr lang="hu-HU" b="0" dirty="0"/>
                  <a:t> </a:t>
                </a:r>
                <a:r>
                  <a:rPr lang="hu-HU" b="0" dirty="0" err="1"/>
                  <a:t>even</a:t>
                </a:r>
                <a:r>
                  <a:rPr lang="hu-HU" b="0" dirty="0"/>
                  <a:t> integer is </a:t>
                </a:r>
                <a:r>
                  <a:rPr lang="hu-HU" b="0" dirty="0" err="1"/>
                  <a:t>greater</a:t>
                </a:r>
                <a:r>
                  <a:rPr lang="hu-HU" b="0" dirty="0"/>
                  <a:t> </a:t>
                </a:r>
                <a:r>
                  <a:rPr lang="hu-HU" b="0" dirty="0" err="1"/>
                  <a:t>than</a:t>
                </a:r>
                <a:r>
                  <a:rPr lang="hu-HU" b="0" dirty="0"/>
                  <a:t> 2 is the sum of </a:t>
                </a:r>
                <a:r>
                  <a:rPr lang="hu-HU" b="0" dirty="0" err="1"/>
                  <a:t>two</a:t>
                </a:r>
                <a:r>
                  <a:rPr lang="hu-HU" b="0" dirty="0"/>
                  <a:t> </a:t>
                </a:r>
                <a:r>
                  <a:rPr lang="hu-HU" b="0" dirty="0" err="1"/>
                  <a:t>primes</a:t>
                </a:r>
                <a:r>
                  <a:rPr lang="hu-HU" b="0" dirty="0"/>
                  <a:t>.</a:t>
                </a:r>
              </a:p>
              <a:p>
                <a:pPr lvl="1"/>
                <a:r>
                  <a:rPr lang="hu-HU" dirty="0"/>
                  <a:t>???</a:t>
                </a:r>
                <a:endParaRPr lang="hu-HU" b="0" dirty="0"/>
              </a:p>
              <a:p>
                <a:pPr lvl="1"/>
                <a:endParaRPr lang="en-US" dirty="0"/>
              </a:p>
            </p:txBody>
          </p:sp>
        </mc:Choice>
        <mc:Fallback xmlns="">
          <p:sp>
            <p:nvSpPr>
              <p:cNvPr id="2" name="Tartalom helye 1">
                <a:extLst>
                  <a:ext uri="{FF2B5EF4-FFF2-40B4-BE49-F238E27FC236}">
                    <a16:creationId xmlns:a16="http://schemas.microsoft.com/office/drawing/2014/main" id="{0BA0EA41-0BA9-B72D-BF09-A3AAFBBA5973}"/>
                  </a:ext>
                </a:extLst>
              </p:cNvPr>
              <p:cNvSpPr>
                <a:spLocks noGrp="1" noRot="1" noChangeAspect="1" noMove="1" noResize="1" noEditPoints="1" noAdjustHandles="1" noChangeArrowheads="1" noChangeShapeType="1" noTextEdit="1"/>
              </p:cNvSpPr>
              <p:nvPr>
                <p:ph idx="1"/>
              </p:nvPr>
            </p:nvSpPr>
            <p:spPr>
              <a:blipFill>
                <a:blip r:embed="rId2"/>
                <a:stretch>
                  <a:fillRect l="-1043" t="-2381" b="-560"/>
                </a:stretch>
              </a:blipFill>
            </p:spPr>
            <p:txBody>
              <a:bodyPr/>
              <a:lstStyle/>
              <a:p>
                <a:r>
                  <a:rPr lang="en-US">
                    <a:noFill/>
                  </a:rPr>
                  <a:t> </a:t>
                </a:r>
              </a:p>
            </p:txBody>
          </p:sp>
        </mc:Fallback>
      </mc:AlternateContent>
      <p:sp>
        <p:nvSpPr>
          <p:cNvPr id="5" name="Dia számának helye 4">
            <a:extLst>
              <a:ext uri="{FF2B5EF4-FFF2-40B4-BE49-F238E27FC236}">
                <a16:creationId xmlns:a16="http://schemas.microsoft.com/office/drawing/2014/main" id="{DCC6B504-87A6-3F57-088F-74EF7A52AA9F}"/>
              </a:ext>
            </a:extLst>
          </p:cNvPr>
          <p:cNvSpPr>
            <a:spLocks noGrp="1"/>
          </p:cNvSpPr>
          <p:nvPr>
            <p:ph type="sldNum" sz="quarter" idx="12"/>
          </p:nvPr>
        </p:nvSpPr>
        <p:spPr/>
        <p:txBody>
          <a:bodyPr/>
          <a:lstStyle/>
          <a:p>
            <a:fld id="{9F7ECEBC-3B63-4262-8BE9-06366B519A9F}" type="slidenum">
              <a:rPr lang="hu-HU" smtClean="0"/>
              <a:pPr/>
              <a:t>143</a:t>
            </a:fld>
            <a:endParaRPr lang="hu-HU" dirty="0"/>
          </a:p>
        </p:txBody>
      </p:sp>
      <p:sp>
        <p:nvSpPr>
          <p:cNvPr id="6" name="Cím 5">
            <a:extLst>
              <a:ext uri="{FF2B5EF4-FFF2-40B4-BE49-F238E27FC236}">
                <a16:creationId xmlns:a16="http://schemas.microsoft.com/office/drawing/2014/main" id="{6EC34A97-1ACD-A8D0-7F06-C90453FDD295}"/>
              </a:ext>
            </a:extLst>
          </p:cNvPr>
          <p:cNvSpPr>
            <a:spLocks noGrp="1"/>
          </p:cNvSpPr>
          <p:nvPr>
            <p:ph type="title"/>
          </p:nvPr>
        </p:nvSpPr>
        <p:spPr/>
        <p:txBody>
          <a:bodyPr>
            <a:normAutofit fontScale="90000"/>
          </a:bodyPr>
          <a:lstStyle/>
          <a:p>
            <a:r>
              <a:rPr lang="hu-HU" dirty="0" err="1"/>
              <a:t>Motivation</a:t>
            </a:r>
            <a:r>
              <a:rPr lang="hu-HU" dirty="0"/>
              <a:t> of </a:t>
            </a:r>
            <a:r>
              <a:rPr lang="hu-HU" dirty="0" err="1"/>
              <a:t>First</a:t>
            </a:r>
            <a:r>
              <a:rPr lang="hu-HU" dirty="0"/>
              <a:t> </a:t>
            </a:r>
            <a:r>
              <a:rPr lang="hu-HU" dirty="0" err="1"/>
              <a:t>Order</a:t>
            </a:r>
            <a:r>
              <a:rPr lang="hu-HU" dirty="0"/>
              <a:t> </a:t>
            </a:r>
            <a:r>
              <a:rPr lang="hu-HU" dirty="0" err="1"/>
              <a:t>Logic</a:t>
            </a:r>
            <a:r>
              <a:rPr lang="hu-HU" dirty="0"/>
              <a:t> is the </a:t>
            </a:r>
            <a:r>
              <a:rPr lang="hu-HU" dirty="0" err="1"/>
              <a:t>limitations</a:t>
            </a:r>
            <a:r>
              <a:rPr lang="hu-HU" dirty="0"/>
              <a:t> </a:t>
            </a:r>
            <a:r>
              <a:rPr lang="hu-HU" dirty="0" err="1"/>
              <a:t>from</a:t>
            </a:r>
            <a:r>
              <a:rPr lang="hu-HU" dirty="0"/>
              <a:t> </a:t>
            </a:r>
            <a:r>
              <a:rPr lang="hu-HU" dirty="0" err="1"/>
              <a:t>Propositional</a:t>
            </a:r>
            <a:r>
              <a:rPr lang="hu-HU" dirty="0"/>
              <a:t> </a:t>
            </a:r>
            <a:r>
              <a:rPr lang="hu-HU" dirty="0" err="1"/>
              <a:t>Logic</a:t>
            </a:r>
            <a:endParaRPr lang="en-US" dirty="0"/>
          </a:p>
        </p:txBody>
      </p:sp>
      <p:sp>
        <p:nvSpPr>
          <p:cNvPr id="3" name="Élőláb helye 2">
            <a:extLst>
              <a:ext uri="{FF2B5EF4-FFF2-40B4-BE49-F238E27FC236}">
                <a16:creationId xmlns:a16="http://schemas.microsoft.com/office/drawing/2014/main" id="{69FDFB46-C2D2-E3C1-A4F9-F7259DC59851}"/>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F769DFCF-7CD3-8D66-F1B9-4F0324FB628C}"/>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1DDC4E75-ED10-493C-A7F5-A074AC3EAB67}"/>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0D633D1D-A832-E0A1-8592-29FE47134466}"/>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115516085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artalom helye 1">
                <a:extLst>
                  <a:ext uri="{FF2B5EF4-FFF2-40B4-BE49-F238E27FC236}">
                    <a16:creationId xmlns:a16="http://schemas.microsoft.com/office/drawing/2014/main" id="{34C9AA72-E59D-7EA1-A62F-8E71C5664235}"/>
                  </a:ext>
                </a:extLst>
              </p:cNvPr>
              <p:cNvSpPr>
                <a:spLocks noGrp="1"/>
              </p:cNvSpPr>
              <p:nvPr>
                <p:ph idx="1"/>
              </p:nvPr>
            </p:nvSpPr>
            <p:spPr/>
            <p:txBody>
              <a:bodyPr/>
              <a:lstStyle/>
              <a:p>
                <a:r>
                  <a:rPr lang="hu-HU" dirty="0"/>
                  <a:t>Objects and </a:t>
                </a:r>
                <a:r>
                  <a:rPr lang="hu-HU" dirty="0" err="1"/>
                  <a:t>predicates</a:t>
                </a:r>
                <a:r>
                  <a:rPr lang="hu-HU" dirty="0"/>
                  <a:t> (</a:t>
                </a:r>
                <a:r>
                  <a:rPr lang="hu-HU" dirty="0" err="1"/>
                  <a:t>AliceKnowsArithmetic</a:t>
                </a:r>
                <a:r>
                  <a:rPr lang="hu-HU" dirty="0"/>
                  <a:t> has an </a:t>
                </a:r>
                <a:r>
                  <a:rPr lang="hu-HU" dirty="0" err="1"/>
                  <a:t>internal</a:t>
                </a:r>
                <a:r>
                  <a:rPr lang="hu-HU" dirty="0"/>
                  <a:t> </a:t>
                </a:r>
                <a:r>
                  <a:rPr lang="hu-HU" dirty="0" err="1"/>
                  <a:t>structure</a:t>
                </a:r>
                <a:r>
                  <a:rPr lang="hu-HU" dirty="0"/>
                  <a:t>, (Alice, </a:t>
                </a:r>
                <a:r>
                  <a:rPr lang="hu-HU" dirty="0" err="1"/>
                  <a:t>Knows</a:t>
                </a:r>
                <a:r>
                  <a:rPr lang="hu-HU" dirty="0"/>
                  <a:t>, </a:t>
                </a:r>
                <a:r>
                  <a:rPr lang="hu-HU" dirty="0" err="1"/>
                  <a:t>Arithmetic</a:t>
                </a:r>
                <a:r>
                  <a:rPr lang="hu-HU" dirty="0"/>
                  <a:t>))</a:t>
                </a:r>
              </a:p>
              <a:p>
                <a:r>
                  <a:rPr lang="hu-HU" dirty="0" err="1"/>
                  <a:t>Quantifiers</a:t>
                </a:r>
                <a:r>
                  <a:rPr lang="hu-HU" dirty="0"/>
                  <a:t> and </a:t>
                </a:r>
                <a:r>
                  <a:rPr lang="hu-HU" dirty="0" err="1"/>
                  <a:t>variables</a:t>
                </a:r>
                <a:r>
                  <a:rPr lang="hu-HU" dirty="0"/>
                  <a:t>: like </a:t>
                </a:r>
                <a:r>
                  <a:rPr lang="hu-HU" dirty="0" err="1"/>
                  <a:t>all</a:t>
                </a:r>
                <a:r>
                  <a:rPr lang="hu-HU" dirty="0"/>
                  <a:t> etc.</a:t>
                </a:r>
              </a:p>
              <a:p>
                <a:endParaRPr lang="hu-HU" dirty="0"/>
              </a:p>
              <a:p>
                <a:pPr marL="0" indent="0">
                  <a:buNone/>
                </a:pPr>
                <a:r>
                  <a:rPr lang="hu-HU" dirty="0" err="1"/>
                  <a:t>Example</a:t>
                </a:r>
                <a:r>
                  <a:rPr lang="hu-HU" dirty="0"/>
                  <a:t>:</a:t>
                </a:r>
              </a:p>
              <a:p>
                <a:r>
                  <a:rPr lang="hu-HU" dirty="0"/>
                  <a:t>Alice and Bob </a:t>
                </a:r>
                <a:r>
                  <a:rPr lang="hu-HU" dirty="0" err="1"/>
                  <a:t>both</a:t>
                </a:r>
                <a:r>
                  <a:rPr lang="hu-HU" dirty="0"/>
                  <a:t> </a:t>
                </a:r>
                <a:r>
                  <a:rPr lang="hu-HU" dirty="0" err="1"/>
                  <a:t>knows</a:t>
                </a:r>
                <a:r>
                  <a:rPr lang="hu-HU" dirty="0"/>
                  <a:t> </a:t>
                </a:r>
                <a:r>
                  <a:rPr lang="hu-HU" dirty="0" err="1"/>
                  <a:t>arithmetic</a:t>
                </a:r>
                <a:endParaRPr lang="hu-HU" dirty="0"/>
              </a:p>
              <a:p>
                <a:pPr marL="0" indent="0">
                  <a:buNone/>
                </a:pPr>
                <a14:m>
                  <m:oMathPara xmlns:m="http://schemas.openxmlformats.org/officeDocument/2006/math">
                    <m:oMathParaPr>
                      <m:jc m:val="centerGroup"/>
                    </m:oMathParaPr>
                    <m:oMath xmlns:m="http://schemas.openxmlformats.org/officeDocument/2006/math">
                      <m:r>
                        <a:rPr lang="hu-HU" b="0" i="1" smtClean="0">
                          <a:latin typeface="Cambria Math" panose="02040503050406030204" pitchFamily="18" charset="0"/>
                        </a:rPr>
                        <m:t>𝐾𝑛𝑜𝑤𝑠</m:t>
                      </m:r>
                      <m:d>
                        <m:dPr>
                          <m:ctrlPr>
                            <a:rPr lang="hu-HU" b="0" i="1" smtClean="0">
                              <a:latin typeface="Cambria Math" panose="02040503050406030204" pitchFamily="18" charset="0"/>
                            </a:rPr>
                          </m:ctrlPr>
                        </m:dPr>
                        <m:e>
                          <m:r>
                            <a:rPr lang="hu-HU" b="0" i="1" smtClean="0">
                              <a:latin typeface="Cambria Math" panose="02040503050406030204" pitchFamily="18" charset="0"/>
                            </a:rPr>
                            <m:t>𝑎𝑙𝑖𝑐𝑒</m:t>
                          </m:r>
                          <m:r>
                            <a:rPr lang="hu-HU" b="0" i="1" smtClean="0">
                              <a:latin typeface="Cambria Math" panose="02040503050406030204" pitchFamily="18" charset="0"/>
                            </a:rPr>
                            <m:t>, </m:t>
                          </m:r>
                          <m:r>
                            <a:rPr lang="hu-HU" b="0" i="1" smtClean="0">
                              <a:latin typeface="Cambria Math" panose="02040503050406030204" pitchFamily="18" charset="0"/>
                            </a:rPr>
                            <m:t>𝑎𝑟𝑖𝑡h𝑚𝑒𝑡𝑖𝑐</m:t>
                          </m:r>
                        </m:e>
                      </m:d>
                      <m:r>
                        <a:rPr lang="hu-HU" b="0" i="1" smtClean="0">
                          <a:latin typeface="Cambria Math" panose="02040503050406030204" pitchFamily="18" charset="0"/>
                        </a:rPr>
                        <m:t>∧</m:t>
                      </m:r>
                      <m:r>
                        <a:rPr lang="hu-HU" b="0" i="1" smtClean="0">
                          <a:latin typeface="Cambria Math" panose="02040503050406030204" pitchFamily="18" charset="0"/>
                        </a:rPr>
                        <m:t>𝐾𝑛𝑜𝑤𝑠</m:t>
                      </m:r>
                      <m:d>
                        <m:dPr>
                          <m:ctrlPr>
                            <a:rPr lang="hu-HU" b="0" i="1" smtClean="0">
                              <a:latin typeface="Cambria Math" panose="02040503050406030204" pitchFamily="18" charset="0"/>
                            </a:rPr>
                          </m:ctrlPr>
                        </m:dPr>
                        <m:e>
                          <m:r>
                            <a:rPr lang="hu-HU" b="0" i="1" smtClean="0">
                              <a:latin typeface="Cambria Math" panose="02040503050406030204" pitchFamily="18" charset="0"/>
                            </a:rPr>
                            <m:t>𝑏𝑜𝑏</m:t>
                          </m:r>
                          <m:r>
                            <a:rPr lang="hu-HU" b="0" i="1" smtClean="0">
                              <a:latin typeface="Cambria Math" panose="02040503050406030204" pitchFamily="18" charset="0"/>
                            </a:rPr>
                            <m:t>, </m:t>
                          </m:r>
                          <m:r>
                            <a:rPr lang="hu-HU" b="0" i="1" smtClean="0">
                              <a:latin typeface="Cambria Math" panose="02040503050406030204" pitchFamily="18" charset="0"/>
                            </a:rPr>
                            <m:t>𝑎𝑟𝑖𝑡h𝑚𝑒𝑡𝑖𝑐</m:t>
                          </m:r>
                        </m:e>
                      </m:d>
                    </m:oMath>
                  </m:oMathPara>
                </a14:m>
                <a:endParaRPr lang="hu-HU" dirty="0"/>
              </a:p>
              <a:p>
                <a:r>
                  <a:rPr lang="hu-HU" dirty="0" err="1"/>
                  <a:t>All</a:t>
                </a:r>
                <a:r>
                  <a:rPr lang="hu-HU" dirty="0"/>
                  <a:t> </a:t>
                </a:r>
                <a:r>
                  <a:rPr lang="hu-HU" dirty="0" err="1"/>
                  <a:t>students</a:t>
                </a:r>
                <a:r>
                  <a:rPr lang="hu-HU" dirty="0"/>
                  <a:t> </a:t>
                </a:r>
                <a:r>
                  <a:rPr lang="hu-HU" dirty="0" err="1"/>
                  <a:t>know</a:t>
                </a:r>
                <a:r>
                  <a:rPr lang="hu-HU" dirty="0"/>
                  <a:t> </a:t>
                </a:r>
                <a:r>
                  <a:rPr lang="hu-HU" dirty="0" err="1"/>
                  <a:t>arithmetic</a:t>
                </a:r>
                <a:endParaRPr lang="hu-HU" dirty="0"/>
              </a:p>
              <a:p>
                <a:pPr marL="0" indent="0">
                  <a:buNone/>
                </a:pPr>
                <a14:m>
                  <m:oMathPara xmlns:m="http://schemas.openxmlformats.org/officeDocument/2006/math">
                    <m:oMathParaPr>
                      <m:jc m:val="centerGroup"/>
                    </m:oMathParaPr>
                    <m:oMath xmlns:m="http://schemas.openxmlformats.org/officeDocument/2006/math">
                      <m:r>
                        <a:rPr lang="hu-HU" i="1" smtClean="0">
                          <a:latin typeface="Cambria Math" panose="02040503050406030204" pitchFamily="18" charset="0"/>
                          <a:ea typeface="Cambria Math" panose="02040503050406030204" pitchFamily="18" charset="0"/>
                        </a:rPr>
                        <m:t>∀</m:t>
                      </m:r>
                      <m:r>
                        <a:rPr lang="hu-HU" b="0" i="1" smtClean="0">
                          <a:latin typeface="Cambria Math" panose="02040503050406030204" pitchFamily="18" charset="0"/>
                          <a:ea typeface="Cambria Math" panose="02040503050406030204" pitchFamily="18" charset="0"/>
                        </a:rPr>
                        <m:t>𝑥</m:t>
                      </m:r>
                      <m:r>
                        <a:rPr lang="hu-HU" b="0" i="1" smtClean="0">
                          <a:latin typeface="Cambria Math" panose="02040503050406030204" pitchFamily="18" charset="0"/>
                          <a:ea typeface="Cambria Math" panose="02040503050406030204" pitchFamily="18" charset="0"/>
                        </a:rPr>
                        <m:t> </m:t>
                      </m:r>
                      <m:r>
                        <a:rPr lang="hu-HU" b="0" i="1" smtClean="0">
                          <a:latin typeface="Cambria Math" panose="02040503050406030204" pitchFamily="18" charset="0"/>
                          <a:ea typeface="Cambria Math" panose="02040503050406030204" pitchFamily="18" charset="0"/>
                        </a:rPr>
                        <m:t>𝑆𝑡𝑢𝑑𝑒𝑛𝑡</m:t>
                      </m:r>
                      <m:d>
                        <m:dPr>
                          <m:ctrlPr>
                            <a:rPr lang="hu-HU" b="0" i="1" smtClean="0">
                              <a:latin typeface="Cambria Math" panose="02040503050406030204" pitchFamily="18" charset="0"/>
                              <a:ea typeface="Cambria Math" panose="02040503050406030204" pitchFamily="18" charset="0"/>
                            </a:rPr>
                          </m:ctrlPr>
                        </m:dPr>
                        <m:e>
                          <m:r>
                            <a:rPr lang="hu-HU" b="0" i="1" smtClean="0">
                              <a:latin typeface="Cambria Math" panose="02040503050406030204" pitchFamily="18" charset="0"/>
                              <a:ea typeface="Cambria Math" panose="02040503050406030204" pitchFamily="18" charset="0"/>
                            </a:rPr>
                            <m:t>𝑥</m:t>
                          </m:r>
                        </m:e>
                      </m:d>
                      <m:r>
                        <a:rPr lang="hu-HU" b="0" i="1" smtClean="0">
                          <a:latin typeface="Cambria Math" panose="02040503050406030204" pitchFamily="18" charset="0"/>
                          <a:ea typeface="Cambria Math" panose="02040503050406030204" pitchFamily="18" charset="0"/>
                        </a:rPr>
                        <m:t>→</m:t>
                      </m:r>
                      <m:r>
                        <a:rPr lang="hu-HU" b="0" i="1" smtClean="0">
                          <a:latin typeface="Cambria Math" panose="02040503050406030204" pitchFamily="18" charset="0"/>
                          <a:ea typeface="Cambria Math" panose="02040503050406030204" pitchFamily="18" charset="0"/>
                        </a:rPr>
                        <m:t>𝐾𝑛𝑜𝑤𝑠</m:t>
                      </m:r>
                      <m:d>
                        <m:dPr>
                          <m:ctrlPr>
                            <a:rPr lang="hu-HU" b="0" i="1" smtClean="0">
                              <a:latin typeface="Cambria Math" panose="02040503050406030204" pitchFamily="18" charset="0"/>
                              <a:ea typeface="Cambria Math" panose="02040503050406030204" pitchFamily="18" charset="0"/>
                            </a:rPr>
                          </m:ctrlPr>
                        </m:dPr>
                        <m:e>
                          <m:r>
                            <a:rPr lang="hu-HU" b="0" i="1" smtClean="0">
                              <a:latin typeface="Cambria Math" panose="02040503050406030204" pitchFamily="18" charset="0"/>
                              <a:ea typeface="Cambria Math" panose="02040503050406030204" pitchFamily="18" charset="0"/>
                            </a:rPr>
                            <m:t>𝑥</m:t>
                          </m:r>
                          <m:r>
                            <a:rPr lang="hu-HU" b="0" i="1" smtClean="0">
                              <a:latin typeface="Cambria Math" panose="02040503050406030204" pitchFamily="18" charset="0"/>
                              <a:ea typeface="Cambria Math" panose="02040503050406030204" pitchFamily="18" charset="0"/>
                            </a:rPr>
                            <m:t>, </m:t>
                          </m:r>
                          <m:r>
                            <a:rPr lang="hu-HU" b="0" i="1" smtClean="0">
                              <a:latin typeface="Cambria Math" panose="02040503050406030204" pitchFamily="18" charset="0"/>
                              <a:ea typeface="Cambria Math" panose="02040503050406030204" pitchFamily="18" charset="0"/>
                            </a:rPr>
                            <m:t>𝑎𝑟𝑖𝑡h𝑚𝑒𝑡𝑖𝑐</m:t>
                          </m:r>
                        </m:e>
                      </m:d>
                    </m:oMath>
                  </m:oMathPara>
                </a14:m>
                <a:endParaRPr lang="hu-HU" dirty="0"/>
              </a:p>
            </p:txBody>
          </p:sp>
        </mc:Choice>
        <mc:Fallback xmlns="">
          <p:sp>
            <p:nvSpPr>
              <p:cNvPr id="2" name="Tartalom helye 1">
                <a:extLst>
                  <a:ext uri="{FF2B5EF4-FFF2-40B4-BE49-F238E27FC236}">
                    <a16:creationId xmlns:a16="http://schemas.microsoft.com/office/drawing/2014/main" id="{34C9AA72-E59D-7EA1-A62F-8E71C5664235}"/>
                  </a:ext>
                </a:extLst>
              </p:cNvPr>
              <p:cNvSpPr>
                <a:spLocks noGrp="1" noRot="1" noChangeAspect="1" noMove="1" noResize="1" noEditPoints="1" noAdjustHandles="1" noChangeArrowheads="1" noChangeShapeType="1" noTextEdit="1"/>
              </p:cNvSpPr>
              <p:nvPr>
                <p:ph idx="1"/>
              </p:nvPr>
            </p:nvSpPr>
            <p:spPr>
              <a:blipFill>
                <a:blip r:embed="rId2"/>
                <a:stretch>
                  <a:fillRect l="-1217" t="-2381"/>
                </a:stretch>
              </a:blipFill>
            </p:spPr>
            <p:txBody>
              <a:bodyPr/>
              <a:lstStyle/>
              <a:p>
                <a:r>
                  <a:rPr lang="hu-HU">
                    <a:noFill/>
                  </a:rPr>
                  <a:t> </a:t>
                </a:r>
              </a:p>
            </p:txBody>
          </p:sp>
        </mc:Fallback>
      </mc:AlternateContent>
      <p:sp>
        <p:nvSpPr>
          <p:cNvPr id="5" name="Dia számának helye 4">
            <a:extLst>
              <a:ext uri="{FF2B5EF4-FFF2-40B4-BE49-F238E27FC236}">
                <a16:creationId xmlns:a16="http://schemas.microsoft.com/office/drawing/2014/main" id="{F18FE9CE-F8B6-FDB4-EB08-DAF7B6F120CC}"/>
              </a:ext>
            </a:extLst>
          </p:cNvPr>
          <p:cNvSpPr>
            <a:spLocks noGrp="1"/>
          </p:cNvSpPr>
          <p:nvPr>
            <p:ph type="sldNum" sz="quarter" idx="12"/>
          </p:nvPr>
        </p:nvSpPr>
        <p:spPr/>
        <p:txBody>
          <a:bodyPr/>
          <a:lstStyle/>
          <a:p>
            <a:fld id="{9F7ECEBC-3B63-4262-8BE9-06366B519A9F}" type="slidenum">
              <a:rPr lang="hu-HU" smtClean="0"/>
              <a:pPr/>
              <a:t>144</a:t>
            </a:fld>
            <a:endParaRPr lang="hu-HU" dirty="0"/>
          </a:p>
        </p:txBody>
      </p:sp>
      <p:sp>
        <p:nvSpPr>
          <p:cNvPr id="6" name="Cím 5">
            <a:extLst>
              <a:ext uri="{FF2B5EF4-FFF2-40B4-BE49-F238E27FC236}">
                <a16:creationId xmlns:a16="http://schemas.microsoft.com/office/drawing/2014/main" id="{F2FFAA04-990C-F374-9298-33083492265A}"/>
              </a:ext>
            </a:extLst>
          </p:cNvPr>
          <p:cNvSpPr>
            <a:spLocks noGrp="1"/>
          </p:cNvSpPr>
          <p:nvPr>
            <p:ph type="title"/>
          </p:nvPr>
        </p:nvSpPr>
        <p:spPr/>
        <p:txBody>
          <a:bodyPr/>
          <a:lstStyle/>
          <a:p>
            <a:r>
              <a:rPr lang="hu-HU" dirty="0" err="1"/>
              <a:t>What</a:t>
            </a:r>
            <a:r>
              <a:rPr lang="hu-HU" dirty="0"/>
              <a:t> is </a:t>
            </a:r>
            <a:r>
              <a:rPr lang="hu-HU" dirty="0" err="1"/>
              <a:t>missing</a:t>
            </a:r>
            <a:r>
              <a:rPr lang="hu-HU" dirty="0"/>
              <a:t>?</a:t>
            </a:r>
            <a:endParaRPr lang="en-US" dirty="0"/>
          </a:p>
        </p:txBody>
      </p:sp>
      <p:sp>
        <p:nvSpPr>
          <p:cNvPr id="3" name="Élőláb helye 2">
            <a:extLst>
              <a:ext uri="{FF2B5EF4-FFF2-40B4-BE49-F238E27FC236}">
                <a16:creationId xmlns:a16="http://schemas.microsoft.com/office/drawing/2014/main" id="{B746BBBE-8761-D4F1-6A02-C45056A31313}"/>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94C2596A-8DBE-0B7B-B213-E4C6630FB97D}"/>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800ADDDB-0620-221A-8DBD-F2D74B63563D}"/>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9D3D8A9A-3ABA-2839-E380-4E813F702D2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mc:AlternateContent xmlns:mc="http://schemas.openxmlformats.org/markup-compatibility/2006" xmlns:p14="http://schemas.microsoft.com/office/powerpoint/2010/main">
        <mc:Choice Requires="p14">
          <p:contentPart p14:bwMode="auto" r:id="rId5">
            <p14:nvContentPartPr>
              <p14:cNvPr id="4" name="Szabadkéz 3">
                <a:extLst>
                  <a:ext uri="{FF2B5EF4-FFF2-40B4-BE49-F238E27FC236}">
                    <a16:creationId xmlns:a16="http://schemas.microsoft.com/office/drawing/2014/main" id="{7AC03F6F-B45C-3247-A2CC-32083E352EAC}"/>
                  </a:ext>
                </a:extLst>
              </p14:cNvPr>
              <p14:cNvContentPartPr/>
              <p14:nvPr/>
            </p14:nvContentPartPr>
            <p14:xfrm>
              <a:off x="7664400" y="420840"/>
              <a:ext cx="1316520" cy="956520"/>
            </p14:xfrm>
          </p:contentPart>
        </mc:Choice>
        <mc:Fallback xmlns="">
          <p:pic>
            <p:nvPicPr>
              <p:cNvPr id="4" name="Szabadkéz 3">
                <a:extLst>
                  <a:ext uri="{FF2B5EF4-FFF2-40B4-BE49-F238E27FC236}">
                    <a16:creationId xmlns:a16="http://schemas.microsoft.com/office/drawing/2014/main" id="{7AC03F6F-B45C-3247-A2CC-32083E352EAC}"/>
                  </a:ext>
                </a:extLst>
              </p:cNvPr>
              <p:cNvPicPr/>
              <p:nvPr/>
            </p:nvPicPr>
            <p:blipFill>
              <a:blip r:embed="rId6"/>
              <a:stretch>
                <a:fillRect/>
              </a:stretch>
            </p:blipFill>
            <p:spPr>
              <a:xfrm>
                <a:off x="7655040" y="411480"/>
                <a:ext cx="1335240" cy="975240"/>
              </a:xfrm>
              <a:prstGeom prst="rect">
                <a:avLst/>
              </a:prstGeom>
            </p:spPr>
          </p:pic>
        </mc:Fallback>
      </mc:AlternateContent>
    </p:spTree>
    <p:extLst>
      <p:ext uri="{BB962C8B-B14F-4D97-AF65-F5344CB8AC3E}">
        <p14:creationId xmlns:p14="http://schemas.microsoft.com/office/powerpoint/2010/main" val="408276937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artalom helye 1">
                <a:extLst>
                  <a:ext uri="{FF2B5EF4-FFF2-40B4-BE49-F238E27FC236}">
                    <a16:creationId xmlns:a16="http://schemas.microsoft.com/office/drawing/2014/main" id="{6D4D1DDD-E00A-DC05-8341-354894A946F5}"/>
                  </a:ext>
                </a:extLst>
              </p:cNvPr>
              <p:cNvSpPr>
                <a:spLocks noGrp="1"/>
              </p:cNvSpPr>
              <p:nvPr>
                <p:ph idx="1"/>
              </p:nvPr>
            </p:nvSpPr>
            <p:spPr>
              <a:xfrm>
                <a:off x="838199" y="1548721"/>
                <a:ext cx="10621489" cy="4351338"/>
              </a:xfrm>
            </p:spPr>
            <p:txBody>
              <a:bodyPr/>
              <a:lstStyle/>
              <a:p>
                <a:r>
                  <a:rPr lang="hu-HU" dirty="0" err="1"/>
                  <a:t>Terms</a:t>
                </a:r>
                <a:r>
                  <a:rPr lang="hu-HU" dirty="0"/>
                  <a:t> (</a:t>
                </a:r>
                <a:r>
                  <a:rPr lang="hu-HU" dirty="0" err="1"/>
                  <a:t>refer</a:t>
                </a:r>
                <a:r>
                  <a:rPr lang="hu-HU" dirty="0"/>
                  <a:t> </a:t>
                </a:r>
                <a:r>
                  <a:rPr lang="hu-HU" dirty="0" err="1"/>
                  <a:t>to</a:t>
                </a:r>
                <a:r>
                  <a:rPr lang="hu-HU" dirty="0"/>
                  <a:t> </a:t>
                </a:r>
                <a:r>
                  <a:rPr lang="hu-HU" dirty="0" err="1"/>
                  <a:t>objects</a:t>
                </a:r>
                <a:r>
                  <a:rPr lang="hu-HU" dirty="0"/>
                  <a:t>):</a:t>
                </a:r>
              </a:p>
              <a:p>
                <a:pPr lvl="1"/>
                <a:r>
                  <a:rPr lang="hu-HU" dirty="0"/>
                  <a:t>Constant </a:t>
                </a:r>
                <a:r>
                  <a:rPr lang="hu-HU" dirty="0" err="1"/>
                  <a:t>symbols</a:t>
                </a:r>
                <a:endParaRPr lang="hu-HU" dirty="0"/>
              </a:p>
              <a:p>
                <a:pPr lvl="1"/>
                <a:r>
                  <a:rPr lang="hu-HU" dirty="0" err="1"/>
                  <a:t>Variable</a:t>
                </a:r>
                <a:endParaRPr lang="hu-HU" dirty="0"/>
              </a:p>
              <a:p>
                <a:pPr lvl="1"/>
                <a:r>
                  <a:rPr lang="hu-HU" dirty="0" err="1"/>
                  <a:t>Function</a:t>
                </a:r>
                <a:r>
                  <a:rPr lang="hu-HU" dirty="0"/>
                  <a:t> </a:t>
                </a:r>
                <a:r>
                  <a:rPr lang="hu-HU" dirty="0" err="1"/>
                  <a:t>applied</a:t>
                </a:r>
                <a:r>
                  <a:rPr lang="hu-HU" dirty="0"/>
                  <a:t> </a:t>
                </a:r>
                <a:r>
                  <a:rPr lang="hu-HU" dirty="0" err="1"/>
                  <a:t>to</a:t>
                </a:r>
                <a:r>
                  <a:rPr lang="hu-HU" dirty="0"/>
                  <a:t> </a:t>
                </a:r>
                <a:r>
                  <a:rPr lang="hu-HU" dirty="0" err="1"/>
                  <a:t>other</a:t>
                </a:r>
                <a:r>
                  <a:rPr lang="hu-HU" dirty="0"/>
                  <a:t> </a:t>
                </a:r>
                <a:r>
                  <a:rPr lang="hu-HU" dirty="0" err="1"/>
                  <a:t>terms</a:t>
                </a:r>
                <a:endParaRPr lang="hu-HU" dirty="0"/>
              </a:p>
              <a:p>
                <a:r>
                  <a:rPr lang="hu-HU" dirty="0" err="1"/>
                  <a:t>Formulas</a:t>
                </a:r>
                <a:r>
                  <a:rPr lang="hu-HU" dirty="0"/>
                  <a:t> (</a:t>
                </a:r>
                <a:r>
                  <a:rPr lang="hu-HU" dirty="0" err="1"/>
                  <a:t>refer</a:t>
                </a:r>
                <a:r>
                  <a:rPr lang="hu-HU" dirty="0"/>
                  <a:t> </a:t>
                </a:r>
                <a:r>
                  <a:rPr lang="hu-HU" dirty="0" err="1"/>
                  <a:t>to</a:t>
                </a:r>
                <a:r>
                  <a:rPr lang="hu-HU" dirty="0"/>
                  <a:t> </a:t>
                </a:r>
                <a:r>
                  <a:rPr lang="hu-HU" dirty="0" err="1"/>
                  <a:t>truth</a:t>
                </a:r>
                <a:r>
                  <a:rPr lang="hu-HU" dirty="0"/>
                  <a:t> </a:t>
                </a:r>
                <a:r>
                  <a:rPr lang="hu-HU" dirty="0" err="1"/>
                  <a:t>values</a:t>
                </a:r>
                <a:r>
                  <a:rPr lang="hu-HU" dirty="0"/>
                  <a:t>):</a:t>
                </a:r>
              </a:p>
              <a:p>
                <a:pPr lvl="1"/>
                <a:r>
                  <a:rPr lang="hu-HU" dirty="0" err="1"/>
                  <a:t>Atomic</a:t>
                </a:r>
                <a:r>
                  <a:rPr lang="hu-HU" dirty="0"/>
                  <a:t> </a:t>
                </a:r>
                <a:r>
                  <a:rPr lang="hu-HU" dirty="0" err="1"/>
                  <a:t>formulas</a:t>
                </a:r>
                <a:r>
                  <a:rPr lang="hu-HU" dirty="0"/>
                  <a:t> (</a:t>
                </a:r>
                <a:r>
                  <a:rPr lang="hu-HU" dirty="0" err="1"/>
                  <a:t>atoms</a:t>
                </a:r>
                <a:r>
                  <a:rPr lang="hu-HU" dirty="0"/>
                  <a:t>): </a:t>
                </a:r>
                <a:r>
                  <a:rPr lang="hu-HU" dirty="0" err="1"/>
                  <a:t>predicate</a:t>
                </a:r>
                <a:r>
                  <a:rPr lang="hu-HU" dirty="0"/>
                  <a:t> </a:t>
                </a:r>
                <a:r>
                  <a:rPr lang="hu-HU" dirty="0" err="1"/>
                  <a:t>applied</a:t>
                </a:r>
                <a:r>
                  <a:rPr lang="hu-HU" dirty="0"/>
                  <a:t> </a:t>
                </a:r>
                <a:r>
                  <a:rPr lang="hu-HU" dirty="0" err="1"/>
                  <a:t>to</a:t>
                </a:r>
                <a:r>
                  <a:rPr lang="hu-HU" dirty="0"/>
                  <a:t> </a:t>
                </a:r>
                <a:r>
                  <a:rPr lang="hu-HU" dirty="0" err="1"/>
                  <a:t>terms</a:t>
                </a:r>
                <a:r>
                  <a:rPr lang="hu-HU" dirty="0"/>
                  <a:t> (</a:t>
                </a:r>
                <a14:m>
                  <m:oMath xmlns:m="http://schemas.openxmlformats.org/officeDocument/2006/math">
                    <m:r>
                      <a:rPr lang="hu-HU" b="0" i="1" smtClean="0">
                        <a:latin typeface="Cambria Math" panose="02040503050406030204" pitchFamily="18" charset="0"/>
                        <a:ea typeface="Cambria Math" panose="02040503050406030204" pitchFamily="18" charset="0"/>
                      </a:rPr>
                      <m:t>𝐾𝑛𝑜𝑤𝑠</m:t>
                    </m:r>
                    <m:d>
                      <m:dPr>
                        <m:ctrlPr>
                          <a:rPr lang="hu-HU" b="0" i="1" smtClean="0">
                            <a:latin typeface="Cambria Math" panose="02040503050406030204" pitchFamily="18" charset="0"/>
                            <a:ea typeface="Cambria Math" panose="02040503050406030204" pitchFamily="18" charset="0"/>
                          </a:rPr>
                        </m:ctrlPr>
                      </m:dPr>
                      <m:e>
                        <m:r>
                          <a:rPr lang="hu-HU" b="0" i="1" smtClean="0">
                            <a:latin typeface="Cambria Math" panose="02040503050406030204" pitchFamily="18" charset="0"/>
                            <a:ea typeface="Cambria Math" panose="02040503050406030204" pitchFamily="18" charset="0"/>
                          </a:rPr>
                          <m:t>𝑥</m:t>
                        </m:r>
                        <m:r>
                          <a:rPr lang="hu-HU" b="0" i="1" smtClean="0">
                            <a:latin typeface="Cambria Math" panose="02040503050406030204" pitchFamily="18" charset="0"/>
                            <a:ea typeface="Cambria Math" panose="02040503050406030204" pitchFamily="18" charset="0"/>
                          </a:rPr>
                          <m:t>, </m:t>
                        </m:r>
                        <m:r>
                          <a:rPr lang="hu-HU" b="0" i="1" smtClean="0">
                            <a:latin typeface="Cambria Math" panose="02040503050406030204" pitchFamily="18" charset="0"/>
                            <a:ea typeface="Cambria Math" panose="02040503050406030204" pitchFamily="18" charset="0"/>
                          </a:rPr>
                          <m:t>𝑎𝑟𝑖𝑡h𝑚𝑒𝑡𝑖𝑐</m:t>
                        </m:r>
                      </m:e>
                    </m:d>
                  </m:oMath>
                </a14:m>
                <a:r>
                  <a:rPr lang="hu-HU" dirty="0"/>
                  <a:t>)</a:t>
                </a:r>
              </a:p>
              <a:p>
                <a:pPr lvl="2"/>
                <a:r>
                  <a:rPr lang="hu-HU" dirty="0" err="1"/>
                  <a:t>Connectives</a:t>
                </a:r>
                <a:endParaRPr lang="hu-HU" dirty="0"/>
              </a:p>
              <a:p>
                <a:pPr lvl="2"/>
                <a:r>
                  <a:rPr lang="hu-HU" dirty="0" err="1"/>
                  <a:t>Quantifiers</a:t>
                </a:r>
                <a:r>
                  <a:rPr lang="hu-HU" dirty="0"/>
                  <a:t>:</a:t>
                </a:r>
              </a:p>
              <a:p>
                <a:pPr lvl="3"/>
                <a:r>
                  <a:rPr lang="hu-HU" dirty="0" err="1"/>
                  <a:t>Universal</a:t>
                </a:r>
                <a:r>
                  <a:rPr lang="hu-HU" dirty="0"/>
                  <a:t> (</a:t>
                </a:r>
                <a14:m>
                  <m:oMath xmlns:m="http://schemas.openxmlformats.org/officeDocument/2006/math">
                    <m:r>
                      <a:rPr lang="hu-HU" i="1" smtClean="0">
                        <a:latin typeface="Cambria Math" panose="02040503050406030204" pitchFamily="18" charset="0"/>
                        <a:ea typeface="Cambria Math" panose="02040503050406030204" pitchFamily="18" charset="0"/>
                      </a:rPr>
                      <m:t>∀</m:t>
                    </m:r>
                  </m:oMath>
                </a14:m>
                <a:r>
                  <a:rPr lang="hu-HU" dirty="0"/>
                  <a:t>): „</a:t>
                </a:r>
                <a:r>
                  <a:rPr lang="hu-HU" dirty="0" err="1"/>
                  <a:t>generalized</a:t>
                </a:r>
                <a:r>
                  <a:rPr lang="hu-HU" dirty="0"/>
                  <a:t> </a:t>
                </a:r>
                <a:r>
                  <a:rPr lang="hu-HU" dirty="0" err="1"/>
                  <a:t>conjunction</a:t>
                </a:r>
                <a:r>
                  <a:rPr lang="hu-HU" dirty="0"/>
                  <a:t>”</a:t>
                </a:r>
              </a:p>
              <a:p>
                <a:pPr lvl="3"/>
                <a:r>
                  <a:rPr lang="hu-HU" dirty="0" err="1"/>
                  <a:t>Existential</a:t>
                </a:r>
                <a:r>
                  <a:rPr lang="hu-HU" dirty="0"/>
                  <a:t> (</a:t>
                </a:r>
                <a14:m>
                  <m:oMath xmlns:m="http://schemas.openxmlformats.org/officeDocument/2006/math">
                    <m:r>
                      <a:rPr lang="hu-HU" i="1" smtClean="0">
                        <a:latin typeface="Cambria Math" panose="02040503050406030204" pitchFamily="18" charset="0"/>
                        <a:ea typeface="Cambria Math" panose="02040503050406030204" pitchFamily="18" charset="0"/>
                      </a:rPr>
                      <m:t>∃</m:t>
                    </m:r>
                  </m:oMath>
                </a14:m>
                <a:r>
                  <a:rPr lang="hu-HU" dirty="0"/>
                  <a:t>): „</a:t>
                </a:r>
                <a:r>
                  <a:rPr lang="hu-HU" dirty="0" err="1"/>
                  <a:t>generalized</a:t>
                </a:r>
                <a:r>
                  <a:rPr lang="hu-HU" dirty="0"/>
                  <a:t> </a:t>
                </a:r>
                <a:r>
                  <a:rPr lang="hu-HU" dirty="0" err="1"/>
                  <a:t>disjunction</a:t>
                </a:r>
                <a:r>
                  <a:rPr lang="hu-HU" dirty="0"/>
                  <a:t>”</a:t>
                </a:r>
              </a:p>
            </p:txBody>
          </p:sp>
        </mc:Choice>
        <mc:Fallback xmlns="">
          <p:sp>
            <p:nvSpPr>
              <p:cNvPr id="2" name="Tartalom helye 1">
                <a:extLst>
                  <a:ext uri="{FF2B5EF4-FFF2-40B4-BE49-F238E27FC236}">
                    <a16:creationId xmlns:a16="http://schemas.microsoft.com/office/drawing/2014/main" id="{6D4D1DDD-E00A-DC05-8341-354894A946F5}"/>
                  </a:ext>
                </a:extLst>
              </p:cNvPr>
              <p:cNvSpPr>
                <a:spLocks noGrp="1" noRot="1" noChangeAspect="1" noMove="1" noResize="1" noEditPoints="1" noAdjustHandles="1" noChangeArrowheads="1" noChangeShapeType="1" noTextEdit="1"/>
              </p:cNvSpPr>
              <p:nvPr>
                <p:ph idx="1"/>
              </p:nvPr>
            </p:nvSpPr>
            <p:spPr>
              <a:xfrm>
                <a:off x="838199" y="1548721"/>
                <a:ext cx="10621489" cy="4351338"/>
              </a:xfrm>
              <a:blipFill>
                <a:blip r:embed="rId2"/>
                <a:stretch>
                  <a:fillRect l="-975" t="-2381"/>
                </a:stretch>
              </a:blipFill>
            </p:spPr>
            <p:txBody>
              <a:bodyPr/>
              <a:lstStyle/>
              <a:p>
                <a:r>
                  <a:rPr lang="hu-HU">
                    <a:noFill/>
                  </a:rPr>
                  <a:t> </a:t>
                </a:r>
              </a:p>
            </p:txBody>
          </p:sp>
        </mc:Fallback>
      </mc:AlternateContent>
      <p:sp>
        <p:nvSpPr>
          <p:cNvPr id="5" name="Dia számának helye 4">
            <a:extLst>
              <a:ext uri="{FF2B5EF4-FFF2-40B4-BE49-F238E27FC236}">
                <a16:creationId xmlns:a16="http://schemas.microsoft.com/office/drawing/2014/main" id="{9624FC20-A1B1-E46C-CBE4-A465766C0A28}"/>
              </a:ext>
            </a:extLst>
          </p:cNvPr>
          <p:cNvSpPr>
            <a:spLocks noGrp="1"/>
          </p:cNvSpPr>
          <p:nvPr>
            <p:ph type="sldNum" sz="quarter" idx="12"/>
          </p:nvPr>
        </p:nvSpPr>
        <p:spPr/>
        <p:txBody>
          <a:bodyPr/>
          <a:lstStyle/>
          <a:p>
            <a:fld id="{9F7ECEBC-3B63-4262-8BE9-06366B519A9F}" type="slidenum">
              <a:rPr lang="hu-HU" smtClean="0"/>
              <a:pPr/>
              <a:t>145</a:t>
            </a:fld>
            <a:endParaRPr lang="hu-HU" dirty="0"/>
          </a:p>
        </p:txBody>
      </p:sp>
      <p:sp>
        <p:nvSpPr>
          <p:cNvPr id="6" name="Cím 5">
            <a:extLst>
              <a:ext uri="{FF2B5EF4-FFF2-40B4-BE49-F238E27FC236}">
                <a16:creationId xmlns:a16="http://schemas.microsoft.com/office/drawing/2014/main" id="{D51B2F0D-FFF7-C860-A67B-2DE78DBAB3C5}"/>
              </a:ext>
            </a:extLst>
          </p:cNvPr>
          <p:cNvSpPr>
            <a:spLocks noGrp="1"/>
          </p:cNvSpPr>
          <p:nvPr>
            <p:ph type="title"/>
          </p:nvPr>
        </p:nvSpPr>
        <p:spPr/>
        <p:txBody>
          <a:bodyPr/>
          <a:lstStyle/>
          <a:p>
            <a:r>
              <a:rPr lang="hu-HU" dirty="0" err="1"/>
              <a:t>Syntax</a:t>
            </a:r>
            <a:endParaRPr lang="en-US" dirty="0"/>
          </a:p>
        </p:txBody>
      </p:sp>
      <p:sp>
        <p:nvSpPr>
          <p:cNvPr id="3" name="Élőláb helye 2">
            <a:extLst>
              <a:ext uri="{FF2B5EF4-FFF2-40B4-BE49-F238E27FC236}">
                <a16:creationId xmlns:a16="http://schemas.microsoft.com/office/drawing/2014/main" id="{F7AFDADD-906B-5899-A700-F97E82BF3963}"/>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EB7E1AAB-9230-0B09-3AAB-A842CD5F5FFF}"/>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ECD0B4EF-8760-5C29-5711-932153816B7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810ED6C5-68F4-F351-9DBD-F063B026A752}"/>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323502839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artalom helye 1">
                <a:extLst>
                  <a:ext uri="{FF2B5EF4-FFF2-40B4-BE49-F238E27FC236}">
                    <a16:creationId xmlns:a16="http://schemas.microsoft.com/office/drawing/2014/main" id="{BB6A3EA2-32D1-EDAB-67CE-A5FF5177C150}"/>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hu-HU" b="0" i="1" smtClean="0">
                          <a:latin typeface="Cambria Math" panose="02040503050406030204" pitchFamily="18" charset="0"/>
                        </a:rPr>
                        <m:t>¬∀</m:t>
                      </m:r>
                      <m:r>
                        <a:rPr lang="hu-HU" b="0" i="1" smtClean="0">
                          <a:latin typeface="Cambria Math" panose="02040503050406030204" pitchFamily="18" charset="0"/>
                        </a:rPr>
                        <m:t>𝑥</m:t>
                      </m:r>
                      <m:r>
                        <a:rPr lang="hu-HU" b="0" i="1" smtClean="0">
                          <a:latin typeface="Cambria Math" panose="02040503050406030204" pitchFamily="18" charset="0"/>
                        </a:rPr>
                        <m:t> </m:t>
                      </m:r>
                      <m:r>
                        <a:rPr lang="hu-HU" b="0" i="1" smtClean="0">
                          <a:latin typeface="Cambria Math" panose="02040503050406030204" pitchFamily="18" charset="0"/>
                        </a:rPr>
                        <m:t>𝑃</m:t>
                      </m:r>
                      <m:d>
                        <m:dPr>
                          <m:ctrlPr>
                            <a:rPr lang="hu-HU" b="0" i="1" smtClean="0">
                              <a:latin typeface="Cambria Math" panose="02040503050406030204" pitchFamily="18" charset="0"/>
                            </a:rPr>
                          </m:ctrlPr>
                        </m:dPr>
                        <m:e>
                          <m:r>
                            <a:rPr lang="hu-HU" b="0" i="1" smtClean="0">
                              <a:latin typeface="Cambria Math" panose="02040503050406030204" pitchFamily="18" charset="0"/>
                            </a:rPr>
                            <m:t>𝑥</m:t>
                          </m:r>
                        </m:e>
                      </m:d>
                      <m:r>
                        <a:rPr lang="hu-HU" b="0" i="1" smtClean="0">
                          <a:latin typeface="Cambria Math" panose="02040503050406030204" pitchFamily="18" charset="0"/>
                        </a:rPr>
                        <m:t>    </m:t>
                      </m:r>
                      <m:r>
                        <a:rPr lang="hu-HU" b="0" i="1" smtClean="0">
                          <a:latin typeface="Cambria Math" panose="02040503050406030204" pitchFamily="18" charset="0"/>
                        </a:rPr>
                        <m:t>𝑖𝑠</m:t>
                      </m:r>
                      <m:r>
                        <a:rPr lang="hu-HU" b="0" i="1" smtClean="0">
                          <a:latin typeface="Cambria Math" panose="02040503050406030204" pitchFamily="18" charset="0"/>
                        </a:rPr>
                        <m:t> </m:t>
                      </m:r>
                      <m:r>
                        <a:rPr lang="hu-HU" b="0" i="1" smtClean="0">
                          <a:latin typeface="Cambria Math" panose="02040503050406030204" pitchFamily="18" charset="0"/>
                        </a:rPr>
                        <m:t>𝑒𝑞𝑢𝑖𝑣𝑎𝑙𝑒𝑛𝑡</m:t>
                      </m:r>
                      <m:r>
                        <a:rPr lang="hu-HU" b="0" i="1" smtClean="0">
                          <a:latin typeface="Cambria Math" panose="02040503050406030204" pitchFamily="18" charset="0"/>
                        </a:rPr>
                        <m:t> </m:t>
                      </m:r>
                      <m:r>
                        <a:rPr lang="hu-HU" b="0" i="1" smtClean="0">
                          <a:latin typeface="Cambria Math" panose="02040503050406030204" pitchFamily="18" charset="0"/>
                        </a:rPr>
                        <m:t>𝑡𝑜</m:t>
                      </m:r>
                      <m:r>
                        <a:rPr lang="hu-HU" b="0" i="1" smtClean="0">
                          <a:latin typeface="Cambria Math" panose="02040503050406030204" pitchFamily="18" charset="0"/>
                        </a:rPr>
                        <m:t>     ∃</m:t>
                      </m:r>
                      <m:r>
                        <a:rPr lang="hu-HU" b="0" i="1" smtClean="0">
                          <a:latin typeface="Cambria Math" panose="02040503050406030204" pitchFamily="18" charset="0"/>
                        </a:rPr>
                        <m:t>𝑥</m:t>
                      </m:r>
                      <m:r>
                        <a:rPr lang="hu-HU" b="0" i="1" smtClean="0">
                          <a:latin typeface="Cambria Math" panose="02040503050406030204" pitchFamily="18" charset="0"/>
                        </a:rPr>
                        <m:t> ¬</m:t>
                      </m:r>
                      <m:r>
                        <a:rPr lang="hu-HU" b="0" i="1" smtClean="0">
                          <a:latin typeface="Cambria Math" panose="02040503050406030204" pitchFamily="18" charset="0"/>
                        </a:rPr>
                        <m:t>𝑃</m:t>
                      </m:r>
                      <m:d>
                        <m:dPr>
                          <m:ctrlPr>
                            <a:rPr lang="hu-HU" b="0" i="1" smtClean="0">
                              <a:latin typeface="Cambria Math" panose="02040503050406030204" pitchFamily="18" charset="0"/>
                            </a:rPr>
                          </m:ctrlPr>
                        </m:dPr>
                        <m:e>
                          <m:r>
                            <a:rPr lang="hu-HU" b="0" i="1" smtClean="0">
                              <a:latin typeface="Cambria Math" panose="02040503050406030204" pitchFamily="18" charset="0"/>
                            </a:rPr>
                            <m:t>𝑥</m:t>
                          </m:r>
                        </m:e>
                      </m:d>
                    </m:oMath>
                  </m:oMathPara>
                </a14:m>
                <a:endParaRPr lang="hu-HU" dirty="0"/>
              </a:p>
              <a:p>
                <a:pPr marL="0" indent="0">
                  <a:buNone/>
                </a:pPr>
                <a:endParaRPr lang="hu-HU" dirty="0"/>
              </a:p>
              <a:p>
                <a:pPr marL="0" indent="0">
                  <a:buNone/>
                </a:pPr>
                <a14:m>
                  <m:oMathPara xmlns:m="http://schemas.openxmlformats.org/officeDocument/2006/math">
                    <m:oMathParaPr>
                      <m:jc m:val="centerGroup"/>
                    </m:oMathParaPr>
                    <m:oMath xmlns:m="http://schemas.openxmlformats.org/officeDocument/2006/math">
                      <m:r>
                        <a:rPr lang="hu-HU" b="0" i="1" smtClean="0">
                          <a:latin typeface="Cambria Math" panose="02040503050406030204" pitchFamily="18" charset="0"/>
                        </a:rPr>
                        <m:t>∀</m:t>
                      </m:r>
                      <m:r>
                        <a:rPr lang="hu-HU" b="0" i="1" smtClean="0">
                          <a:latin typeface="Cambria Math" panose="02040503050406030204" pitchFamily="18" charset="0"/>
                        </a:rPr>
                        <m:t>𝑥</m:t>
                      </m:r>
                      <m:r>
                        <a:rPr lang="hu-HU" b="0" i="1" smtClean="0">
                          <a:latin typeface="Cambria Math" panose="02040503050406030204" pitchFamily="18" charset="0"/>
                        </a:rPr>
                        <m:t>∃</m:t>
                      </m:r>
                      <m:r>
                        <a:rPr lang="hu-HU" b="0" i="1" smtClean="0">
                          <a:latin typeface="Cambria Math" panose="02040503050406030204" pitchFamily="18" charset="0"/>
                        </a:rPr>
                        <m:t>𝑦</m:t>
                      </m:r>
                      <m:r>
                        <a:rPr lang="hu-HU" b="0" i="1" smtClean="0">
                          <a:latin typeface="Cambria Math" panose="02040503050406030204" pitchFamily="18" charset="0"/>
                        </a:rPr>
                        <m:t> </m:t>
                      </m:r>
                      <m:r>
                        <a:rPr lang="hu-HU" b="0" i="1" smtClean="0">
                          <a:latin typeface="Cambria Math" panose="02040503050406030204" pitchFamily="18" charset="0"/>
                        </a:rPr>
                        <m:t>𝐾𝑛𝑜𝑤𝑠</m:t>
                      </m:r>
                      <m:d>
                        <m:dPr>
                          <m:ctrlPr>
                            <a:rPr lang="hu-HU" b="0" i="1" smtClean="0">
                              <a:latin typeface="Cambria Math" panose="02040503050406030204" pitchFamily="18" charset="0"/>
                            </a:rPr>
                          </m:ctrlPr>
                        </m:dPr>
                        <m:e>
                          <m:r>
                            <a:rPr lang="hu-HU" b="0" i="1" smtClean="0">
                              <a:latin typeface="Cambria Math" panose="02040503050406030204" pitchFamily="18" charset="0"/>
                            </a:rPr>
                            <m:t>𝑥</m:t>
                          </m:r>
                          <m:r>
                            <a:rPr lang="hu-HU" b="0" i="1" smtClean="0">
                              <a:latin typeface="Cambria Math" panose="02040503050406030204" pitchFamily="18" charset="0"/>
                            </a:rPr>
                            <m:t>,</m:t>
                          </m:r>
                          <m:r>
                            <a:rPr lang="hu-HU" b="0" i="1" smtClean="0">
                              <a:latin typeface="Cambria Math" panose="02040503050406030204" pitchFamily="18" charset="0"/>
                            </a:rPr>
                            <m:t>𝑦</m:t>
                          </m:r>
                        </m:e>
                      </m:d>
                      <m:r>
                        <a:rPr lang="hu-HU" b="0" i="1" smtClean="0">
                          <a:latin typeface="Cambria Math" panose="02040503050406030204" pitchFamily="18" charset="0"/>
                        </a:rPr>
                        <m:t>     </m:t>
                      </m:r>
                      <m:r>
                        <a:rPr lang="hu-HU" b="0" i="1" smtClean="0">
                          <a:latin typeface="Cambria Math" panose="02040503050406030204" pitchFamily="18" charset="0"/>
                        </a:rPr>
                        <m:t>𝑑𝑖𝑓𝑓𝑒𝑟𝑒𝑛𝑡</m:t>
                      </m:r>
                      <m:r>
                        <a:rPr lang="hu-HU" b="0" i="1" smtClean="0">
                          <a:latin typeface="Cambria Math" panose="02040503050406030204" pitchFamily="18" charset="0"/>
                        </a:rPr>
                        <m:t>     ∃</m:t>
                      </m:r>
                      <m:r>
                        <a:rPr lang="hu-HU" b="0" i="1" smtClean="0">
                          <a:latin typeface="Cambria Math" panose="02040503050406030204" pitchFamily="18" charset="0"/>
                        </a:rPr>
                        <m:t>𝑦</m:t>
                      </m:r>
                      <m:r>
                        <a:rPr lang="hu-HU" b="0" i="1" smtClean="0">
                          <a:latin typeface="Cambria Math" panose="02040503050406030204" pitchFamily="18" charset="0"/>
                        </a:rPr>
                        <m:t>∀</m:t>
                      </m:r>
                      <m:r>
                        <a:rPr lang="hu-HU" b="0" i="1" smtClean="0">
                          <a:latin typeface="Cambria Math" panose="02040503050406030204" pitchFamily="18" charset="0"/>
                        </a:rPr>
                        <m:t>𝑥</m:t>
                      </m:r>
                      <m:r>
                        <a:rPr lang="hu-HU" b="0" i="1" smtClean="0">
                          <a:latin typeface="Cambria Math" panose="02040503050406030204" pitchFamily="18" charset="0"/>
                        </a:rPr>
                        <m:t> </m:t>
                      </m:r>
                      <m:r>
                        <a:rPr lang="hu-HU" b="0" i="1" smtClean="0">
                          <a:latin typeface="Cambria Math" panose="02040503050406030204" pitchFamily="18" charset="0"/>
                        </a:rPr>
                        <m:t>𝐾𝑛𝑜𝑤𝑠</m:t>
                      </m:r>
                      <m:d>
                        <m:dPr>
                          <m:ctrlPr>
                            <a:rPr lang="hu-HU" b="0" i="1" smtClean="0">
                              <a:latin typeface="Cambria Math" panose="02040503050406030204" pitchFamily="18" charset="0"/>
                            </a:rPr>
                          </m:ctrlPr>
                        </m:dPr>
                        <m:e>
                          <m:r>
                            <a:rPr lang="hu-HU" b="0" i="1" smtClean="0">
                              <a:latin typeface="Cambria Math" panose="02040503050406030204" pitchFamily="18" charset="0"/>
                            </a:rPr>
                            <m:t>𝑥</m:t>
                          </m:r>
                          <m:r>
                            <a:rPr lang="hu-HU" b="0" i="1" smtClean="0">
                              <a:latin typeface="Cambria Math" panose="02040503050406030204" pitchFamily="18" charset="0"/>
                            </a:rPr>
                            <m:t>,</m:t>
                          </m:r>
                          <m:r>
                            <a:rPr lang="hu-HU" b="0" i="1" smtClean="0">
                              <a:latin typeface="Cambria Math" panose="02040503050406030204" pitchFamily="18" charset="0"/>
                            </a:rPr>
                            <m:t>𝑦</m:t>
                          </m:r>
                        </m:e>
                      </m:d>
                    </m:oMath>
                  </m:oMathPara>
                </a14:m>
                <a:endParaRPr lang="hu-HU" dirty="0"/>
              </a:p>
              <a:p>
                <a:pPr marL="0" indent="0">
                  <a:buNone/>
                </a:pPr>
                <a:endParaRPr lang="hu-HU" dirty="0"/>
              </a:p>
              <a:p>
                <a:pPr marL="0" indent="0">
                  <a:buNone/>
                </a:pPr>
                <a:r>
                  <a:rPr lang="hu-HU" dirty="0"/>
                  <a:t>In </a:t>
                </a:r>
                <a:r>
                  <a:rPr lang="hu-HU" dirty="0" err="1"/>
                  <a:t>natural</a:t>
                </a:r>
                <a:r>
                  <a:rPr lang="hu-HU" dirty="0"/>
                  <a:t> </a:t>
                </a:r>
                <a:r>
                  <a:rPr lang="hu-HU" dirty="0" err="1"/>
                  <a:t>language</a:t>
                </a:r>
                <a:r>
                  <a:rPr lang="hu-HU" dirty="0"/>
                  <a:t>:</a:t>
                </a:r>
              </a:p>
              <a:p>
                <a:pPr marL="0" indent="0">
                  <a:buNone/>
                </a:pPr>
                <a:r>
                  <a:rPr lang="hu-HU" dirty="0" err="1"/>
                  <a:t>Every</a:t>
                </a:r>
                <a:r>
                  <a:rPr lang="hu-HU" dirty="0"/>
                  <a:t> </a:t>
                </a:r>
                <a:r>
                  <a:rPr lang="hu-HU" dirty="0" err="1"/>
                  <a:t>student</a:t>
                </a:r>
                <a:r>
                  <a:rPr lang="hu-HU" dirty="0"/>
                  <a:t> </a:t>
                </a:r>
                <a:r>
                  <a:rPr lang="hu-HU" dirty="0" err="1"/>
                  <a:t>knows</a:t>
                </a:r>
                <a:r>
                  <a:rPr lang="hu-HU" dirty="0"/>
                  <a:t> </a:t>
                </a:r>
                <a:r>
                  <a:rPr lang="hu-HU" dirty="0" err="1"/>
                  <a:t>arithmetic</a:t>
                </a:r>
                <a:r>
                  <a:rPr lang="hu-HU" dirty="0"/>
                  <a:t>.</a:t>
                </a:r>
              </a:p>
              <a:p>
                <a:pPr marL="0" indent="0">
                  <a:buNone/>
                </a:pPr>
                <a14:m>
                  <m:oMathPara xmlns:m="http://schemas.openxmlformats.org/officeDocument/2006/math">
                    <m:oMathParaPr>
                      <m:jc m:val="centerGroup"/>
                    </m:oMathParaPr>
                    <m:oMath xmlns:m="http://schemas.openxmlformats.org/officeDocument/2006/math">
                      <m:r>
                        <a:rPr lang="hu-HU" b="0" i="1" smtClean="0">
                          <a:latin typeface="Cambria Math" panose="02040503050406030204" pitchFamily="18" charset="0"/>
                        </a:rPr>
                        <m:t>∀</m:t>
                      </m:r>
                      <m:r>
                        <a:rPr lang="hu-HU" b="0" i="1" smtClean="0">
                          <a:latin typeface="Cambria Math" panose="02040503050406030204" pitchFamily="18" charset="0"/>
                        </a:rPr>
                        <m:t>𝑥</m:t>
                      </m:r>
                      <m:r>
                        <a:rPr lang="hu-HU" b="0" i="1" smtClean="0">
                          <a:latin typeface="Cambria Math" panose="02040503050406030204" pitchFamily="18" charset="0"/>
                        </a:rPr>
                        <m:t> </m:t>
                      </m:r>
                      <m:r>
                        <a:rPr lang="hu-HU" b="0" i="1" smtClean="0">
                          <a:latin typeface="Cambria Math" panose="02040503050406030204" pitchFamily="18" charset="0"/>
                        </a:rPr>
                        <m:t>𝑆𝑡𝑢𝑑𝑒𝑛𝑡</m:t>
                      </m:r>
                      <m:d>
                        <m:dPr>
                          <m:ctrlPr>
                            <a:rPr lang="hu-HU" b="0" i="1" smtClean="0">
                              <a:latin typeface="Cambria Math" panose="02040503050406030204" pitchFamily="18" charset="0"/>
                            </a:rPr>
                          </m:ctrlPr>
                        </m:dPr>
                        <m:e>
                          <m:r>
                            <a:rPr lang="hu-HU" b="0" i="1" smtClean="0">
                              <a:latin typeface="Cambria Math" panose="02040503050406030204" pitchFamily="18" charset="0"/>
                            </a:rPr>
                            <m:t>𝑥</m:t>
                          </m:r>
                        </m:e>
                      </m:d>
                      <m:r>
                        <a:rPr lang="hu-HU" b="1" i="1" smtClean="0">
                          <a:latin typeface="Cambria Math" panose="02040503050406030204" pitchFamily="18" charset="0"/>
                        </a:rPr>
                        <m:t>→</m:t>
                      </m:r>
                      <m:r>
                        <a:rPr lang="hu-HU" b="0" i="1" smtClean="0">
                          <a:latin typeface="Cambria Math" panose="02040503050406030204" pitchFamily="18" charset="0"/>
                        </a:rPr>
                        <m:t>𝐾𝑛𝑜𝑤</m:t>
                      </m:r>
                      <m:d>
                        <m:dPr>
                          <m:ctrlPr>
                            <a:rPr lang="hu-HU" b="0" i="1" smtClean="0">
                              <a:latin typeface="Cambria Math" panose="02040503050406030204" pitchFamily="18" charset="0"/>
                            </a:rPr>
                          </m:ctrlPr>
                        </m:dPr>
                        <m:e>
                          <m:r>
                            <a:rPr lang="hu-HU" b="0" i="1" smtClean="0">
                              <a:latin typeface="Cambria Math" panose="02040503050406030204" pitchFamily="18" charset="0"/>
                            </a:rPr>
                            <m:t>𝑥</m:t>
                          </m:r>
                          <m:r>
                            <a:rPr lang="hu-HU" b="0" i="1" smtClean="0">
                              <a:latin typeface="Cambria Math" panose="02040503050406030204" pitchFamily="18" charset="0"/>
                            </a:rPr>
                            <m:t>, </m:t>
                          </m:r>
                          <m:r>
                            <a:rPr lang="hu-HU" b="0" i="1" smtClean="0">
                              <a:latin typeface="Cambria Math" panose="02040503050406030204" pitchFamily="18" charset="0"/>
                            </a:rPr>
                            <m:t>𝑎𝑟𝑖𝑡h𝑚𝑒𝑡𝑖𝑐</m:t>
                          </m:r>
                        </m:e>
                      </m:d>
                    </m:oMath>
                  </m:oMathPara>
                </a14:m>
                <a:endParaRPr lang="hu-HU" dirty="0"/>
              </a:p>
              <a:p>
                <a:pPr marL="0" indent="0">
                  <a:buNone/>
                </a:pPr>
                <a:r>
                  <a:rPr lang="hu-HU" dirty="0" err="1"/>
                  <a:t>Some</a:t>
                </a:r>
                <a:r>
                  <a:rPr lang="hu-HU" dirty="0"/>
                  <a:t> </a:t>
                </a:r>
                <a:r>
                  <a:rPr lang="hu-HU" dirty="0" err="1"/>
                  <a:t>student</a:t>
                </a:r>
                <a:r>
                  <a:rPr lang="hu-HU" dirty="0"/>
                  <a:t> </a:t>
                </a:r>
                <a:r>
                  <a:rPr lang="hu-HU" dirty="0" err="1"/>
                  <a:t>knows</a:t>
                </a:r>
                <a:r>
                  <a:rPr lang="hu-HU" dirty="0"/>
                  <a:t> </a:t>
                </a:r>
                <a:r>
                  <a:rPr lang="hu-HU" dirty="0" err="1"/>
                  <a:t>arithmetic</a:t>
                </a:r>
                <a:r>
                  <a:rPr lang="hu-HU" dirty="0"/>
                  <a:t>.</a:t>
                </a:r>
              </a:p>
              <a:p>
                <a:pPr marL="0" indent="0">
                  <a:buNone/>
                </a:pPr>
                <a14:m>
                  <m:oMathPara xmlns:m="http://schemas.openxmlformats.org/officeDocument/2006/math">
                    <m:oMathParaPr>
                      <m:jc m:val="centerGroup"/>
                    </m:oMathParaPr>
                    <m:oMath xmlns:m="http://schemas.openxmlformats.org/officeDocument/2006/math">
                      <m:r>
                        <a:rPr lang="hu-HU" b="0" i="1" smtClean="0">
                          <a:latin typeface="Cambria Math" panose="02040503050406030204" pitchFamily="18" charset="0"/>
                        </a:rPr>
                        <m:t>∃</m:t>
                      </m:r>
                      <m:r>
                        <a:rPr lang="hu-HU" b="0" i="1" smtClean="0">
                          <a:latin typeface="Cambria Math" panose="02040503050406030204" pitchFamily="18" charset="0"/>
                        </a:rPr>
                        <m:t>𝑥</m:t>
                      </m:r>
                      <m:r>
                        <a:rPr lang="hu-HU" b="0" i="1" smtClean="0">
                          <a:latin typeface="Cambria Math" panose="02040503050406030204" pitchFamily="18" charset="0"/>
                        </a:rPr>
                        <m:t> </m:t>
                      </m:r>
                      <m:r>
                        <a:rPr lang="hu-HU" b="0" i="1" smtClean="0">
                          <a:latin typeface="Cambria Math" panose="02040503050406030204" pitchFamily="18" charset="0"/>
                        </a:rPr>
                        <m:t>𝑆𝑡𝑢𝑑𝑒𝑛𝑡</m:t>
                      </m:r>
                      <m:d>
                        <m:dPr>
                          <m:ctrlPr>
                            <a:rPr lang="hu-HU" b="0" i="1" smtClean="0">
                              <a:latin typeface="Cambria Math" panose="02040503050406030204" pitchFamily="18" charset="0"/>
                            </a:rPr>
                          </m:ctrlPr>
                        </m:dPr>
                        <m:e>
                          <m:r>
                            <a:rPr lang="hu-HU" b="0" i="1" smtClean="0">
                              <a:latin typeface="Cambria Math" panose="02040503050406030204" pitchFamily="18" charset="0"/>
                            </a:rPr>
                            <m:t>𝑥</m:t>
                          </m:r>
                        </m:e>
                      </m:d>
                      <m:r>
                        <a:rPr lang="hu-HU" b="0" i="1" smtClean="0">
                          <a:latin typeface="Cambria Math" panose="02040503050406030204" pitchFamily="18" charset="0"/>
                        </a:rPr>
                        <m:t>∧</m:t>
                      </m:r>
                      <m:r>
                        <a:rPr lang="hu-HU" b="0" i="1" smtClean="0">
                          <a:latin typeface="Cambria Math" panose="02040503050406030204" pitchFamily="18" charset="0"/>
                        </a:rPr>
                        <m:t>𝐾𝑛𝑜𝑤𝑠</m:t>
                      </m:r>
                      <m:d>
                        <m:dPr>
                          <m:ctrlPr>
                            <a:rPr lang="hu-HU" b="0" i="1" smtClean="0">
                              <a:latin typeface="Cambria Math" panose="02040503050406030204" pitchFamily="18" charset="0"/>
                            </a:rPr>
                          </m:ctrlPr>
                        </m:dPr>
                        <m:e>
                          <m:r>
                            <a:rPr lang="hu-HU" b="0" i="1" smtClean="0">
                              <a:latin typeface="Cambria Math" panose="02040503050406030204" pitchFamily="18" charset="0"/>
                            </a:rPr>
                            <m:t>𝑥</m:t>
                          </m:r>
                          <m:r>
                            <a:rPr lang="hu-HU" b="0" i="1" smtClean="0">
                              <a:latin typeface="Cambria Math" panose="02040503050406030204" pitchFamily="18" charset="0"/>
                            </a:rPr>
                            <m:t>,</m:t>
                          </m:r>
                          <m:r>
                            <a:rPr lang="hu-HU" b="0" i="1" smtClean="0">
                              <a:latin typeface="Cambria Math" panose="02040503050406030204" pitchFamily="18" charset="0"/>
                            </a:rPr>
                            <m:t>𝑎𝑟𝑖𝑡h𝑚𝑒𝑡𝑖𝑐</m:t>
                          </m:r>
                        </m:e>
                      </m:d>
                    </m:oMath>
                  </m:oMathPara>
                </a14:m>
                <a:endParaRPr lang="en-US" dirty="0"/>
              </a:p>
            </p:txBody>
          </p:sp>
        </mc:Choice>
        <mc:Fallback xmlns="">
          <p:sp>
            <p:nvSpPr>
              <p:cNvPr id="2" name="Tartalom helye 1">
                <a:extLst>
                  <a:ext uri="{FF2B5EF4-FFF2-40B4-BE49-F238E27FC236}">
                    <a16:creationId xmlns:a16="http://schemas.microsoft.com/office/drawing/2014/main" id="{BB6A3EA2-32D1-EDAB-67CE-A5FF5177C150}"/>
                  </a:ext>
                </a:extLst>
              </p:cNvPr>
              <p:cNvSpPr>
                <a:spLocks noGrp="1" noRot="1" noChangeAspect="1" noMove="1" noResize="1" noEditPoints="1" noAdjustHandles="1" noChangeArrowheads="1" noChangeShapeType="1" noTextEdit="1"/>
              </p:cNvSpPr>
              <p:nvPr>
                <p:ph idx="1"/>
              </p:nvPr>
            </p:nvSpPr>
            <p:spPr>
              <a:blipFill>
                <a:blip r:embed="rId2"/>
                <a:stretch>
                  <a:fillRect l="-1217"/>
                </a:stretch>
              </a:blipFill>
            </p:spPr>
            <p:txBody>
              <a:bodyPr/>
              <a:lstStyle/>
              <a:p>
                <a:r>
                  <a:rPr lang="hu-HU">
                    <a:noFill/>
                  </a:rPr>
                  <a:t> </a:t>
                </a:r>
              </a:p>
            </p:txBody>
          </p:sp>
        </mc:Fallback>
      </mc:AlternateContent>
      <p:sp>
        <p:nvSpPr>
          <p:cNvPr id="5" name="Dia számának helye 4">
            <a:extLst>
              <a:ext uri="{FF2B5EF4-FFF2-40B4-BE49-F238E27FC236}">
                <a16:creationId xmlns:a16="http://schemas.microsoft.com/office/drawing/2014/main" id="{72CA943E-2D7F-18FF-33B5-1F216450A842}"/>
              </a:ext>
            </a:extLst>
          </p:cNvPr>
          <p:cNvSpPr>
            <a:spLocks noGrp="1"/>
          </p:cNvSpPr>
          <p:nvPr>
            <p:ph type="sldNum" sz="quarter" idx="12"/>
          </p:nvPr>
        </p:nvSpPr>
        <p:spPr/>
        <p:txBody>
          <a:bodyPr/>
          <a:lstStyle/>
          <a:p>
            <a:fld id="{9F7ECEBC-3B63-4262-8BE9-06366B519A9F}" type="slidenum">
              <a:rPr lang="hu-HU" smtClean="0"/>
              <a:pPr/>
              <a:t>146</a:t>
            </a:fld>
            <a:endParaRPr lang="hu-HU" dirty="0"/>
          </a:p>
        </p:txBody>
      </p:sp>
      <p:sp>
        <p:nvSpPr>
          <p:cNvPr id="6" name="Cím 5">
            <a:extLst>
              <a:ext uri="{FF2B5EF4-FFF2-40B4-BE49-F238E27FC236}">
                <a16:creationId xmlns:a16="http://schemas.microsoft.com/office/drawing/2014/main" id="{7B954FE2-8265-F56B-FB82-04539EFB88A2}"/>
              </a:ext>
            </a:extLst>
          </p:cNvPr>
          <p:cNvSpPr>
            <a:spLocks noGrp="1"/>
          </p:cNvSpPr>
          <p:nvPr>
            <p:ph type="title"/>
          </p:nvPr>
        </p:nvSpPr>
        <p:spPr/>
        <p:txBody>
          <a:bodyPr/>
          <a:lstStyle/>
          <a:p>
            <a:r>
              <a:rPr lang="hu-HU" dirty="0"/>
              <a:t>Properties of </a:t>
            </a:r>
            <a:r>
              <a:rPr lang="hu-HU" dirty="0" err="1"/>
              <a:t>quantifiers</a:t>
            </a:r>
            <a:endParaRPr lang="en-US" dirty="0"/>
          </a:p>
        </p:txBody>
      </p:sp>
      <p:sp>
        <p:nvSpPr>
          <p:cNvPr id="7" name="Ellipszis 6">
            <a:extLst>
              <a:ext uri="{FF2B5EF4-FFF2-40B4-BE49-F238E27FC236}">
                <a16:creationId xmlns:a16="http://schemas.microsoft.com/office/drawing/2014/main" id="{B80C4CBB-D5D9-71DF-7C4E-E5C6EE33100F}"/>
              </a:ext>
            </a:extLst>
          </p:cNvPr>
          <p:cNvSpPr/>
          <p:nvPr/>
        </p:nvSpPr>
        <p:spPr>
          <a:xfrm>
            <a:off x="5308271" y="4381995"/>
            <a:ext cx="486888" cy="42751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zis 7">
            <a:extLst>
              <a:ext uri="{FF2B5EF4-FFF2-40B4-BE49-F238E27FC236}">
                <a16:creationId xmlns:a16="http://schemas.microsoft.com/office/drawing/2014/main" id="{E5793168-CF18-DFC2-72FD-026DE60075E1}"/>
              </a:ext>
            </a:extLst>
          </p:cNvPr>
          <p:cNvSpPr/>
          <p:nvPr/>
        </p:nvSpPr>
        <p:spPr>
          <a:xfrm>
            <a:off x="5259038" y="5309279"/>
            <a:ext cx="486888" cy="427511"/>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Élőláb helye 2">
            <a:extLst>
              <a:ext uri="{FF2B5EF4-FFF2-40B4-BE49-F238E27FC236}">
                <a16:creationId xmlns:a16="http://schemas.microsoft.com/office/drawing/2014/main" id="{30F2EBD8-88B6-BBDB-6730-DD7D0FDCD79F}"/>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9" name="Csoportba foglalás 8">
            <a:extLst>
              <a:ext uri="{FF2B5EF4-FFF2-40B4-BE49-F238E27FC236}">
                <a16:creationId xmlns:a16="http://schemas.microsoft.com/office/drawing/2014/main" id="{93670620-8CEB-3154-783A-6760A5B9715B}"/>
              </a:ext>
            </a:extLst>
          </p:cNvPr>
          <p:cNvGrpSpPr/>
          <p:nvPr/>
        </p:nvGrpSpPr>
        <p:grpSpPr>
          <a:xfrm>
            <a:off x="3078726" y="6038296"/>
            <a:ext cx="1736050" cy="787001"/>
            <a:chOff x="6717298" y="6108892"/>
            <a:chExt cx="1736050" cy="787001"/>
          </a:xfrm>
        </p:grpSpPr>
        <p:pic>
          <p:nvPicPr>
            <p:cNvPr id="10" name="Ábra 9">
              <a:extLst>
                <a:ext uri="{FF2B5EF4-FFF2-40B4-BE49-F238E27FC236}">
                  <a16:creationId xmlns:a16="http://schemas.microsoft.com/office/drawing/2014/main" id="{9091791E-8DB3-B380-F8BC-37BA6420A9A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11" name="Ábra 10">
              <a:extLst>
                <a:ext uri="{FF2B5EF4-FFF2-40B4-BE49-F238E27FC236}">
                  <a16:creationId xmlns:a16="http://schemas.microsoft.com/office/drawing/2014/main" id="{7BCDC114-8476-631B-181E-4DC6978F0E4C}"/>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252114357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artalom helye 1">
                <a:extLst>
                  <a:ext uri="{FF2B5EF4-FFF2-40B4-BE49-F238E27FC236}">
                    <a16:creationId xmlns:a16="http://schemas.microsoft.com/office/drawing/2014/main" id="{F2931C89-9E7E-C6FA-67EE-D340D6691AEC}"/>
                  </a:ext>
                </a:extLst>
              </p:cNvPr>
              <p:cNvSpPr>
                <a:spLocks noGrp="1"/>
              </p:cNvSpPr>
              <p:nvPr>
                <p:ph idx="1"/>
              </p:nvPr>
            </p:nvSpPr>
            <p:spPr/>
            <p:txBody>
              <a:bodyPr/>
              <a:lstStyle/>
              <a:p>
                <a:r>
                  <a:rPr lang="hu-HU" dirty="0"/>
                  <a:t>There is </a:t>
                </a:r>
                <a:r>
                  <a:rPr lang="hu-HU" dirty="0" err="1"/>
                  <a:t>some</a:t>
                </a:r>
                <a:r>
                  <a:rPr lang="hu-HU" dirty="0"/>
                  <a:t> </a:t>
                </a:r>
                <a:r>
                  <a:rPr lang="hu-HU" dirty="0" err="1"/>
                  <a:t>course</a:t>
                </a:r>
                <a:r>
                  <a:rPr lang="hu-HU" dirty="0"/>
                  <a:t> </a:t>
                </a:r>
                <a:r>
                  <a:rPr lang="hu-HU" dirty="0" err="1"/>
                  <a:t>that</a:t>
                </a:r>
                <a:r>
                  <a:rPr lang="hu-HU" dirty="0"/>
                  <a:t> </a:t>
                </a:r>
                <a:r>
                  <a:rPr lang="hu-HU" dirty="0" err="1"/>
                  <a:t>every</a:t>
                </a:r>
                <a:r>
                  <a:rPr lang="hu-HU" dirty="0"/>
                  <a:t> </a:t>
                </a:r>
                <a:r>
                  <a:rPr lang="hu-HU" dirty="0" err="1"/>
                  <a:t>student</a:t>
                </a:r>
                <a:r>
                  <a:rPr lang="hu-HU" dirty="0"/>
                  <a:t> has </a:t>
                </a:r>
                <a:r>
                  <a:rPr lang="hu-HU" dirty="0" err="1"/>
                  <a:t>taken</a:t>
                </a:r>
                <a:endParaRPr lang="hu-HU" dirty="0"/>
              </a:p>
              <a:p>
                <a:pPr marL="0" indent="0">
                  <a:buNone/>
                </a:pPr>
                <a14:m>
                  <m:oMathPara xmlns:m="http://schemas.openxmlformats.org/officeDocument/2006/math">
                    <m:oMathParaPr>
                      <m:jc m:val="centerGroup"/>
                    </m:oMathParaPr>
                    <m:oMath xmlns:m="http://schemas.openxmlformats.org/officeDocument/2006/math">
                      <m:r>
                        <a:rPr lang="hu-HU" sz="2000" b="0" i="1" smtClean="0">
                          <a:latin typeface="Cambria Math" panose="02040503050406030204" pitchFamily="18" charset="0"/>
                        </a:rPr>
                        <m:t>∃</m:t>
                      </m:r>
                      <m:r>
                        <a:rPr lang="hu-HU" sz="2000" b="0" i="1" smtClean="0">
                          <a:latin typeface="Cambria Math" panose="02040503050406030204" pitchFamily="18" charset="0"/>
                        </a:rPr>
                        <m:t>𝑦</m:t>
                      </m:r>
                      <m:r>
                        <a:rPr lang="hu-HU" sz="2000" b="0" i="1" smtClean="0">
                          <a:latin typeface="Cambria Math" panose="02040503050406030204" pitchFamily="18" charset="0"/>
                        </a:rPr>
                        <m:t> </m:t>
                      </m:r>
                      <m:r>
                        <a:rPr lang="hu-HU" sz="2000" b="0" i="1" smtClean="0">
                          <a:latin typeface="Cambria Math" panose="02040503050406030204" pitchFamily="18" charset="0"/>
                        </a:rPr>
                        <m:t>𝐶𝑜𝑢𝑟𝑠𝑒</m:t>
                      </m:r>
                      <m:d>
                        <m:dPr>
                          <m:ctrlPr>
                            <a:rPr lang="hu-HU" sz="2000" b="0" i="1" smtClean="0">
                              <a:latin typeface="Cambria Math" panose="02040503050406030204" pitchFamily="18" charset="0"/>
                            </a:rPr>
                          </m:ctrlPr>
                        </m:dPr>
                        <m:e>
                          <m:r>
                            <a:rPr lang="hu-HU" sz="2000" b="0" i="1" smtClean="0">
                              <a:latin typeface="Cambria Math" panose="02040503050406030204" pitchFamily="18" charset="0"/>
                            </a:rPr>
                            <m:t>𝑦</m:t>
                          </m:r>
                        </m:e>
                      </m:d>
                      <m:r>
                        <a:rPr lang="hu-HU" sz="2000" b="0" i="1" smtClean="0">
                          <a:latin typeface="Cambria Math" panose="02040503050406030204" pitchFamily="18" charset="0"/>
                        </a:rPr>
                        <m:t>∧</m:t>
                      </m:r>
                      <m:d>
                        <m:dPr>
                          <m:begChr m:val="["/>
                          <m:endChr m:val="]"/>
                          <m:ctrlPr>
                            <a:rPr lang="hu-HU" sz="2000" b="0" i="1" smtClean="0">
                              <a:latin typeface="Cambria Math" panose="02040503050406030204" pitchFamily="18" charset="0"/>
                            </a:rPr>
                          </m:ctrlPr>
                        </m:dPr>
                        <m:e>
                          <m:r>
                            <a:rPr lang="hu-HU" sz="2000" b="0" i="1" smtClean="0">
                              <a:latin typeface="Cambria Math" panose="02040503050406030204" pitchFamily="18" charset="0"/>
                            </a:rPr>
                            <m:t>∀</m:t>
                          </m:r>
                          <m:r>
                            <a:rPr lang="hu-HU" sz="2000" b="0" i="1" smtClean="0">
                              <a:latin typeface="Cambria Math" panose="02040503050406030204" pitchFamily="18" charset="0"/>
                            </a:rPr>
                            <m:t>𝑥</m:t>
                          </m:r>
                          <m:r>
                            <a:rPr lang="hu-HU" sz="2000" b="0" i="1" smtClean="0">
                              <a:latin typeface="Cambria Math" panose="02040503050406030204" pitchFamily="18" charset="0"/>
                            </a:rPr>
                            <m:t> </m:t>
                          </m:r>
                          <m:r>
                            <a:rPr lang="hu-HU" sz="2000" b="0" i="1" smtClean="0">
                              <a:latin typeface="Cambria Math" panose="02040503050406030204" pitchFamily="18" charset="0"/>
                            </a:rPr>
                            <m:t>𝑆𝑡𝑢𝑑𝑒𝑛𝑡</m:t>
                          </m:r>
                          <m:d>
                            <m:dPr>
                              <m:ctrlPr>
                                <a:rPr lang="hu-HU" sz="2000" b="0" i="1" smtClean="0">
                                  <a:latin typeface="Cambria Math" panose="02040503050406030204" pitchFamily="18" charset="0"/>
                                </a:rPr>
                              </m:ctrlPr>
                            </m:dPr>
                            <m:e>
                              <m:r>
                                <a:rPr lang="hu-HU" sz="2000" b="0" i="1" smtClean="0">
                                  <a:latin typeface="Cambria Math" panose="02040503050406030204" pitchFamily="18" charset="0"/>
                                </a:rPr>
                                <m:t>𝑥</m:t>
                              </m:r>
                            </m:e>
                          </m:d>
                          <m:r>
                            <a:rPr lang="hu-HU" sz="2000" b="0" i="1" smtClean="0">
                              <a:latin typeface="Cambria Math" panose="02040503050406030204" pitchFamily="18" charset="0"/>
                            </a:rPr>
                            <m:t>→</m:t>
                          </m:r>
                          <m:r>
                            <a:rPr lang="hu-HU" sz="2000" b="0" i="1" smtClean="0">
                              <a:latin typeface="Cambria Math" panose="02040503050406030204" pitchFamily="18" charset="0"/>
                            </a:rPr>
                            <m:t>𝑇𝑎𝑘𝑒𝑠</m:t>
                          </m:r>
                          <m:d>
                            <m:dPr>
                              <m:ctrlPr>
                                <a:rPr lang="hu-HU" sz="2000" b="0" i="1" smtClean="0">
                                  <a:latin typeface="Cambria Math" panose="02040503050406030204" pitchFamily="18" charset="0"/>
                                </a:rPr>
                              </m:ctrlPr>
                            </m:dPr>
                            <m:e>
                              <m:r>
                                <a:rPr lang="hu-HU" sz="2000" b="0" i="1" smtClean="0">
                                  <a:latin typeface="Cambria Math" panose="02040503050406030204" pitchFamily="18" charset="0"/>
                                </a:rPr>
                                <m:t>𝑥</m:t>
                              </m:r>
                              <m:r>
                                <a:rPr lang="hu-HU" sz="2000" b="0" i="1" smtClean="0">
                                  <a:latin typeface="Cambria Math" panose="02040503050406030204" pitchFamily="18" charset="0"/>
                                </a:rPr>
                                <m:t>,</m:t>
                              </m:r>
                              <m:r>
                                <a:rPr lang="hu-HU" sz="2000" b="0" i="1" smtClean="0">
                                  <a:latin typeface="Cambria Math" panose="02040503050406030204" pitchFamily="18" charset="0"/>
                                </a:rPr>
                                <m:t>𝑦</m:t>
                              </m:r>
                            </m:e>
                          </m:d>
                        </m:e>
                      </m:d>
                    </m:oMath>
                  </m:oMathPara>
                </a14:m>
                <a:endParaRPr lang="hu-HU" sz="2000" b="0" dirty="0"/>
              </a:p>
              <a:p>
                <a:pPr marL="0" indent="0">
                  <a:buNone/>
                </a:pPr>
                <a:endParaRPr lang="hu-HU" sz="2000" dirty="0"/>
              </a:p>
              <a:p>
                <a:r>
                  <a:rPr lang="hu-HU" dirty="0" err="1"/>
                  <a:t>Every</a:t>
                </a:r>
                <a:r>
                  <a:rPr lang="hu-HU" dirty="0"/>
                  <a:t> </a:t>
                </a:r>
                <a:r>
                  <a:rPr lang="hu-HU" dirty="0" err="1"/>
                  <a:t>even</a:t>
                </a:r>
                <a:r>
                  <a:rPr lang="hu-HU" dirty="0"/>
                  <a:t> integer </a:t>
                </a:r>
                <a:r>
                  <a:rPr lang="hu-HU" dirty="0" err="1"/>
                  <a:t>greater</a:t>
                </a:r>
                <a:r>
                  <a:rPr lang="hu-HU" dirty="0"/>
                  <a:t> </a:t>
                </a:r>
                <a:r>
                  <a:rPr lang="hu-HU" dirty="0" err="1"/>
                  <a:t>than</a:t>
                </a:r>
                <a:r>
                  <a:rPr lang="hu-HU" dirty="0"/>
                  <a:t> 2 is the sum of </a:t>
                </a:r>
                <a:r>
                  <a:rPr lang="hu-HU" dirty="0" err="1"/>
                  <a:t>two</a:t>
                </a:r>
                <a:r>
                  <a:rPr lang="hu-HU" dirty="0"/>
                  <a:t> </a:t>
                </a:r>
                <a:r>
                  <a:rPr lang="hu-HU" dirty="0" err="1"/>
                  <a:t>primes</a:t>
                </a:r>
                <a:endParaRPr lang="hu-HU" dirty="0"/>
              </a:p>
              <a:p>
                <a:pPr marL="0" indent="0">
                  <a:buNone/>
                </a:pPr>
                <a14:m>
                  <m:oMathPara xmlns:m="http://schemas.openxmlformats.org/officeDocument/2006/math">
                    <m:oMathParaPr>
                      <m:jc m:val="centerGroup"/>
                    </m:oMathParaPr>
                    <m:oMath xmlns:m="http://schemas.openxmlformats.org/officeDocument/2006/math">
                      <m:r>
                        <a:rPr lang="hu-HU" sz="2000" b="0" i="1" smtClean="0">
                          <a:latin typeface="Cambria Math" panose="02040503050406030204" pitchFamily="18" charset="0"/>
                        </a:rPr>
                        <m:t>∀</m:t>
                      </m:r>
                      <m:r>
                        <a:rPr lang="hu-HU" sz="2000" b="0" i="1" smtClean="0">
                          <a:latin typeface="Cambria Math" panose="02040503050406030204" pitchFamily="18" charset="0"/>
                        </a:rPr>
                        <m:t>𝑥</m:t>
                      </m:r>
                      <m:r>
                        <a:rPr lang="hu-HU" sz="2000" b="0" i="1" smtClean="0">
                          <a:latin typeface="Cambria Math" panose="02040503050406030204" pitchFamily="18" charset="0"/>
                        </a:rPr>
                        <m:t> </m:t>
                      </m:r>
                      <m:r>
                        <a:rPr lang="hu-HU" sz="2000" b="0" i="1" smtClean="0">
                          <a:latin typeface="Cambria Math" panose="02040503050406030204" pitchFamily="18" charset="0"/>
                        </a:rPr>
                        <m:t>𝐸𝑣𝑒𝑛𝐼𝑛𝑡</m:t>
                      </m:r>
                      <m:d>
                        <m:dPr>
                          <m:ctrlPr>
                            <a:rPr lang="hu-HU" sz="2000" b="0" i="1" smtClean="0">
                              <a:latin typeface="Cambria Math" panose="02040503050406030204" pitchFamily="18" charset="0"/>
                            </a:rPr>
                          </m:ctrlPr>
                        </m:dPr>
                        <m:e>
                          <m:r>
                            <a:rPr lang="hu-HU" sz="2000" b="0" i="1" smtClean="0">
                              <a:latin typeface="Cambria Math" panose="02040503050406030204" pitchFamily="18" charset="0"/>
                            </a:rPr>
                            <m:t>𝑥</m:t>
                          </m:r>
                        </m:e>
                      </m:d>
                      <m:r>
                        <a:rPr lang="hu-HU" sz="2000" b="0" i="1" smtClean="0">
                          <a:latin typeface="Cambria Math" panose="02040503050406030204" pitchFamily="18" charset="0"/>
                        </a:rPr>
                        <m:t>∧</m:t>
                      </m:r>
                      <m:r>
                        <a:rPr lang="hu-HU" sz="2000" b="0" i="1" smtClean="0">
                          <a:latin typeface="Cambria Math" panose="02040503050406030204" pitchFamily="18" charset="0"/>
                        </a:rPr>
                        <m:t>𝐺𝑟𝑒𝑎𝑡𝑒𝑟</m:t>
                      </m:r>
                      <m:d>
                        <m:dPr>
                          <m:ctrlPr>
                            <a:rPr lang="hu-HU" sz="2000" b="0" i="1" smtClean="0">
                              <a:latin typeface="Cambria Math" panose="02040503050406030204" pitchFamily="18" charset="0"/>
                            </a:rPr>
                          </m:ctrlPr>
                        </m:dPr>
                        <m:e>
                          <m:r>
                            <a:rPr lang="hu-HU" sz="2000" b="0" i="1" smtClean="0">
                              <a:latin typeface="Cambria Math" panose="02040503050406030204" pitchFamily="18" charset="0"/>
                            </a:rPr>
                            <m:t>𝑥</m:t>
                          </m:r>
                          <m:r>
                            <a:rPr lang="hu-HU" sz="2000" b="0" i="1" smtClean="0">
                              <a:latin typeface="Cambria Math" panose="02040503050406030204" pitchFamily="18" charset="0"/>
                            </a:rPr>
                            <m:t>,2</m:t>
                          </m:r>
                        </m:e>
                      </m:d>
                      <m:r>
                        <a:rPr lang="hu-HU" sz="2000" b="0" i="1" smtClean="0">
                          <a:latin typeface="Cambria Math" panose="02040503050406030204" pitchFamily="18" charset="0"/>
                        </a:rPr>
                        <m:t>→∃</m:t>
                      </m:r>
                      <m:r>
                        <a:rPr lang="hu-HU" sz="2000" b="0" i="1" smtClean="0">
                          <a:latin typeface="Cambria Math" panose="02040503050406030204" pitchFamily="18" charset="0"/>
                        </a:rPr>
                        <m:t>𝑦</m:t>
                      </m:r>
                      <m:r>
                        <a:rPr lang="hu-HU" sz="2000" b="0" i="1" smtClean="0">
                          <a:latin typeface="Cambria Math" panose="02040503050406030204" pitchFamily="18" charset="0"/>
                        </a:rPr>
                        <m:t>∃</m:t>
                      </m:r>
                      <m:r>
                        <a:rPr lang="hu-HU" sz="2000" b="0" i="1" smtClean="0">
                          <a:latin typeface="Cambria Math" panose="02040503050406030204" pitchFamily="18" charset="0"/>
                        </a:rPr>
                        <m:t>𝑧</m:t>
                      </m:r>
                      <m:r>
                        <a:rPr lang="hu-HU" sz="2000" b="0" i="1" smtClean="0">
                          <a:latin typeface="Cambria Math" panose="02040503050406030204" pitchFamily="18" charset="0"/>
                        </a:rPr>
                        <m:t> </m:t>
                      </m:r>
                      <m:r>
                        <a:rPr lang="hu-HU" sz="2000" b="0" i="1" smtClean="0">
                          <a:latin typeface="Cambria Math" panose="02040503050406030204" pitchFamily="18" charset="0"/>
                        </a:rPr>
                        <m:t>𝐸𝑞𝑢𝑎𝑙𝑠</m:t>
                      </m:r>
                      <m:d>
                        <m:dPr>
                          <m:ctrlPr>
                            <a:rPr lang="hu-HU" sz="2000" b="0" i="1" smtClean="0">
                              <a:latin typeface="Cambria Math" panose="02040503050406030204" pitchFamily="18" charset="0"/>
                            </a:rPr>
                          </m:ctrlPr>
                        </m:dPr>
                        <m:e>
                          <m:r>
                            <a:rPr lang="hu-HU" sz="2000" b="0" i="1" smtClean="0">
                              <a:latin typeface="Cambria Math" panose="02040503050406030204" pitchFamily="18" charset="0"/>
                            </a:rPr>
                            <m:t>𝑥</m:t>
                          </m:r>
                          <m:r>
                            <a:rPr lang="hu-HU" sz="2000" b="0" i="1" smtClean="0">
                              <a:latin typeface="Cambria Math" panose="02040503050406030204" pitchFamily="18" charset="0"/>
                            </a:rPr>
                            <m:t>, </m:t>
                          </m:r>
                          <m:r>
                            <a:rPr lang="hu-HU" sz="2000" b="0" i="1" smtClean="0">
                              <a:latin typeface="Cambria Math" panose="02040503050406030204" pitchFamily="18" charset="0"/>
                            </a:rPr>
                            <m:t>𝑆𝑢𝑚</m:t>
                          </m:r>
                          <m:d>
                            <m:dPr>
                              <m:ctrlPr>
                                <a:rPr lang="hu-HU" sz="2000" b="0" i="1" smtClean="0">
                                  <a:latin typeface="Cambria Math" panose="02040503050406030204" pitchFamily="18" charset="0"/>
                                </a:rPr>
                              </m:ctrlPr>
                            </m:dPr>
                            <m:e>
                              <m:r>
                                <a:rPr lang="hu-HU" sz="2000" b="0" i="1" smtClean="0">
                                  <a:latin typeface="Cambria Math" panose="02040503050406030204" pitchFamily="18" charset="0"/>
                                </a:rPr>
                                <m:t>𝑧</m:t>
                              </m:r>
                              <m:r>
                                <a:rPr lang="hu-HU" sz="2000" b="0" i="1" smtClean="0">
                                  <a:latin typeface="Cambria Math" panose="02040503050406030204" pitchFamily="18" charset="0"/>
                                </a:rPr>
                                <m:t>,</m:t>
                              </m:r>
                              <m:r>
                                <a:rPr lang="hu-HU" sz="2000" b="0" i="1" smtClean="0">
                                  <a:latin typeface="Cambria Math" panose="02040503050406030204" pitchFamily="18" charset="0"/>
                                </a:rPr>
                                <m:t>𝑦</m:t>
                              </m:r>
                            </m:e>
                          </m:d>
                        </m:e>
                      </m:d>
                      <m:r>
                        <a:rPr lang="hu-HU" sz="2000" b="0" i="1" smtClean="0">
                          <a:latin typeface="Cambria Math" panose="02040503050406030204" pitchFamily="18" charset="0"/>
                        </a:rPr>
                        <m:t>∧</m:t>
                      </m:r>
                      <m:r>
                        <a:rPr lang="hu-HU" sz="2000" b="0" i="1" smtClean="0">
                          <a:latin typeface="Cambria Math" panose="02040503050406030204" pitchFamily="18" charset="0"/>
                        </a:rPr>
                        <m:t>𝑃𝑟𝑖𝑚𝑒</m:t>
                      </m:r>
                      <m:d>
                        <m:dPr>
                          <m:ctrlPr>
                            <a:rPr lang="hu-HU" sz="2000" b="0" i="1" smtClean="0">
                              <a:latin typeface="Cambria Math" panose="02040503050406030204" pitchFamily="18" charset="0"/>
                            </a:rPr>
                          </m:ctrlPr>
                        </m:dPr>
                        <m:e>
                          <m:r>
                            <a:rPr lang="hu-HU" sz="2000" b="0" i="1" smtClean="0">
                              <a:latin typeface="Cambria Math" panose="02040503050406030204" pitchFamily="18" charset="0"/>
                            </a:rPr>
                            <m:t>𝑦</m:t>
                          </m:r>
                        </m:e>
                      </m:d>
                      <m:r>
                        <a:rPr lang="hu-HU" sz="2000" b="0" i="1" smtClean="0">
                          <a:latin typeface="Cambria Math" panose="02040503050406030204" pitchFamily="18" charset="0"/>
                        </a:rPr>
                        <m:t>∧</m:t>
                      </m:r>
                      <m:r>
                        <a:rPr lang="hu-HU" sz="2000" b="0" i="1" smtClean="0">
                          <a:latin typeface="Cambria Math" panose="02040503050406030204" pitchFamily="18" charset="0"/>
                        </a:rPr>
                        <m:t>𝑃𝑟𝑖𝑚𝑒</m:t>
                      </m:r>
                      <m:d>
                        <m:dPr>
                          <m:ctrlPr>
                            <a:rPr lang="hu-HU" sz="2000" b="0" i="1" smtClean="0">
                              <a:latin typeface="Cambria Math" panose="02040503050406030204" pitchFamily="18" charset="0"/>
                            </a:rPr>
                          </m:ctrlPr>
                        </m:dPr>
                        <m:e>
                          <m:r>
                            <a:rPr lang="hu-HU" sz="2000" b="0" i="1" smtClean="0">
                              <a:latin typeface="Cambria Math" panose="02040503050406030204" pitchFamily="18" charset="0"/>
                            </a:rPr>
                            <m:t>𝑧</m:t>
                          </m:r>
                        </m:e>
                      </m:d>
                    </m:oMath>
                  </m:oMathPara>
                </a14:m>
                <a:endParaRPr lang="hu-HU" sz="2000" dirty="0"/>
              </a:p>
              <a:p>
                <a:pPr marL="0" indent="0">
                  <a:buNone/>
                </a:pPr>
                <a:endParaRPr lang="hu-HU" sz="2000" dirty="0"/>
              </a:p>
              <a:p>
                <a:r>
                  <a:rPr lang="hu-HU" dirty="0" err="1"/>
                  <a:t>If</a:t>
                </a:r>
                <a:r>
                  <a:rPr lang="hu-HU" dirty="0"/>
                  <a:t> a </a:t>
                </a:r>
                <a:r>
                  <a:rPr lang="hu-HU" dirty="0" err="1"/>
                  <a:t>student</a:t>
                </a:r>
                <a:r>
                  <a:rPr lang="hu-HU" dirty="0"/>
                  <a:t> </a:t>
                </a:r>
                <a:r>
                  <a:rPr lang="hu-HU" dirty="0" err="1"/>
                  <a:t>takes</a:t>
                </a:r>
                <a:r>
                  <a:rPr lang="hu-HU" dirty="0"/>
                  <a:t> a </a:t>
                </a:r>
                <a:r>
                  <a:rPr lang="hu-HU" dirty="0" err="1"/>
                  <a:t>course</a:t>
                </a:r>
                <a:r>
                  <a:rPr lang="hu-HU" dirty="0"/>
                  <a:t> and the </a:t>
                </a:r>
                <a:r>
                  <a:rPr lang="hu-HU" dirty="0" err="1"/>
                  <a:t>course</a:t>
                </a:r>
                <a:r>
                  <a:rPr lang="hu-HU" dirty="0"/>
                  <a:t> </a:t>
                </a:r>
                <a:r>
                  <a:rPr lang="hu-HU" dirty="0" err="1"/>
                  <a:t>covers</a:t>
                </a:r>
                <a:r>
                  <a:rPr lang="hu-HU" dirty="0"/>
                  <a:t> a </a:t>
                </a:r>
                <a:r>
                  <a:rPr lang="hu-HU" dirty="0" err="1"/>
                  <a:t>concept</a:t>
                </a:r>
                <a:r>
                  <a:rPr lang="hu-HU" dirty="0"/>
                  <a:t>, </a:t>
                </a:r>
                <a:r>
                  <a:rPr lang="hu-HU" dirty="0" err="1"/>
                  <a:t>then</a:t>
                </a:r>
                <a:r>
                  <a:rPr lang="hu-HU" dirty="0"/>
                  <a:t> the </a:t>
                </a:r>
                <a:r>
                  <a:rPr lang="hu-HU" dirty="0" err="1"/>
                  <a:t>student</a:t>
                </a:r>
                <a:r>
                  <a:rPr lang="hu-HU" dirty="0"/>
                  <a:t> </a:t>
                </a:r>
                <a:r>
                  <a:rPr lang="hu-HU" dirty="0" err="1"/>
                  <a:t>knows</a:t>
                </a:r>
                <a:r>
                  <a:rPr lang="hu-HU" dirty="0"/>
                  <a:t> </a:t>
                </a:r>
                <a:r>
                  <a:rPr lang="hu-HU" dirty="0" err="1"/>
                  <a:t>that</a:t>
                </a:r>
                <a:r>
                  <a:rPr lang="hu-HU" dirty="0"/>
                  <a:t> </a:t>
                </a:r>
                <a:r>
                  <a:rPr lang="hu-HU" dirty="0" err="1"/>
                  <a:t>concept</a:t>
                </a:r>
                <a:r>
                  <a:rPr lang="hu-HU" dirty="0"/>
                  <a:t>.</a:t>
                </a:r>
              </a:p>
              <a:p>
                <a:pPr marL="0" indent="0">
                  <a:buNone/>
                </a:pPr>
                <a14:m>
                  <m:oMathPara xmlns:m="http://schemas.openxmlformats.org/officeDocument/2006/math">
                    <m:oMathParaPr>
                      <m:jc m:val="centerGroup"/>
                    </m:oMathParaPr>
                    <m:oMath xmlns:m="http://schemas.openxmlformats.org/officeDocument/2006/math">
                      <m:r>
                        <a:rPr lang="hu-HU" sz="2000" b="0" i="1" smtClean="0">
                          <a:latin typeface="Cambria Math" panose="02040503050406030204" pitchFamily="18" charset="0"/>
                        </a:rPr>
                        <m:t>∀</m:t>
                      </m:r>
                      <m:r>
                        <a:rPr lang="hu-HU" sz="2000" b="0" i="1" smtClean="0">
                          <a:latin typeface="Cambria Math" panose="02040503050406030204" pitchFamily="18" charset="0"/>
                        </a:rPr>
                        <m:t>𝑥</m:t>
                      </m:r>
                      <m:r>
                        <a:rPr lang="hu-HU" sz="2000" b="0" i="1" smtClean="0">
                          <a:latin typeface="Cambria Math" panose="02040503050406030204" pitchFamily="18" charset="0"/>
                        </a:rPr>
                        <m:t>∀</m:t>
                      </m:r>
                      <m:r>
                        <a:rPr lang="hu-HU" sz="2000" b="0" i="1" smtClean="0">
                          <a:latin typeface="Cambria Math" panose="02040503050406030204" pitchFamily="18" charset="0"/>
                        </a:rPr>
                        <m:t>𝑦</m:t>
                      </m:r>
                      <m:r>
                        <a:rPr lang="hu-HU" sz="2000" b="0" i="1" smtClean="0">
                          <a:latin typeface="Cambria Math" panose="02040503050406030204" pitchFamily="18" charset="0"/>
                        </a:rPr>
                        <m:t>∀</m:t>
                      </m:r>
                      <m:r>
                        <a:rPr lang="hu-HU" sz="2000" b="0" i="1" smtClean="0">
                          <a:latin typeface="Cambria Math" panose="02040503050406030204" pitchFamily="18" charset="0"/>
                        </a:rPr>
                        <m:t>𝑧</m:t>
                      </m:r>
                      <m:d>
                        <m:dPr>
                          <m:ctrlPr>
                            <a:rPr lang="hu-HU" sz="2000" b="0" i="1" smtClean="0">
                              <a:latin typeface="Cambria Math" panose="02040503050406030204" pitchFamily="18" charset="0"/>
                            </a:rPr>
                          </m:ctrlPr>
                        </m:dPr>
                        <m:e>
                          <m:r>
                            <a:rPr lang="hu-HU" sz="2000" b="0" i="1" smtClean="0">
                              <a:latin typeface="Cambria Math" panose="02040503050406030204" pitchFamily="18" charset="0"/>
                            </a:rPr>
                            <m:t>𝑆𝑡𝑢𝑑𝑒𝑛𝑡</m:t>
                          </m:r>
                          <m:d>
                            <m:dPr>
                              <m:ctrlPr>
                                <a:rPr lang="hu-HU" sz="2000" b="0" i="1" smtClean="0">
                                  <a:latin typeface="Cambria Math" panose="02040503050406030204" pitchFamily="18" charset="0"/>
                                </a:rPr>
                              </m:ctrlPr>
                            </m:dPr>
                            <m:e>
                              <m:r>
                                <a:rPr lang="hu-HU" sz="2000" b="0" i="1" smtClean="0">
                                  <a:latin typeface="Cambria Math" panose="02040503050406030204" pitchFamily="18" charset="0"/>
                                </a:rPr>
                                <m:t>𝑥</m:t>
                              </m:r>
                            </m:e>
                          </m:d>
                          <m:r>
                            <a:rPr lang="hu-HU" sz="2000" b="0" i="1" smtClean="0">
                              <a:latin typeface="Cambria Math" panose="02040503050406030204" pitchFamily="18" charset="0"/>
                            </a:rPr>
                            <m:t>∧</m:t>
                          </m:r>
                          <m:r>
                            <a:rPr lang="hu-HU" sz="2000" b="0" i="1" smtClean="0">
                              <a:latin typeface="Cambria Math" panose="02040503050406030204" pitchFamily="18" charset="0"/>
                            </a:rPr>
                            <m:t>𝑇𝑎𝑘𝑒𝑠</m:t>
                          </m:r>
                          <m:d>
                            <m:dPr>
                              <m:ctrlPr>
                                <a:rPr lang="hu-HU" sz="2000" b="0" i="1" smtClean="0">
                                  <a:latin typeface="Cambria Math" panose="02040503050406030204" pitchFamily="18" charset="0"/>
                                </a:rPr>
                              </m:ctrlPr>
                            </m:dPr>
                            <m:e>
                              <m:r>
                                <a:rPr lang="hu-HU" sz="2000" b="0" i="1" smtClean="0">
                                  <a:latin typeface="Cambria Math" panose="02040503050406030204" pitchFamily="18" charset="0"/>
                                </a:rPr>
                                <m:t>𝑥</m:t>
                              </m:r>
                              <m:r>
                                <a:rPr lang="hu-HU" sz="2000" b="0" i="1" smtClean="0">
                                  <a:latin typeface="Cambria Math" panose="02040503050406030204" pitchFamily="18" charset="0"/>
                                </a:rPr>
                                <m:t>,</m:t>
                              </m:r>
                              <m:r>
                                <a:rPr lang="hu-HU" sz="2000" b="0" i="1" smtClean="0">
                                  <a:latin typeface="Cambria Math" panose="02040503050406030204" pitchFamily="18" charset="0"/>
                                </a:rPr>
                                <m:t>𝑦</m:t>
                              </m:r>
                            </m:e>
                          </m:d>
                          <m:r>
                            <a:rPr lang="hu-HU" sz="2000" b="0" i="1" smtClean="0">
                              <a:latin typeface="Cambria Math" panose="02040503050406030204" pitchFamily="18" charset="0"/>
                            </a:rPr>
                            <m:t>∧</m:t>
                          </m:r>
                          <m:r>
                            <a:rPr lang="hu-HU" sz="2000" b="0" i="1" smtClean="0">
                              <a:latin typeface="Cambria Math" panose="02040503050406030204" pitchFamily="18" charset="0"/>
                            </a:rPr>
                            <m:t>𝐶𝑜𝑢𝑟𝑠𝑒</m:t>
                          </m:r>
                          <m:d>
                            <m:dPr>
                              <m:ctrlPr>
                                <a:rPr lang="hu-HU" sz="2000" b="0" i="1" smtClean="0">
                                  <a:latin typeface="Cambria Math" panose="02040503050406030204" pitchFamily="18" charset="0"/>
                                </a:rPr>
                              </m:ctrlPr>
                            </m:dPr>
                            <m:e>
                              <m:r>
                                <a:rPr lang="hu-HU" sz="2000" b="0" i="1" smtClean="0">
                                  <a:latin typeface="Cambria Math" panose="02040503050406030204" pitchFamily="18" charset="0"/>
                                </a:rPr>
                                <m:t>𝑦</m:t>
                              </m:r>
                            </m:e>
                          </m:d>
                          <m:r>
                            <a:rPr lang="hu-HU" sz="2000" b="0" i="1" smtClean="0">
                              <a:latin typeface="Cambria Math" panose="02040503050406030204" pitchFamily="18" charset="0"/>
                            </a:rPr>
                            <m:t>∧</m:t>
                          </m:r>
                          <m:r>
                            <a:rPr lang="hu-HU" sz="2000" b="0" i="1" smtClean="0">
                              <a:latin typeface="Cambria Math" panose="02040503050406030204" pitchFamily="18" charset="0"/>
                            </a:rPr>
                            <m:t>𝐶𝑜𝑣𝑒𝑟𝑠</m:t>
                          </m:r>
                          <m:d>
                            <m:dPr>
                              <m:ctrlPr>
                                <a:rPr lang="hu-HU" sz="2000" b="0" i="1" smtClean="0">
                                  <a:latin typeface="Cambria Math" panose="02040503050406030204" pitchFamily="18" charset="0"/>
                                </a:rPr>
                              </m:ctrlPr>
                            </m:dPr>
                            <m:e>
                              <m:r>
                                <a:rPr lang="hu-HU" sz="2000" b="0" i="1" smtClean="0">
                                  <a:latin typeface="Cambria Math" panose="02040503050406030204" pitchFamily="18" charset="0"/>
                                </a:rPr>
                                <m:t>𝑦</m:t>
                              </m:r>
                              <m:r>
                                <a:rPr lang="hu-HU" sz="2000" b="0" i="1" smtClean="0">
                                  <a:latin typeface="Cambria Math" panose="02040503050406030204" pitchFamily="18" charset="0"/>
                                </a:rPr>
                                <m:t>,</m:t>
                              </m:r>
                              <m:r>
                                <a:rPr lang="hu-HU" sz="2000" b="0" i="1" smtClean="0">
                                  <a:latin typeface="Cambria Math" panose="02040503050406030204" pitchFamily="18" charset="0"/>
                                </a:rPr>
                                <m:t>𝑧</m:t>
                              </m:r>
                            </m:e>
                          </m:d>
                        </m:e>
                      </m:d>
                      <m:r>
                        <a:rPr lang="hu-HU" sz="2000" b="0" i="1" smtClean="0">
                          <a:latin typeface="Cambria Math" panose="02040503050406030204" pitchFamily="18" charset="0"/>
                        </a:rPr>
                        <m:t>→</m:t>
                      </m:r>
                      <m:r>
                        <a:rPr lang="hu-HU" sz="2000" b="0" i="1" smtClean="0">
                          <a:latin typeface="Cambria Math" panose="02040503050406030204" pitchFamily="18" charset="0"/>
                        </a:rPr>
                        <m:t>𝐾𝑛𝑜𝑤𝑠</m:t>
                      </m:r>
                      <m:d>
                        <m:dPr>
                          <m:ctrlPr>
                            <a:rPr lang="hu-HU" sz="2000" b="0" i="1" smtClean="0">
                              <a:latin typeface="Cambria Math" panose="02040503050406030204" pitchFamily="18" charset="0"/>
                            </a:rPr>
                          </m:ctrlPr>
                        </m:dPr>
                        <m:e>
                          <m:r>
                            <a:rPr lang="hu-HU" sz="2000" b="0" i="1" smtClean="0">
                              <a:latin typeface="Cambria Math" panose="02040503050406030204" pitchFamily="18" charset="0"/>
                            </a:rPr>
                            <m:t>𝑥</m:t>
                          </m:r>
                          <m:r>
                            <a:rPr lang="hu-HU" sz="2000" b="0" i="1" smtClean="0">
                              <a:latin typeface="Cambria Math" panose="02040503050406030204" pitchFamily="18" charset="0"/>
                            </a:rPr>
                            <m:t>,</m:t>
                          </m:r>
                          <m:r>
                            <a:rPr lang="hu-HU" sz="2000" b="0" i="1" smtClean="0">
                              <a:latin typeface="Cambria Math" panose="02040503050406030204" pitchFamily="18" charset="0"/>
                            </a:rPr>
                            <m:t>𝑧</m:t>
                          </m:r>
                        </m:e>
                      </m:d>
                    </m:oMath>
                  </m:oMathPara>
                </a14:m>
                <a:endParaRPr lang="en-US" sz="2000" dirty="0"/>
              </a:p>
            </p:txBody>
          </p:sp>
        </mc:Choice>
        <mc:Fallback xmlns="">
          <p:sp>
            <p:nvSpPr>
              <p:cNvPr id="2" name="Tartalom helye 1">
                <a:extLst>
                  <a:ext uri="{FF2B5EF4-FFF2-40B4-BE49-F238E27FC236}">
                    <a16:creationId xmlns:a16="http://schemas.microsoft.com/office/drawing/2014/main" id="{F2931C89-9E7E-C6FA-67EE-D340D6691AEC}"/>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hu-HU">
                    <a:noFill/>
                  </a:rPr>
                  <a:t> </a:t>
                </a:r>
              </a:p>
            </p:txBody>
          </p:sp>
        </mc:Fallback>
      </mc:AlternateContent>
      <p:sp>
        <p:nvSpPr>
          <p:cNvPr id="5" name="Dia számának helye 4">
            <a:extLst>
              <a:ext uri="{FF2B5EF4-FFF2-40B4-BE49-F238E27FC236}">
                <a16:creationId xmlns:a16="http://schemas.microsoft.com/office/drawing/2014/main" id="{42A5EF16-B417-C942-A764-85265279AF6E}"/>
              </a:ext>
            </a:extLst>
          </p:cNvPr>
          <p:cNvSpPr>
            <a:spLocks noGrp="1"/>
          </p:cNvSpPr>
          <p:nvPr>
            <p:ph type="sldNum" sz="quarter" idx="12"/>
          </p:nvPr>
        </p:nvSpPr>
        <p:spPr/>
        <p:txBody>
          <a:bodyPr/>
          <a:lstStyle/>
          <a:p>
            <a:fld id="{9F7ECEBC-3B63-4262-8BE9-06366B519A9F}" type="slidenum">
              <a:rPr lang="hu-HU" smtClean="0"/>
              <a:pPr/>
              <a:t>147</a:t>
            </a:fld>
            <a:endParaRPr lang="hu-HU" dirty="0"/>
          </a:p>
        </p:txBody>
      </p:sp>
      <p:sp>
        <p:nvSpPr>
          <p:cNvPr id="6" name="Cím 5">
            <a:extLst>
              <a:ext uri="{FF2B5EF4-FFF2-40B4-BE49-F238E27FC236}">
                <a16:creationId xmlns:a16="http://schemas.microsoft.com/office/drawing/2014/main" id="{431DD729-B15F-BC05-04C4-9B1865170FDD}"/>
              </a:ext>
            </a:extLst>
          </p:cNvPr>
          <p:cNvSpPr>
            <a:spLocks noGrp="1"/>
          </p:cNvSpPr>
          <p:nvPr>
            <p:ph type="title"/>
          </p:nvPr>
        </p:nvSpPr>
        <p:spPr/>
        <p:txBody>
          <a:bodyPr/>
          <a:lstStyle/>
          <a:p>
            <a:r>
              <a:rPr lang="hu-HU" dirty="0" err="1"/>
              <a:t>Some</a:t>
            </a:r>
            <a:r>
              <a:rPr lang="hu-HU" dirty="0"/>
              <a:t> </a:t>
            </a:r>
            <a:r>
              <a:rPr lang="hu-HU" dirty="0" err="1"/>
              <a:t>examples</a:t>
            </a:r>
            <a:endParaRPr lang="en-US" dirty="0"/>
          </a:p>
        </p:txBody>
      </p:sp>
      <p:sp>
        <p:nvSpPr>
          <p:cNvPr id="3" name="Élőláb helye 2">
            <a:extLst>
              <a:ext uri="{FF2B5EF4-FFF2-40B4-BE49-F238E27FC236}">
                <a16:creationId xmlns:a16="http://schemas.microsoft.com/office/drawing/2014/main" id="{0F22C04B-02E3-2710-573D-9FDEB0D9C42B}"/>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59DC82B4-6AA5-7EE8-5A23-52148D7EC03E}"/>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91045C64-0779-7F3D-C8DF-84A503E81D87}"/>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D810EB94-E3BB-8ABB-61BD-68BB8B18B7C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2572738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artalom helye 1">
                <a:extLst>
                  <a:ext uri="{FF2B5EF4-FFF2-40B4-BE49-F238E27FC236}">
                    <a16:creationId xmlns:a16="http://schemas.microsoft.com/office/drawing/2014/main" id="{9596B716-A390-8E99-78DB-EE475646D908}"/>
                  </a:ext>
                </a:extLst>
              </p:cNvPr>
              <p:cNvSpPr>
                <a:spLocks noGrp="1"/>
              </p:cNvSpPr>
              <p:nvPr>
                <p:ph idx="1"/>
              </p:nvPr>
            </p:nvSpPr>
            <p:spPr/>
            <p:txBody>
              <a:bodyPr/>
              <a:lstStyle/>
              <a:p>
                <a:r>
                  <a:rPr lang="hu-HU" dirty="0"/>
                  <a:t>Constant </a:t>
                </a:r>
                <a:r>
                  <a:rPr lang="hu-HU" dirty="0" err="1"/>
                  <a:t>symbols</a:t>
                </a:r>
                <a:r>
                  <a:rPr lang="hu-HU" dirty="0"/>
                  <a:t> </a:t>
                </a:r>
                <a:r>
                  <a:rPr lang="hu-HU" dirty="0" err="1"/>
                  <a:t>to</a:t>
                </a:r>
                <a:r>
                  <a:rPr lang="hu-HU" dirty="0"/>
                  <a:t> </a:t>
                </a:r>
                <a:r>
                  <a:rPr lang="hu-HU" dirty="0" err="1"/>
                  <a:t>objects</a:t>
                </a:r>
                <a:endParaRPr lang="hu-HU" dirty="0"/>
              </a:p>
              <a:p>
                <a:pPr lvl="1"/>
                <a14:m>
                  <m:oMath xmlns:m="http://schemas.openxmlformats.org/officeDocument/2006/math">
                    <m:r>
                      <a:rPr lang="hu-HU" b="0" i="1" smtClean="0">
                        <a:latin typeface="Cambria Math" panose="02040503050406030204" pitchFamily="18" charset="0"/>
                      </a:rPr>
                      <m:t>𝑤</m:t>
                    </m:r>
                    <m:d>
                      <m:dPr>
                        <m:ctrlPr>
                          <a:rPr lang="hu-HU" b="0" i="1" smtClean="0">
                            <a:latin typeface="Cambria Math" panose="02040503050406030204" pitchFamily="18" charset="0"/>
                          </a:rPr>
                        </m:ctrlPr>
                      </m:dPr>
                      <m:e>
                        <m:r>
                          <a:rPr lang="hu-HU" b="0" i="1" smtClean="0">
                            <a:latin typeface="Cambria Math" panose="02040503050406030204" pitchFamily="18" charset="0"/>
                          </a:rPr>
                          <m:t>𝑎𝑙𝑖𝑐𝑒</m:t>
                        </m:r>
                      </m:e>
                    </m:d>
                    <m:r>
                      <a:rPr lang="hu-HU" b="0" i="1" smtClean="0">
                        <a:latin typeface="Cambria Math" panose="02040503050406030204" pitchFamily="18" charset="0"/>
                      </a:rPr>
                      <m:t>=</m:t>
                    </m:r>
                    <m:sSub>
                      <m:sSubPr>
                        <m:ctrlPr>
                          <a:rPr lang="hu-HU" b="0" i="1" smtClean="0">
                            <a:latin typeface="Cambria Math" panose="02040503050406030204" pitchFamily="18" charset="0"/>
                          </a:rPr>
                        </m:ctrlPr>
                      </m:sSubPr>
                      <m:e>
                        <m:r>
                          <a:rPr lang="hu-HU" b="0" i="1" smtClean="0">
                            <a:latin typeface="Cambria Math" panose="02040503050406030204" pitchFamily="18" charset="0"/>
                          </a:rPr>
                          <m:t>𝑜</m:t>
                        </m:r>
                      </m:e>
                      <m:sub>
                        <m:r>
                          <a:rPr lang="hu-HU" b="0" i="1" smtClean="0">
                            <a:latin typeface="Cambria Math" panose="02040503050406030204" pitchFamily="18" charset="0"/>
                          </a:rPr>
                          <m:t>1</m:t>
                        </m:r>
                      </m:sub>
                    </m:sSub>
                    <m:r>
                      <a:rPr lang="hu-HU" b="0" i="1" smtClean="0">
                        <a:latin typeface="Cambria Math" panose="02040503050406030204" pitchFamily="18" charset="0"/>
                      </a:rPr>
                      <m:t> ,  </m:t>
                    </m:r>
                    <m:r>
                      <a:rPr lang="hu-HU" b="0" i="1" smtClean="0">
                        <a:latin typeface="Cambria Math" panose="02040503050406030204" pitchFamily="18" charset="0"/>
                      </a:rPr>
                      <m:t>𝑤</m:t>
                    </m:r>
                    <m:d>
                      <m:dPr>
                        <m:ctrlPr>
                          <a:rPr lang="hu-HU" b="0" i="1" smtClean="0">
                            <a:latin typeface="Cambria Math" panose="02040503050406030204" pitchFamily="18" charset="0"/>
                          </a:rPr>
                        </m:ctrlPr>
                      </m:dPr>
                      <m:e>
                        <m:r>
                          <a:rPr lang="hu-HU" b="0" i="1" smtClean="0">
                            <a:latin typeface="Cambria Math" panose="02040503050406030204" pitchFamily="18" charset="0"/>
                          </a:rPr>
                          <m:t>𝑏𝑜𝑏</m:t>
                        </m:r>
                      </m:e>
                    </m:d>
                    <m:r>
                      <a:rPr lang="hu-HU" b="0" i="1" smtClean="0">
                        <a:latin typeface="Cambria Math" panose="02040503050406030204" pitchFamily="18" charset="0"/>
                      </a:rPr>
                      <m:t>=</m:t>
                    </m:r>
                    <m:sSub>
                      <m:sSubPr>
                        <m:ctrlPr>
                          <a:rPr lang="hu-HU" b="0" i="1" smtClean="0">
                            <a:latin typeface="Cambria Math" panose="02040503050406030204" pitchFamily="18" charset="0"/>
                          </a:rPr>
                        </m:ctrlPr>
                      </m:sSubPr>
                      <m:e>
                        <m:r>
                          <a:rPr lang="hu-HU" b="0" i="1" smtClean="0">
                            <a:latin typeface="Cambria Math" panose="02040503050406030204" pitchFamily="18" charset="0"/>
                          </a:rPr>
                          <m:t>𝑜</m:t>
                        </m:r>
                      </m:e>
                      <m:sub>
                        <m:r>
                          <a:rPr lang="hu-HU" b="0" i="1" smtClean="0">
                            <a:latin typeface="Cambria Math" panose="02040503050406030204" pitchFamily="18" charset="0"/>
                          </a:rPr>
                          <m:t>2</m:t>
                        </m:r>
                      </m:sub>
                    </m:sSub>
                    <m:r>
                      <a:rPr lang="hu-HU" b="0" i="1" smtClean="0">
                        <a:latin typeface="Cambria Math" panose="02040503050406030204" pitchFamily="18" charset="0"/>
                      </a:rPr>
                      <m:t> ,  </m:t>
                    </m:r>
                    <m:r>
                      <a:rPr lang="hu-HU" b="0" i="1" smtClean="0">
                        <a:latin typeface="Cambria Math" panose="02040503050406030204" pitchFamily="18" charset="0"/>
                      </a:rPr>
                      <m:t>𝑤</m:t>
                    </m:r>
                    <m:d>
                      <m:dPr>
                        <m:ctrlPr>
                          <a:rPr lang="hu-HU" b="0" i="1" smtClean="0">
                            <a:latin typeface="Cambria Math" panose="02040503050406030204" pitchFamily="18" charset="0"/>
                          </a:rPr>
                        </m:ctrlPr>
                      </m:dPr>
                      <m:e>
                        <m:r>
                          <a:rPr lang="hu-HU" b="0" i="1" smtClean="0">
                            <a:latin typeface="Cambria Math" panose="02040503050406030204" pitchFamily="18" charset="0"/>
                          </a:rPr>
                          <m:t>𝑎𝑟𝑖𝑡h𝑚𝑒𝑡𝑖𝑐</m:t>
                        </m:r>
                      </m:e>
                    </m:d>
                    <m:r>
                      <a:rPr lang="hu-HU" b="0" i="1" smtClean="0">
                        <a:latin typeface="Cambria Math" panose="02040503050406030204" pitchFamily="18" charset="0"/>
                      </a:rPr>
                      <m:t>=</m:t>
                    </m:r>
                    <m:sSub>
                      <m:sSubPr>
                        <m:ctrlPr>
                          <a:rPr lang="hu-HU" b="0" i="1" smtClean="0">
                            <a:latin typeface="Cambria Math" panose="02040503050406030204" pitchFamily="18" charset="0"/>
                          </a:rPr>
                        </m:ctrlPr>
                      </m:sSubPr>
                      <m:e>
                        <m:r>
                          <a:rPr lang="hu-HU" b="0" i="1" smtClean="0">
                            <a:latin typeface="Cambria Math" panose="02040503050406030204" pitchFamily="18" charset="0"/>
                          </a:rPr>
                          <m:t>𝑜</m:t>
                        </m:r>
                      </m:e>
                      <m:sub>
                        <m:r>
                          <a:rPr lang="hu-HU" b="0" i="1" smtClean="0">
                            <a:latin typeface="Cambria Math" panose="02040503050406030204" pitchFamily="18" charset="0"/>
                          </a:rPr>
                          <m:t>3</m:t>
                        </m:r>
                      </m:sub>
                    </m:sSub>
                  </m:oMath>
                </a14:m>
                <a:endParaRPr lang="hu-HU" dirty="0"/>
              </a:p>
              <a:p>
                <a:r>
                  <a:rPr lang="hu-HU" dirty="0" err="1"/>
                  <a:t>Predicate</a:t>
                </a:r>
                <a:r>
                  <a:rPr lang="hu-HU" dirty="0"/>
                  <a:t> </a:t>
                </a:r>
                <a:r>
                  <a:rPr lang="hu-HU" dirty="0" err="1"/>
                  <a:t>symbols</a:t>
                </a:r>
                <a:r>
                  <a:rPr lang="hu-HU" dirty="0"/>
                  <a:t> </a:t>
                </a:r>
                <a:r>
                  <a:rPr lang="hu-HU" dirty="0" err="1"/>
                  <a:t>to</a:t>
                </a:r>
                <a:r>
                  <a:rPr lang="hu-HU" dirty="0"/>
                  <a:t> </a:t>
                </a:r>
                <a:r>
                  <a:rPr lang="hu-HU" dirty="0" err="1"/>
                  <a:t>tuples</a:t>
                </a:r>
                <a:r>
                  <a:rPr lang="hu-HU" dirty="0"/>
                  <a:t> of </a:t>
                </a:r>
                <a:r>
                  <a:rPr lang="hu-HU" dirty="0" err="1"/>
                  <a:t>objects</a:t>
                </a:r>
                <a:endParaRPr lang="hu-HU" dirty="0"/>
              </a:p>
              <a:p>
                <a:pPr lvl="1"/>
                <a14:m>
                  <m:oMath xmlns:m="http://schemas.openxmlformats.org/officeDocument/2006/math">
                    <m:r>
                      <a:rPr lang="hu-HU" b="0" i="1" smtClean="0">
                        <a:latin typeface="Cambria Math" panose="02040503050406030204" pitchFamily="18" charset="0"/>
                      </a:rPr>
                      <m:t>𝑤</m:t>
                    </m:r>
                    <m:d>
                      <m:dPr>
                        <m:ctrlPr>
                          <a:rPr lang="hu-HU" b="0" i="1" smtClean="0">
                            <a:latin typeface="Cambria Math" panose="02040503050406030204" pitchFamily="18" charset="0"/>
                          </a:rPr>
                        </m:ctrlPr>
                      </m:dPr>
                      <m:e>
                        <m:r>
                          <a:rPr lang="hu-HU" b="0" i="1" smtClean="0">
                            <a:latin typeface="Cambria Math" panose="02040503050406030204" pitchFamily="18" charset="0"/>
                          </a:rPr>
                          <m:t>𝐾𝑛𝑜𝑤𝑠</m:t>
                        </m:r>
                      </m:e>
                    </m:d>
                    <m:r>
                      <a:rPr lang="hu-HU" b="0" i="1" smtClean="0">
                        <a:latin typeface="Cambria Math" panose="02040503050406030204" pitchFamily="18" charset="0"/>
                      </a:rPr>
                      <m:t>=</m:t>
                    </m:r>
                    <m:d>
                      <m:dPr>
                        <m:begChr m:val="{"/>
                        <m:endChr m:val="}"/>
                        <m:ctrlPr>
                          <a:rPr lang="hu-HU" b="0" i="1" smtClean="0">
                            <a:latin typeface="Cambria Math" panose="02040503050406030204" pitchFamily="18" charset="0"/>
                          </a:rPr>
                        </m:ctrlPr>
                      </m:dPr>
                      <m:e>
                        <m:d>
                          <m:dPr>
                            <m:ctrlPr>
                              <a:rPr lang="hu-HU" b="0" i="1" smtClean="0">
                                <a:latin typeface="Cambria Math" panose="02040503050406030204" pitchFamily="18" charset="0"/>
                              </a:rPr>
                            </m:ctrlPr>
                          </m:dPr>
                          <m:e>
                            <m:sSub>
                              <m:sSubPr>
                                <m:ctrlPr>
                                  <a:rPr lang="hu-HU" b="0" i="1" smtClean="0">
                                    <a:latin typeface="Cambria Math" panose="02040503050406030204" pitchFamily="18" charset="0"/>
                                  </a:rPr>
                                </m:ctrlPr>
                              </m:sSubPr>
                              <m:e>
                                <m:r>
                                  <a:rPr lang="hu-HU" b="0" i="1" smtClean="0">
                                    <a:latin typeface="Cambria Math" panose="02040503050406030204" pitchFamily="18" charset="0"/>
                                  </a:rPr>
                                  <m:t>𝑜</m:t>
                                </m:r>
                              </m:e>
                              <m:sub>
                                <m:r>
                                  <a:rPr lang="hu-HU" b="0" i="1" smtClean="0">
                                    <a:latin typeface="Cambria Math" panose="02040503050406030204" pitchFamily="18" charset="0"/>
                                  </a:rPr>
                                  <m:t>1</m:t>
                                </m:r>
                              </m:sub>
                            </m:sSub>
                            <m:r>
                              <a:rPr lang="hu-HU" b="0" i="1" smtClean="0">
                                <a:latin typeface="Cambria Math" panose="02040503050406030204" pitchFamily="18" charset="0"/>
                              </a:rPr>
                              <m:t>,</m:t>
                            </m:r>
                            <m:sSub>
                              <m:sSubPr>
                                <m:ctrlPr>
                                  <a:rPr lang="hu-HU" b="0" i="1" smtClean="0">
                                    <a:latin typeface="Cambria Math" panose="02040503050406030204" pitchFamily="18" charset="0"/>
                                  </a:rPr>
                                </m:ctrlPr>
                              </m:sSubPr>
                              <m:e>
                                <m:r>
                                  <a:rPr lang="hu-HU" b="0" i="1" smtClean="0">
                                    <a:latin typeface="Cambria Math" panose="02040503050406030204" pitchFamily="18" charset="0"/>
                                  </a:rPr>
                                  <m:t>𝑜</m:t>
                                </m:r>
                              </m:e>
                              <m:sub>
                                <m:r>
                                  <a:rPr lang="hu-HU" b="0" i="1" smtClean="0">
                                    <a:latin typeface="Cambria Math" panose="02040503050406030204" pitchFamily="18" charset="0"/>
                                  </a:rPr>
                                  <m:t>3</m:t>
                                </m:r>
                              </m:sub>
                            </m:sSub>
                          </m:e>
                        </m:d>
                        <m:r>
                          <a:rPr lang="hu-HU" b="0" i="1" smtClean="0">
                            <a:latin typeface="Cambria Math" panose="02040503050406030204" pitchFamily="18" charset="0"/>
                          </a:rPr>
                          <m:t>,</m:t>
                        </m:r>
                        <m:d>
                          <m:dPr>
                            <m:ctrlPr>
                              <a:rPr lang="hu-HU" b="0" i="1" smtClean="0">
                                <a:latin typeface="Cambria Math" panose="02040503050406030204" pitchFamily="18" charset="0"/>
                              </a:rPr>
                            </m:ctrlPr>
                          </m:dPr>
                          <m:e>
                            <m:sSub>
                              <m:sSubPr>
                                <m:ctrlPr>
                                  <a:rPr lang="hu-HU" b="0" i="1" smtClean="0">
                                    <a:latin typeface="Cambria Math" panose="02040503050406030204" pitchFamily="18" charset="0"/>
                                  </a:rPr>
                                </m:ctrlPr>
                              </m:sSubPr>
                              <m:e>
                                <m:r>
                                  <a:rPr lang="hu-HU" b="0" i="1" smtClean="0">
                                    <a:latin typeface="Cambria Math" panose="02040503050406030204" pitchFamily="18" charset="0"/>
                                  </a:rPr>
                                  <m:t>𝑜</m:t>
                                </m:r>
                              </m:e>
                              <m:sub>
                                <m:r>
                                  <a:rPr lang="hu-HU" b="0" i="1" smtClean="0">
                                    <a:latin typeface="Cambria Math" panose="02040503050406030204" pitchFamily="18" charset="0"/>
                                  </a:rPr>
                                  <m:t>2</m:t>
                                </m:r>
                              </m:sub>
                            </m:sSub>
                            <m:r>
                              <a:rPr lang="hu-HU" b="0" i="1" smtClean="0">
                                <a:latin typeface="Cambria Math" panose="02040503050406030204" pitchFamily="18" charset="0"/>
                              </a:rPr>
                              <m:t>,</m:t>
                            </m:r>
                            <m:sSub>
                              <m:sSubPr>
                                <m:ctrlPr>
                                  <a:rPr lang="hu-HU" b="0" i="1" smtClean="0">
                                    <a:latin typeface="Cambria Math" panose="02040503050406030204" pitchFamily="18" charset="0"/>
                                  </a:rPr>
                                </m:ctrlPr>
                              </m:sSubPr>
                              <m:e>
                                <m:r>
                                  <a:rPr lang="hu-HU" b="0" i="1" smtClean="0">
                                    <a:latin typeface="Cambria Math" panose="02040503050406030204" pitchFamily="18" charset="0"/>
                                  </a:rPr>
                                  <m:t>𝑜</m:t>
                                </m:r>
                              </m:e>
                              <m:sub>
                                <m:r>
                                  <a:rPr lang="hu-HU" b="0" i="1" smtClean="0">
                                    <a:latin typeface="Cambria Math" panose="02040503050406030204" pitchFamily="18" charset="0"/>
                                  </a:rPr>
                                  <m:t>3</m:t>
                                </m:r>
                              </m:sub>
                            </m:sSub>
                          </m:e>
                        </m:d>
                        <m:r>
                          <a:rPr lang="hu-HU" b="0" i="1" smtClean="0">
                            <a:latin typeface="Cambria Math" panose="02040503050406030204" pitchFamily="18" charset="0"/>
                          </a:rPr>
                          <m:t>,…</m:t>
                        </m:r>
                      </m:e>
                    </m:d>
                  </m:oMath>
                </a14:m>
                <a:endParaRPr lang="hu-HU" dirty="0"/>
              </a:p>
              <a:p>
                <a:r>
                  <a:rPr lang="hu-HU" dirty="0"/>
                  <a:t>1 constant </a:t>
                </a:r>
                <a:r>
                  <a:rPr lang="hu-HU" dirty="0" err="1"/>
                  <a:t>symbol</a:t>
                </a:r>
                <a:r>
                  <a:rPr lang="hu-HU" dirty="0"/>
                  <a:t> = 1 </a:t>
                </a:r>
                <a:r>
                  <a:rPr lang="hu-HU" dirty="0" err="1"/>
                  <a:t>object</a:t>
                </a:r>
                <a:endParaRPr lang="hu-HU" dirty="0"/>
              </a:p>
            </p:txBody>
          </p:sp>
        </mc:Choice>
        <mc:Fallback xmlns="">
          <p:sp>
            <p:nvSpPr>
              <p:cNvPr id="2" name="Tartalom helye 1">
                <a:extLst>
                  <a:ext uri="{FF2B5EF4-FFF2-40B4-BE49-F238E27FC236}">
                    <a16:creationId xmlns:a16="http://schemas.microsoft.com/office/drawing/2014/main" id="{9596B716-A390-8E99-78DB-EE475646D908}"/>
                  </a:ext>
                </a:extLst>
              </p:cNvPr>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US">
                    <a:noFill/>
                  </a:rPr>
                  <a:t> </a:t>
                </a:r>
              </a:p>
            </p:txBody>
          </p:sp>
        </mc:Fallback>
      </mc:AlternateContent>
      <p:sp>
        <p:nvSpPr>
          <p:cNvPr id="5" name="Dia számának helye 4">
            <a:extLst>
              <a:ext uri="{FF2B5EF4-FFF2-40B4-BE49-F238E27FC236}">
                <a16:creationId xmlns:a16="http://schemas.microsoft.com/office/drawing/2014/main" id="{AD0DCA6E-EA92-570E-3B12-9826795441B4}"/>
              </a:ext>
            </a:extLst>
          </p:cNvPr>
          <p:cNvSpPr>
            <a:spLocks noGrp="1"/>
          </p:cNvSpPr>
          <p:nvPr>
            <p:ph type="sldNum" sz="quarter" idx="12"/>
          </p:nvPr>
        </p:nvSpPr>
        <p:spPr/>
        <p:txBody>
          <a:bodyPr/>
          <a:lstStyle/>
          <a:p>
            <a:fld id="{9F7ECEBC-3B63-4262-8BE9-06366B519A9F}" type="slidenum">
              <a:rPr lang="hu-HU" smtClean="0"/>
              <a:pPr/>
              <a:t>148</a:t>
            </a:fld>
            <a:endParaRPr lang="hu-HU" dirty="0"/>
          </a:p>
        </p:txBody>
      </p:sp>
      <p:sp>
        <p:nvSpPr>
          <p:cNvPr id="6" name="Cím 5">
            <a:extLst>
              <a:ext uri="{FF2B5EF4-FFF2-40B4-BE49-F238E27FC236}">
                <a16:creationId xmlns:a16="http://schemas.microsoft.com/office/drawing/2014/main" id="{65A8F49F-64C3-90F7-DC36-1256F305BD5E}"/>
              </a:ext>
            </a:extLst>
          </p:cNvPr>
          <p:cNvSpPr>
            <a:spLocks noGrp="1"/>
          </p:cNvSpPr>
          <p:nvPr>
            <p:ph type="title"/>
          </p:nvPr>
        </p:nvSpPr>
        <p:spPr/>
        <p:txBody>
          <a:bodyPr/>
          <a:lstStyle/>
          <a:p>
            <a:r>
              <a:rPr lang="hu-HU" dirty="0" err="1"/>
              <a:t>Models</a:t>
            </a:r>
            <a:endParaRPr lang="en-US" dirty="0"/>
          </a:p>
        </p:txBody>
      </p:sp>
      <p:sp>
        <p:nvSpPr>
          <p:cNvPr id="3" name="Élőláb helye 2">
            <a:extLst>
              <a:ext uri="{FF2B5EF4-FFF2-40B4-BE49-F238E27FC236}">
                <a16:creationId xmlns:a16="http://schemas.microsoft.com/office/drawing/2014/main" id="{683A626F-6E21-09B1-2D37-D5D48AD407D6}"/>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883C4E44-12E0-6D2E-FEF0-04F6EE9353AF}"/>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DE3ED133-54EF-9DE8-5988-2D82560E6768}"/>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468BCD45-D983-FA05-9E80-A6753133817E}"/>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214293531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D825329A-95D8-856A-FEE7-43E84516F0BF}"/>
                  </a:ext>
                </a:extLst>
              </p:cNvPr>
              <p:cNvSpPr>
                <a:spLocks noGrp="1"/>
              </p:cNvSpPr>
              <p:nvPr>
                <p:ph idx="1"/>
              </p:nvPr>
            </p:nvSpPr>
            <p:spPr/>
            <p:txBody>
              <a:bodyPr>
                <a:normAutofit lnSpcReduction="10000"/>
              </a:bodyPr>
              <a:lstStyle/>
              <a:p>
                <a:pPr marL="0" indent="0">
                  <a:buNone/>
                </a:pPr>
                <a:r>
                  <a:rPr lang="en-GB" dirty="0">
                    <a:solidFill>
                      <a:schemeClr val="tx1"/>
                    </a:solidFill>
                  </a:rPr>
                  <a:t>A1: There is a patient who trusts every doctor.</a:t>
                </a:r>
                <a:endParaRPr lang="hu-HU" dirty="0">
                  <a:solidFill>
                    <a:schemeClr val="tx1"/>
                  </a:solidFill>
                </a:endParaRPr>
              </a:p>
              <a:p>
                <a:pPr marL="0" indent="0">
                  <a:buNone/>
                </a:pPr>
                <a:r>
                  <a:rPr lang="hu-HU" dirty="0">
                    <a:solidFill>
                      <a:schemeClr val="tx1"/>
                    </a:solidFill>
                  </a:rPr>
                  <a:t>A</a:t>
                </a:r>
                <a:r>
                  <a:rPr lang="en-GB" dirty="0">
                    <a:solidFill>
                      <a:schemeClr val="tx1"/>
                    </a:solidFill>
                  </a:rPr>
                  <a:t>2: No patient trusts a fraudster.</a:t>
                </a:r>
                <a:endParaRPr lang="hu-HU" dirty="0">
                  <a:solidFill>
                    <a:schemeClr val="tx1"/>
                  </a:solidFill>
                </a:endParaRPr>
              </a:p>
              <a:p>
                <a:pPr marL="0" indent="0">
                  <a:buNone/>
                </a:pPr>
                <a:r>
                  <a:rPr lang="en-GB" dirty="0">
                    <a:solidFill>
                      <a:schemeClr val="tx1"/>
                    </a:solidFill>
                  </a:rPr>
                  <a:t>Let's see</a:t>
                </a:r>
                <a:endParaRPr lang="hu-HU" dirty="0">
                  <a:solidFill>
                    <a:schemeClr val="tx1"/>
                  </a:solidFill>
                </a:endParaRPr>
              </a:p>
              <a:p>
                <a:pPr marL="0" indent="0">
                  <a:buNone/>
                </a:pPr>
                <a:r>
                  <a:rPr lang="en-GB" dirty="0">
                    <a:solidFill>
                      <a:schemeClr val="tx1"/>
                    </a:solidFill>
                  </a:rPr>
                  <a:t>B: No doctor is a fraudster.</a:t>
                </a:r>
                <a:endParaRPr lang="hu-HU" dirty="0">
                  <a:solidFill>
                    <a:schemeClr val="tx1"/>
                  </a:solidFill>
                </a:endParaRPr>
              </a:p>
              <a:p>
                <a:pPr marL="0" indent="0">
                  <a:buNone/>
                </a:pPr>
                <a:r>
                  <a:rPr lang="hu-HU" u="sng" dirty="0" err="1">
                    <a:solidFill>
                      <a:schemeClr val="tx1"/>
                    </a:solidFill>
                  </a:rPr>
                  <a:t>Formalization</a:t>
                </a:r>
                <a:r>
                  <a:rPr lang="hu-HU" u="sng" dirty="0">
                    <a:solidFill>
                      <a:schemeClr val="tx1"/>
                    </a:solidFill>
                  </a:rPr>
                  <a:t>:</a:t>
                </a:r>
              </a:p>
              <a:p>
                <a:pPr marL="0" indent="0">
                  <a:buNone/>
                </a:pPr>
                <a14:m>
                  <m:oMath xmlns:m="http://schemas.openxmlformats.org/officeDocument/2006/math">
                    <m:r>
                      <a:rPr lang="hu-HU" i="1" dirty="0" smtClean="0">
                        <a:solidFill>
                          <a:schemeClr val="tx1"/>
                        </a:solidFill>
                        <a:latin typeface="Cambria Math" panose="02040503050406030204" pitchFamily="18" charset="0"/>
                      </a:rPr>
                      <m:t>𝑃</m:t>
                    </m:r>
                    <m:r>
                      <a:rPr lang="hu-HU" i="1" dirty="0" smtClean="0">
                        <a:solidFill>
                          <a:schemeClr val="tx1"/>
                        </a:solidFill>
                        <a:latin typeface="Cambria Math" panose="02040503050406030204" pitchFamily="18" charset="0"/>
                      </a:rPr>
                      <m:t>(</m:t>
                    </m:r>
                    <m:r>
                      <a:rPr lang="hu-HU" i="1" dirty="0" smtClean="0">
                        <a:solidFill>
                          <a:schemeClr val="tx1"/>
                        </a:solidFill>
                        <a:latin typeface="Cambria Math" panose="02040503050406030204" pitchFamily="18" charset="0"/>
                      </a:rPr>
                      <m:t>𝑥</m:t>
                    </m:r>
                    <m:r>
                      <a:rPr lang="hu-HU" i="1" dirty="0" smtClean="0">
                        <a:solidFill>
                          <a:schemeClr val="tx1"/>
                        </a:solidFill>
                        <a:latin typeface="Cambria Math" panose="02040503050406030204" pitchFamily="18" charset="0"/>
                      </a:rPr>
                      <m:t>): </m:t>
                    </m:r>
                  </m:oMath>
                </a14:m>
                <a:r>
                  <a:rPr lang="hu-HU" dirty="0">
                    <a:solidFill>
                      <a:schemeClr val="tx1"/>
                    </a:solidFill>
                  </a:rPr>
                  <a:t>		x is </a:t>
                </a:r>
                <a:r>
                  <a:rPr lang="hu-HU" dirty="0" err="1">
                    <a:solidFill>
                      <a:schemeClr val="tx1"/>
                    </a:solidFill>
                  </a:rPr>
                  <a:t>patient</a:t>
                </a:r>
                <a:r>
                  <a:rPr lang="hu-HU" dirty="0">
                    <a:solidFill>
                      <a:schemeClr val="tx1"/>
                    </a:solidFill>
                  </a:rPr>
                  <a:t>		</a:t>
                </a:r>
              </a:p>
              <a:p>
                <a:pPr marL="0" indent="0">
                  <a:buNone/>
                </a:pPr>
                <a14:m>
                  <m:oMath xmlns:m="http://schemas.openxmlformats.org/officeDocument/2006/math">
                    <m:r>
                      <a:rPr lang="hu-HU" i="1" dirty="0" smtClean="0">
                        <a:solidFill>
                          <a:schemeClr val="tx1"/>
                        </a:solidFill>
                        <a:latin typeface="Cambria Math" panose="02040503050406030204" pitchFamily="18" charset="0"/>
                      </a:rPr>
                      <m:t>𝐷</m:t>
                    </m:r>
                    <m:r>
                      <a:rPr lang="hu-HU" i="1" dirty="0" smtClean="0">
                        <a:solidFill>
                          <a:schemeClr val="tx1"/>
                        </a:solidFill>
                        <a:latin typeface="Cambria Math" panose="02040503050406030204" pitchFamily="18" charset="0"/>
                      </a:rPr>
                      <m:t>(</m:t>
                    </m:r>
                    <m:r>
                      <a:rPr lang="hu-HU" i="1" dirty="0" smtClean="0">
                        <a:solidFill>
                          <a:schemeClr val="tx1"/>
                        </a:solidFill>
                        <a:latin typeface="Cambria Math" panose="02040503050406030204" pitchFamily="18" charset="0"/>
                      </a:rPr>
                      <m:t>𝑦</m:t>
                    </m:r>
                    <m:r>
                      <a:rPr lang="hu-HU" i="1" dirty="0" smtClean="0">
                        <a:solidFill>
                          <a:schemeClr val="tx1"/>
                        </a:solidFill>
                        <a:latin typeface="Cambria Math" panose="02040503050406030204" pitchFamily="18" charset="0"/>
                      </a:rPr>
                      <m:t>): </m:t>
                    </m:r>
                  </m:oMath>
                </a14:m>
                <a:r>
                  <a:rPr lang="hu-HU" dirty="0">
                    <a:solidFill>
                      <a:schemeClr val="tx1"/>
                    </a:solidFill>
                  </a:rPr>
                  <a:t>	y is </a:t>
                </a:r>
                <a:r>
                  <a:rPr lang="hu-HU" dirty="0" err="1">
                    <a:solidFill>
                      <a:schemeClr val="tx1"/>
                    </a:solidFill>
                  </a:rPr>
                  <a:t>doctor</a:t>
                </a:r>
                <a:r>
                  <a:rPr lang="hu-HU" dirty="0">
                    <a:solidFill>
                      <a:schemeClr val="tx1"/>
                    </a:solidFill>
                  </a:rPr>
                  <a:t>		</a:t>
                </a:r>
              </a:p>
              <a:p>
                <a:pPr marL="0" indent="0">
                  <a:buNone/>
                </a:pPr>
                <a14:m>
                  <m:oMath xmlns:m="http://schemas.openxmlformats.org/officeDocument/2006/math">
                    <m:r>
                      <a:rPr lang="hu-HU" i="1" dirty="0" smtClean="0">
                        <a:solidFill>
                          <a:schemeClr val="tx1"/>
                        </a:solidFill>
                        <a:latin typeface="Cambria Math" panose="02040503050406030204" pitchFamily="18" charset="0"/>
                      </a:rPr>
                      <m:t>𝐾</m:t>
                    </m:r>
                    <m:r>
                      <a:rPr lang="hu-HU" i="1" dirty="0" smtClean="0">
                        <a:solidFill>
                          <a:schemeClr val="tx1"/>
                        </a:solidFill>
                        <a:latin typeface="Cambria Math" panose="02040503050406030204" pitchFamily="18" charset="0"/>
                      </a:rPr>
                      <m:t>(</m:t>
                    </m:r>
                    <m:r>
                      <a:rPr lang="hu-HU" i="1" dirty="0" smtClean="0">
                        <a:solidFill>
                          <a:schemeClr val="tx1"/>
                        </a:solidFill>
                        <a:latin typeface="Cambria Math" panose="02040503050406030204" pitchFamily="18" charset="0"/>
                      </a:rPr>
                      <m:t>𝑦</m:t>
                    </m:r>
                    <m:r>
                      <a:rPr lang="hu-HU" i="1" dirty="0" smtClean="0">
                        <a:solidFill>
                          <a:schemeClr val="tx1"/>
                        </a:solidFill>
                        <a:latin typeface="Cambria Math" panose="02040503050406030204" pitchFamily="18" charset="0"/>
                      </a:rPr>
                      <m:t>):</m:t>
                    </m:r>
                  </m:oMath>
                </a14:m>
                <a:r>
                  <a:rPr lang="hu-HU" dirty="0">
                    <a:solidFill>
                      <a:schemeClr val="tx1"/>
                    </a:solidFill>
                  </a:rPr>
                  <a:t>		y is </a:t>
                </a:r>
                <a:r>
                  <a:rPr lang="hu-HU" dirty="0" err="1">
                    <a:solidFill>
                      <a:schemeClr val="tx1"/>
                    </a:solidFill>
                  </a:rPr>
                  <a:t>fraudster</a:t>
                </a:r>
                <a:r>
                  <a:rPr lang="hu-HU" dirty="0">
                    <a:solidFill>
                      <a:schemeClr val="tx1"/>
                    </a:solidFill>
                  </a:rPr>
                  <a:t>	</a:t>
                </a:r>
              </a:p>
              <a:p>
                <a:pPr marL="0" indent="0">
                  <a:buNone/>
                </a:pPr>
                <a14:m>
                  <m:oMath xmlns:m="http://schemas.openxmlformats.org/officeDocument/2006/math">
                    <m:r>
                      <a:rPr lang="hu-HU" i="1" dirty="0" smtClean="0">
                        <a:solidFill>
                          <a:schemeClr val="tx1"/>
                        </a:solidFill>
                        <a:latin typeface="Cambria Math" panose="02040503050406030204" pitchFamily="18" charset="0"/>
                      </a:rPr>
                      <m:t>𝑀</m:t>
                    </m:r>
                    <m:r>
                      <a:rPr lang="hu-HU" i="1" dirty="0" smtClean="0">
                        <a:solidFill>
                          <a:schemeClr val="tx1"/>
                        </a:solidFill>
                        <a:latin typeface="Cambria Math" panose="02040503050406030204" pitchFamily="18" charset="0"/>
                      </a:rPr>
                      <m:t>(</m:t>
                    </m:r>
                    <m:r>
                      <a:rPr lang="hu-HU" i="1" dirty="0" err="1">
                        <a:solidFill>
                          <a:schemeClr val="tx1"/>
                        </a:solidFill>
                        <a:latin typeface="Cambria Math" panose="02040503050406030204" pitchFamily="18" charset="0"/>
                      </a:rPr>
                      <m:t>𝑥</m:t>
                    </m:r>
                    <m:r>
                      <a:rPr lang="hu-HU" i="1" dirty="0" err="1">
                        <a:solidFill>
                          <a:schemeClr val="tx1"/>
                        </a:solidFill>
                        <a:latin typeface="Cambria Math" panose="02040503050406030204" pitchFamily="18" charset="0"/>
                      </a:rPr>
                      <m:t>,</m:t>
                    </m:r>
                    <m:r>
                      <a:rPr lang="hu-HU" i="1" dirty="0" err="1">
                        <a:solidFill>
                          <a:schemeClr val="tx1"/>
                        </a:solidFill>
                        <a:latin typeface="Cambria Math" panose="02040503050406030204" pitchFamily="18" charset="0"/>
                      </a:rPr>
                      <m:t>𝑦</m:t>
                    </m:r>
                    <m:r>
                      <a:rPr lang="hu-HU" i="1" dirty="0">
                        <a:solidFill>
                          <a:schemeClr val="tx1"/>
                        </a:solidFill>
                        <a:latin typeface="Cambria Math" panose="02040503050406030204" pitchFamily="18" charset="0"/>
                      </a:rPr>
                      <m:t>):</m:t>
                    </m:r>
                  </m:oMath>
                </a14:m>
                <a:r>
                  <a:rPr lang="hu-HU" dirty="0">
                    <a:solidFill>
                      <a:schemeClr val="tx1"/>
                    </a:solidFill>
                  </a:rPr>
                  <a:t>	x </a:t>
                </a:r>
                <a:r>
                  <a:rPr lang="hu-HU" dirty="0" err="1">
                    <a:solidFill>
                      <a:schemeClr val="tx1"/>
                    </a:solidFill>
                  </a:rPr>
                  <a:t>trusts</a:t>
                </a:r>
                <a:r>
                  <a:rPr lang="hu-HU" dirty="0">
                    <a:solidFill>
                      <a:schemeClr val="tx1"/>
                    </a:solidFill>
                  </a:rPr>
                  <a:t> y</a:t>
                </a:r>
              </a:p>
              <a:p>
                <a:pPr marL="0" indent="0">
                  <a:buNone/>
                </a:pPr>
                <a:endParaRPr lang="hu-HU" dirty="0">
                  <a:solidFill>
                    <a:schemeClr val="tx1"/>
                  </a:solidFill>
                </a:endParaRPr>
              </a:p>
              <a:p>
                <a:pPr marL="0" indent="0">
                  <a:buNone/>
                </a:pPr>
                <a:endParaRPr lang="en-GB" dirty="0">
                  <a:solidFill>
                    <a:schemeClr val="tx1"/>
                  </a:solidFill>
                </a:endParaRPr>
              </a:p>
            </p:txBody>
          </p:sp>
        </mc:Choice>
        <mc:Fallback xmlns="">
          <p:sp>
            <p:nvSpPr>
              <p:cNvPr id="2" name="Content Placeholder 1">
                <a:extLst>
                  <a:ext uri="{FF2B5EF4-FFF2-40B4-BE49-F238E27FC236}">
                    <a16:creationId xmlns:a16="http://schemas.microsoft.com/office/drawing/2014/main" id="{D825329A-95D8-856A-FEE7-43E84516F0BF}"/>
                  </a:ext>
                </a:extLst>
              </p:cNvPr>
              <p:cNvSpPr>
                <a:spLocks noGrp="1" noRot="1" noChangeAspect="1" noMove="1" noResize="1" noEditPoints="1" noAdjustHandles="1" noChangeArrowheads="1" noChangeShapeType="1" noTextEdit="1"/>
              </p:cNvSpPr>
              <p:nvPr>
                <p:ph idx="1"/>
              </p:nvPr>
            </p:nvSpPr>
            <p:spPr>
              <a:blipFill>
                <a:blip r:embed="rId3"/>
                <a:stretch>
                  <a:fillRect l="-1217" t="-3221" b="-140"/>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3ACC7FC7-1C19-CAD0-21A6-1556EBAD738E}"/>
              </a:ext>
            </a:extLst>
          </p:cNvPr>
          <p:cNvSpPr>
            <a:spLocks noGrp="1"/>
          </p:cNvSpPr>
          <p:nvPr>
            <p:ph type="sldNum" sz="quarter" idx="12"/>
          </p:nvPr>
        </p:nvSpPr>
        <p:spPr/>
        <p:txBody>
          <a:bodyPr/>
          <a:lstStyle/>
          <a:p>
            <a:fld id="{9F7ECEBC-3B63-4262-8BE9-06366B519A9F}" type="slidenum">
              <a:rPr lang="hu-HU" smtClean="0"/>
              <a:pPr/>
              <a:t>149</a:t>
            </a:fld>
            <a:endParaRPr lang="hu-HU" dirty="0"/>
          </a:p>
        </p:txBody>
      </p:sp>
      <p:sp>
        <p:nvSpPr>
          <p:cNvPr id="6" name="Title 5">
            <a:extLst>
              <a:ext uri="{FF2B5EF4-FFF2-40B4-BE49-F238E27FC236}">
                <a16:creationId xmlns:a16="http://schemas.microsoft.com/office/drawing/2014/main" id="{15C11222-C2D3-97F8-F1DA-BD0BC8F2354C}"/>
              </a:ext>
            </a:extLst>
          </p:cNvPr>
          <p:cNvSpPr>
            <a:spLocks noGrp="1"/>
          </p:cNvSpPr>
          <p:nvPr>
            <p:ph type="title"/>
          </p:nvPr>
        </p:nvSpPr>
        <p:spPr/>
        <p:txBody>
          <a:bodyPr>
            <a:normAutofit fontScale="90000"/>
          </a:bodyPr>
          <a:lstStyle/>
          <a:p>
            <a:r>
              <a:rPr lang="hu-HU" b="1" dirty="0" err="1">
                <a:solidFill>
                  <a:schemeClr val="tx1"/>
                </a:solidFill>
              </a:rPr>
              <a:t>Resolution</a:t>
            </a:r>
            <a:r>
              <a:rPr lang="hu-HU" b="1" dirty="0">
                <a:solidFill>
                  <a:schemeClr val="tx1"/>
                </a:solidFill>
              </a:rPr>
              <a:t> </a:t>
            </a:r>
            <a:r>
              <a:rPr lang="hu-HU" b="1" dirty="0" err="1">
                <a:solidFill>
                  <a:schemeClr val="tx1"/>
                </a:solidFill>
              </a:rPr>
              <a:t>for</a:t>
            </a:r>
            <a:r>
              <a:rPr lang="hu-HU" b="1" dirty="0">
                <a:solidFill>
                  <a:schemeClr val="tx1"/>
                </a:solidFill>
              </a:rPr>
              <a:t> </a:t>
            </a:r>
            <a:r>
              <a:rPr lang="hu-HU" b="1" dirty="0" err="1">
                <a:solidFill>
                  <a:schemeClr val="tx1"/>
                </a:solidFill>
              </a:rPr>
              <a:t>first-order</a:t>
            </a:r>
            <a:r>
              <a:rPr lang="en-GB" b="1" dirty="0">
                <a:solidFill>
                  <a:schemeClr val="tx1"/>
                </a:solidFill>
              </a:rPr>
              <a:t> logic</a:t>
            </a:r>
            <a:br>
              <a:rPr lang="hu-HU" b="1" dirty="0">
                <a:solidFill>
                  <a:schemeClr val="tx1"/>
                </a:solidFill>
              </a:rPr>
            </a:br>
            <a:r>
              <a:rPr lang="hu-HU" dirty="0" err="1">
                <a:solidFill>
                  <a:schemeClr val="tx1"/>
                </a:solidFill>
              </a:rPr>
              <a:t>Examples</a:t>
            </a:r>
            <a:endParaRPr lang="en-GB" dirty="0"/>
          </a:p>
        </p:txBody>
      </p:sp>
      <p:sp>
        <p:nvSpPr>
          <p:cNvPr id="3" name="Élőláb helye 2">
            <a:extLst>
              <a:ext uri="{FF2B5EF4-FFF2-40B4-BE49-F238E27FC236}">
                <a16:creationId xmlns:a16="http://schemas.microsoft.com/office/drawing/2014/main" id="{7B5A9551-B90E-71F0-2C4D-B0678195B481}"/>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10396F60-29E4-B166-1D1D-76683E33A64F}"/>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9D24E13E-9E04-2548-3665-9CFCBA5D39A4}"/>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558D0312-7417-D6E6-703D-DCD1CB0F08E2}"/>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2206312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FBB0AEC-3124-3D04-0BF8-583087E44076}"/>
              </a:ext>
            </a:extLst>
          </p:cNvPr>
          <p:cNvSpPr>
            <a:spLocks noGrp="1"/>
          </p:cNvSpPr>
          <p:nvPr>
            <p:ph idx="1"/>
          </p:nvPr>
        </p:nvSpPr>
        <p:spPr/>
        <p:txBody>
          <a:bodyPr/>
          <a:lstStyle/>
          <a:p>
            <a:r>
              <a:rPr lang="en-GB" sz="2400" dirty="0"/>
              <a:t>An agent is anything that can be viewed as perceiving its environment through sensors and acting upon that environment through actuators</a:t>
            </a:r>
          </a:p>
          <a:p>
            <a:r>
              <a:rPr lang="en-GB" sz="2400" dirty="0"/>
              <a:t>We use the term percept to refer to the content an agent’s sensors are perceiving. </a:t>
            </a:r>
          </a:p>
          <a:p>
            <a:endParaRPr lang="en-US" dirty="0"/>
          </a:p>
        </p:txBody>
      </p:sp>
      <p:sp>
        <p:nvSpPr>
          <p:cNvPr id="5" name="Slide Number Placeholder 4">
            <a:extLst>
              <a:ext uri="{FF2B5EF4-FFF2-40B4-BE49-F238E27FC236}">
                <a16:creationId xmlns:a16="http://schemas.microsoft.com/office/drawing/2014/main" id="{61A47F5F-2012-0508-2D6C-051DDC4CD8D5}"/>
              </a:ext>
            </a:extLst>
          </p:cNvPr>
          <p:cNvSpPr>
            <a:spLocks noGrp="1"/>
          </p:cNvSpPr>
          <p:nvPr>
            <p:ph type="sldNum" sz="quarter" idx="12"/>
          </p:nvPr>
        </p:nvSpPr>
        <p:spPr/>
        <p:txBody>
          <a:bodyPr/>
          <a:lstStyle/>
          <a:p>
            <a:fld id="{9F7ECEBC-3B63-4262-8BE9-06366B519A9F}" type="slidenum">
              <a:rPr lang="hu-HU" smtClean="0"/>
              <a:pPr/>
              <a:t>15</a:t>
            </a:fld>
            <a:endParaRPr lang="hu-HU" dirty="0"/>
          </a:p>
        </p:txBody>
      </p:sp>
      <p:sp>
        <p:nvSpPr>
          <p:cNvPr id="6" name="Title 5">
            <a:extLst>
              <a:ext uri="{FF2B5EF4-FFF2-40B4-BE49-F238E27FC236}">
                <a16:creationId xmlns:a16="http://schemas.microsoft.com/office/drawing/2014/main" id="{ED72BFF9-AC53-A22A-0935-A7AE482C7A29}"/>
              </a:ext>
            </a:extLst>
          </p:cNvPr>
          <p:cNvSpPr>
            <a:spLocks noGrp="1"/>
          </p:cNvSpPr>
          <p:nvPr>
            <p:ph type="title"/>
          </p:nvPr>
        </p:nvSpPr>
        <p:spPr/>
        <p:txBody>
          <a:bodyPr>
            <a:normAutofit/>
          </a:bodyPr>
          <a:lstStyle/>
          <a:p>
            <a:r>
              <a:rPr lang="en-US" dirty="0"/>
              <a:t>Search System</a:t>
            </a:r>
            <a:r>
              <a:rPr lang="hu-HU" dirty="0"/>
              <a:t> - </a:t>
            </a:r>
            <a:r>
              <a:rPr lang="en-GB" dirty="0"/>
              <a:t>Agent</a:t>
            </a:r>
            <a:endParaRPr lang="en-US" dirty="0"/>
          </a:p>
        </p:txBody>
      </p:sp>
      <p:pic>
        <p:nvPicPr>
          <p:cNvPr id="7" name="Picture 2" descr="An Artificial Intelligence Robot that Looks through Binoculars. Stock  Illustration - Illustration of abstract, goal: 189194590">
            <a:extLst>
              <a:ext uri="{FF2B5EF4-FFF2-40B4-BE49-F238E27FC236}">
                <a16:creationId xmlns:a16="http://schemas.microsoft.com/office/drawing/2014/main" id="{54919DD9-2E86-5224-7EE5-070527EEE10B}"/>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5108601" y="3266996"/>
            <a:ext cx="1974797" cy="2633063"/>
          </a:xfrm>
          <a:prstGeom prst="rect">
            <a:avLst/>
          </a:prstGeom>
          <a:noFill/>
          <a:extLst>
            <a:ext uri="{909E8E84-426E-40DD-AFC4-6F175D3DCCD1}">
              <a14:hiddenFill xmlns:a14="http://schemas.microsoft.com/office/drawing/2010/main">
                <a:solidFill>
                  <a:srgbClr val="FFFFFF"/>
                </a:solidFill>
              </a14:hiddenFill>
            </a:ext>
          </a:extLst>
        </p:spPr>
      </p:pic>
      <p:sp>
        <p:nvSpPr>
          <p:cNvPr id="3" name="Élőláb helye 2">
            <a:extLst>
              <a:ext uri="{FF2B5EF4-FFF2-40B4-BE49-F238E27FC236}">
                <a16:creationId xmlns:a16="http://schemas.microsoft.com/office/drawing/2014/main" id="{EB650FD9-BCEF-C7C8-7C62-4B7CE725957F}"/>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8" name="Csoportba foglalás 7">
            <a:extLst>
              <a:ext uri="{FF2B5EF4-FFF2-40B4-BE49-F238E27FC236}">
                <a16:creationId xmlns:a16="http://schemas.microsoft.com/office/drawing/2014/main" id="{2EC7C383-3EFA-EDA5-4567-457F06E903C6}"/>
              </a:ext>
            </a:extLst>
          </p:cNvPr>
          <p:cNvGrpSpPr/>
          <p:nvPr/>
        </p:nvGrpSpPr>
        <p:grpSpPr>
          <a:xfrm>
            <a:off x="3078726" y="6038296"/>
            <a:ext cx="1736050" cy="787001"/>
            <a:chOff x="6717298" y="6108892"/>
            <a:chExt cx="1736050" cy="787001"/>
          </a:xfrm>
        </p:grpSpPr>
        <p:pic>
          <p:nvPicPr>
            <p:cNvPr id="9" name="Ábra 8">
              <a:extLst>
                <a:ext uri="{FF2B5EF4-FFF2-40B4-BE49-F238E27FC236}">
                  <a16:creationId xmlns:a16="http://schemas.microsoft.com/office/drawing/2014/main" id="{90AA93D4-7831-ED08-7F95-0DB868FE2C5E}"/>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10" name="Ábra 9">
              <a:extLst>
                <a:ext uri="{FF2B5EF4-FFF2-40B4-BE49-F238E27FC236}">
                  <a16:creationId xmlns:a16="http://schemas.microsoft.com/office/drawing/2014/main" id="{919DB700-6909-D870-8BE4-7923BD3F8BD2}"/>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333149300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D825329A-95D8-856A-FEE7-43E84516F0BF}"/>
                  </a:ext>
                </a:extLst>
              </p:cNvPr>
              <p:cNvSpPr>
                <a:spLocks noGrp="1"/>
              </p:cNvSpPr>
              <p:nvPr>
                <p:ph idx="1"/>
              </p:nvPr>
            </p:nvSpPr>
            <p:spPr/>
            <p:txBody>
              <a:bodyPr>
                <a:normAutofit/>
              </a:bodyPr>
              <a:lstStyle/>
              <a:p>
                <a:pPr marL="0" indent="0">
                  <a:buNone/>
                </a:pPr>
                <a:r>
                  <a:rPr lang="hu-HU" u="sng" dirty="0">
                    <a:solidFill>
                      <a:schemeClr val="tx1"/>
                    </a:solidFill>
                  </a:rPr>
                  <a:t>Formalization:</a:t>
                </a:r>
              </a:p>
              <a:p>
                <a:pPr marL="0" indent="0" defTabSz="720000">
                  <a:buNone/>
                </a:pPr>
                <a14:m>
                  <m:oMath xmlns:m="http://schemas.openxmlformats.org/officeDocument/2006/math">
                    <m:r>
                      <a:rPr lang="hu-HU" b="1" i="1" dirty="0" smtClean="0">
                        <a:solidFill>
                          <a:schemeClr val="tx1"/>
                        </a:solidFill>
                        <a:latin typeface="Cambria Math" panose="02040503050406030204" pitchFamily="18" charset="0"/>
                      </a:rPr>
                      <m:t>𝑷</m:t>
                    </m:r>
                    <m:r>
                      <a:rPr lang="hu-HU" b="1" i="1" dirty="0" smtClean="0">
                        <a:solidFill>
                          <a:schemeClr val="tx1"/>
                        </a:solidFill>
                        <a:latin typeface="Cambria Math" panose="02040503050406030204" pitchFamily="18" charset="0"/>
                      </a:rPr>
                      <m:t>(</m:t>
                    </m:r>
                    <m:r>
                      <a:rPr lang="hu-HU" b="1" i="1" dirty="0" smtClean="0">
                        <a:solidFill>
                          <a:schemeClr val="tx1"/>
                        </a:solidFill>
                        <a:latin typeface="Cambria Math" panose="02040503050406030204" pitchFamily="18" charset="0"/>
                      </a:rPr>
                      <m:t>𝒙</m:t>
                    </m:r>
                    <m:r>
                      <a:rPr lang="hu-HU" b="1" i="1" dirty="0" smtClean="0">
                        <a:solidFill>
                          <a:schemeClr val="tx1"/>
                        </a:solidFill>
                        <a:latin typeface="Cambria Math" panose="02040503050406030204" pitchFamily="18" charset="0"/>
                      </a:rPr>
                      <m:t>): </m:t>
                    </m:r>
                  </m:oMath>
                </a14:m>
                <a:r>
                  <a:rPr lang="hu-HU" dirty="0">
                    <a:solidFill>
                      <a:schemeClr val="tx1"/>
                    </a:solidFill>
                  </a:rPr>
                  <a:t>	x is </a:t>
                </a:r>
                <a:r>
                  <a:rPr lang="hu-HU" dirty="0" err="1">
                    <a:solidFill>
                      <a:schemeClr val="tx1"/>
                    </a:solidFill>
                  </a:rPr>
                  <a:t>patient</a:t>
                </a:r>
                <a:r>
                  <a:rPr lang="hu-HU" dirty="0">
                    <a:solidFill>
                      <a:schemeClr val="tx1"/>
                    </a:solidFill>
                  </a:rPr>
                  <a:t>		</a:t>
                </a:r>
                <a14:m>
                  <m:oMath xmlns:m="http://schemas.openxmlformats.org/officeDocument/2006/math">
                    <m:r>
                      <a:rPr lang="hu-HU" sz="2400" i="1" dirty="0" smtClean="0">
                        <a:solidFill>
                          <a:schemeClr val="tx1"/>
                        </a:solidFill>
                        <a:latin typeface="Cambria Math" panose="02040503050406030204" pitchFamily="18" charset="0"/>
                      </a:rPr>
                      <m:t>𝐴</m:t>
                    </m:r>
                    <m:r>
                      <a:rPr lang="hu-HU" sz="2400" i="1" dirty="0" smtClean="0">
                        <a:solidFill>
                          <a:schemeClr val="tx1"/>
                        </a:solidFill>
                        <a:latin typeface="Cambria Math" panose="02040503050406030204" pitchFamily="18" charset="0"/>
                      </a:rPr>
                      <m:t>1: ∃</m:t>
                    </m:r>
                    <m:r>
                      <a:rPr lang="es-ES" sz="2400" i="1" dirty="0">
                        <a:solidFill>
                          <a:schemeClr val="tx1"/>
                        </a:solidFill>
                        <a:latin typeface="Cambria Math" panose="02040503050406030204" pitchFamily="18" charset="0"/>
                      </a:rPr>
                      <m:t>𝑥</m:t>
                    </m:r>
                    <m:r>
                      <a:rPr lang="es-ES" sz="2400" i="1" dirty="0">
                        <a:solidFill>
                          <a:schemeClr val="tx1"/>
                        </a:solidFill>
                        <a:latin typeface="Cambria Math" panose="02040503050406030204" pitchFamily="18" charset="0"/>
                      </a:rPr>
                      <m:t>{</m:t>
                    </m:r>
                    <m:r>
                      <a:rPr lang="es-ES" sz="2400" i="1" dirty="0">
                        <a:solidFill>
                          <a:schemeClr val="tx1"/>
                        </a:solidFill>
                        <a:latin typeface="Cambria Math" panose="02040503050406030204" pitchFamily="18" charset="0"/>
                      </a:rPr>
                      <m:t>𝑃</m:t>
                    </m:r>
                    <m:r>
                      <a:rPr lang="es-ES" sz="2400" i="1" dirty="0">
                        <a:solidFill>
                          <a:schemeClr val="tx1"/>
                        </a:solidFill>
                        <a:latin typeface="Cambria Math" panose="02040503050406030204" pitchFamily="18" charset="0"/>
                      </a:rPr>
                      <m:t>(</m:t>
                    </m:r>
                    <m:r>
                      <a:rPr lang="es-ES" sz="2400" i="1" dirty="0">
                        <a:solidFill>
                          <a:schemeClr val="tx1"/>
                        </a:solidFill>
                        <a:latin typeface="Cambria Math" panose="02040503050406030204" pitchFamily="18" charset="0"/>
                      </a:rPr>
                      <m:t>𝑥</m:t>
                    </m:r>
                    <m:r>
                      <a:rPr lang="es-ES" sz="2400" i="1" dirty="0">
                        <a:solidFill>
                          <a:schemeClr val="tx1"/>
                        </a:solidFill>
                        <a:latin typeface="Cambria Math" panose="02040503050406030204" pitchFamily="18" charset="0"/>
                      </a:rPr>
                      <m:t>) ∧ ∀</m:t>
                    </m:r>
                    <m:r>
                      <a:rPr lang="es-ES" sz="2400" i="1" dirty="0">
                        <a:solidFill>
                          <a:schemeClr val="tx1"/>
                        </a:solidFill>
                        <a:latin typeface="Cambria Math" panose="02040503050406030204" pitchFamily="18" charset="0"/>
                      </a:rPr>
                      <m:t>𝑦</m:t>
                    </m:r>
                    <m:r>
                      <a:rPr lang="es-ES" sz="2400" i="1" dirty="0">
                        <a:solidFill>
                          <a:schemeClr val="tx1"/>
                        </a:solidFill>
                        <a:latin typeface="Cambria Math" panose="02040503050406030204" pitchFamily="18" charset="0"/>
                      </a:rPr>
                      <m:t>[</m:t>
                    </m:r>
                    <m:r>
                      <a:rPr lang="es-ES" sz="2400" i="1" dirty="0">
                        <a:solidFill>
                          <a:schemeClr val="tx1"/>
                        </a:solidFill>
                        <a:latin typeface="Cambria Math" panose="02040503050406030204" pitchFamily="18" charset="0"/>
                      </a:rPr>
                      <m:t>𝐷</m:t>
                    </m:r>
                    <m:r>
                      <a:rPr lang="es-ES" sz="2400" i="1" dirty="0">
                        <a:solidFill>
                          <a:schemeClr val="tx1"/>
                        </a:solidFill>
                        <a:latin typeface="Cambria Math" panose="02040503050406030204" pitchFamily="18" charset="0"/>
                      </a:rPr>
                      <m:t>(</m:t>
                    </m:r>
                    <m:r>
                      <a:rPr lang="es-ES" sz="2400" i="1" dirty="0">
                        <a:solidFill>
                          <a:schemeClr val="tx1"/>
                        </a:solidFill>
                        <a:latin typeface="Cambria Math" panose="02040503050406030204" pitchFamily="18" charset="0"/>
                      </a:rPr>
                      <m:t>𝑦</m:t>
                    </m:r>
                    <m:r>
                      <a:rPr lang="es-ES" sz="2400" i="1" dirty="0">
                        <a:solidFill>
                          <a:schemeClr val="tx1"/>
                        </a:solidFill>
                        <a:latin typeface="Cambria Math" panose="02040503050406030204" pitchFamily="18" charset="0"/>
                      </a:rPr>
                      <m:t>) → </m:t>
                    </m:r>
                    <m:r>
                      <a:rPr lang="es-ES" sz="2400" i="1" dirty="0">
                        <a:solidFill>
                          <a:schemeClr val="tx1"/>
                        </a:solidFill>
                        <a:latin typeface="Cambria Math" panose="02040503050406030204" pitchFamily="18" charset="0"/>
                      </a:rPr>
                      <m:t>𝑀</m:t>
                    </m:r>
                    <m:r>
                      <a:rPr lang="es-ES" sz="2400" i="1" dirty="0">
                        <a:solidFill>
                          <a:schemeClr val="tx1"/>
                        </a:solidFill>
                        <a:latin typeface="Cambria Math" panose="02040503050406030204" pitchFamily="18" charset="0"/>
                      </a:rPr>
                      <m:t>(</m:t>
                    </m:r>
                    <m:r>
                      <a:rPr lang="es-ES" sz="2400" i="1" dirty="0" err="1">
                        <a:solidFill>
                          <a:schemeClr val="tx1"/>
                        </a:solidFill>
                        <a:latin typeface="Cambria Math" panose="02040503050406030204" pitchFamily="18" charset="0"/>
                      </a:rPr>
                      <m:t>𝑥</m:t>
                    </m:r>
                    <m:r>
                      <a:rPr lang="es-ES" sz="2400" i="1" dirty="0" err="1">
                        <a:solidFill>
                          <a:schemeClr val="tx1"/>
                        </a:solidFill>
                        <a:latin typeface="Cambria Math" panose="02040503050406030204" pitchFamily="18" charset="0"/>
                      </a:rPr>
                      <m:t>,</m:t>
                    </m:r>
                    <m:r>
                      <a:rPr lang="es-ES" sz="2400" i="1" dirty="0" err="1">
                        <a:solidFill>
                          <a:schemeClr val="tx1"/>
                        </a:solidFill>
                        <a:latin typeface="Cambria Math" panose="02040503050406030204" pitchFamily="18" charset="0"/>
                      </a:rPr>
                      <m:t>𝑦</m:t>
                    </m:r>
                    <m:r>
                      <a:rPr lang="es-ES" sz="2400" i="1" dirty="0">
                        <a:solidFill>
                          <a:schemeClr val="tx1"/>
                        </a:solidFill>
                        <a:latin typeface="Cambria Math" panose="02040503050406030204" pitchFamily="18" charset="0"/>
                      </a:rPr>
                      <m:t>)]}</m:t>
                    </m:r>
                  </m:oMath>
                </a14:m>
                <a:endParaRPr lang="hu-HU" sz="2400" dirty="0">
                  <a:solidFill>
                    <a:schemeClr val="tx1"/>
                  </a:solidFill>
                </a:endParaRPr>
              </a:p>
              <a:p>
                <a:pPr marL="0" indent="0" defTabSz="720000">
                  <a:buNone/>
                </a:pPr>
                <a14:m>
                  <m:oMath xmlns:m="http://schemas.openxmlformats.org/officeDocument/2006/math">
                    <m:r>
                      <a:rPr lang="hu-HU" b="1" i="1" dirty="0" smtClean="0">
                        <a:solidFill>
                          <a:schemeClr val="tx1"/>
                        </a:solidFill>
                        <a:latin typeface="Cambria Math" panose="02040503050406030204" pitchFamily="18" charset="0"/>
                      </a:rPr>
                      <m:t>𝑫</m:t>
                    </m:r>
                    <m:r>
                      <a:rPr lang="hu-HU" b="1" i="1" dirty="0" smtClean="0">
                        <a:solidFill>
                          <a:schemeClr val="tx1"/>
                        </a:solidFill>
                        <a:latin typeface="Cambria Math" panose="02040503050406030204" pitchFamily="18" charset="0"/>
                      </a:rPr>
                      <m:t>(</m:t>
                    </m:r>
                    <m:r>
                      <a:rPr lang="hu-HU" b="1" i="1" dirty="0" smtClean="0">
                        <a:solidFill>
                          <a:schemeClr val="tx1"/>
                        </a:solidFill>
                        <a:latin typeface="Cambria Math" panose="02040503050406030204" pitchFamily="18" charset="0"/>
                      </a:rPr>
                      <m:t>𝒚</m:t>
                    </m:r>
                    <m:r>
                      <a:rPr lang="hu-HU" b="1" i="1" dirty="0" smtClean="0">
                        <a:solidFill>
                          <a:schemeClr val="tx1"/>
                        </a:solidFill>
                        <a:latin typeface="Cambria Math" panose="02040503050406030204" pitchFamily="18" charset="0"/>
                      </a:rPr>
                      <m:t>): </m:t>
                    </m:r>
                  </m:oMath>
                </a14:m>
                <a:r>
                  <a:rPr lang="hu-HU" dirty="0">
                    <a:solidFill>
                      <a:schemeClr val="tx1"/>
                    </a:solidFill>
                  </a:rPr>
                  <a:t>	y is </a:t>
                </a:r>
                <a:r>
                  <a:rPr lang="hu-HU" dirty="0" err="1">
                    <a:solidFill>
                      <a:schemeClr val="tx1"/>
                    </a:solidFill>
                  </a:rPr>
                  <a:t>doctor</a:t>
                </a:r>
                <a:r>
                  <a:rPr lang="hu-HU" dirty="0">
                    <a:solidFill>
                      <a:schemeClr val="tx1"/>
                    </a:solidFill>
                  </a:rPr>
                  <a:t>		</a:t>
                </a:r>
                <a14:m>
                  <m:oMath xmlns:m="http://schemas.openxmlformats.org/officeDocument/2006/math">
                    <m:r>
                      <a:rPr lang="hu-HU" sz="2400" i="1" dirty="0" smtClean="0">
                        <a:solidFill>
                          <a:schemeClr val="tx1"/>
                        </a:solidFill>
                        <a:latin typeface="Cambria Math" panose="02040503050406030204" pitchFamily="18" charset="0"/>
                      </a:rPr>
                      <m:t>𝐴</m:t>
                    </m:r>
                    <m:r>
                      <a:rPr lang="hu-HU" sz="2400" i="1" dirty="0" smtClean="0">
                        <a:solidFill>
                          <a:schemeClr val="tx1"/>
                        </a:solidFill>
                        <a:latin typeface="Cambria Math" panose="02040503050406030204" pitchFamily="18" charset="0"/>
                      </a:rPr>
                      <m:t>2: ∀</m:t>
                    </m:r>
                    <m:r>
                      <a:rPr lang="es-ES" sz="2400" i="1" dirty="0">
                        <a:solidFill>
                          <a:schemeClr val="tx1"/>
                        </a:solidFill>
                        <a:latin typeface="Cambria Math" panose="02040503050406030204" pitchFamily="18" charset="0"/>
                      </a:rPr>
                      <m:t>𝑥</m:t>
                    </m:r>
                    <m:r>
                      <a:rPr lang="es-ES" sz="2400" i="1" dirty="0">
                        <a:solidFill>
                          <a:schemeClr val="tx1"/>
                        </a:solidFill>
                        <a:latin typeface="Cambria Math" panose="02040503050406030204" pitchFamily="18" charset="0"/>
                      </a:rPr>
                      <m:t>{</m:t>
                    </m:r>
                    <m:r>
                      <a:rPr lang="es-ES" sz="2400" i="1" dirty="0">
                        <a:solidFill>
                          <a:schemeClr val="tx1"/>
                        </a:solidFill>
                        <a:latin typeface="Cambria Math" panose="02040503050406030204" pitchFamily="18" charset="0"/>
                      </a:rPr>
                      <m:t>𝑃</m:t>
                    </m:r>
                    <m:r>
                      <a:rPr lang="es-ES" sz="2400" i="1" dirty="0">
                        <a:solidFill>
                          <a:schemeClr val="tx1"/>
                        </a:solidFill>
                        <a:latin typeface="Cambria Math" panose="02040503050406030204" pitchFamily="18" charset="0"/>
                      </a:rPr>
                      <m:t>(</m:t>
                    </m:r>
                    <m:r>
                      <a:rPr lang="es-ES" sz="2400" i="1" dirty="0">
                        <a:solidFill>
                          <a:schemeClr val="tx1"/>
                        </a:solidFill>
                        <a:latin typeface="Cambria Math" panose="02040503050406030204" pitchFamily="18" charset="0"/>
                      </a:rPr>
                      <m:t>𝑥</m:t>
                    </m:r>
                    <m:r>
                      <a:rPr lang="es-ES" sz="2400" i="1" dirty="0">
                        <a:solidFill>
                          <a:schemeClr val="tx1"/>
                        </a:solidFill>
                        <a:latin typeface="Cambria Math" panose="02040503050406030204" pitchFamily="18" charset="0"/>
                      </a:rPr>
                      <m:t>) → ∀</m:t>
                    </m:r>
                    <m:r>
                      <a:rPr lang="es-ES" sz="2400" i="1" dirty="0">
                        <a:solidFill>
                          <a:schemeClr val="tx1"/>
                        </a:solidFill>
                        <a:latin typeface="Cambria Math" panose="02040503050406030204" pitchFamily="18" charset="0"/>
                      </a:rPr>
                      <m:t>𝑦</m:t>
                    </m:r>
                    <m:r>
                      <a:rPr lang="es-ES" sz="2400" i="1" dirty="0">
                        <a:solidFill>
                          <a:schemeClr val="tx1"/>
                        </a:solidFill>
                        <a:latin typeface="Cambria Math" panose="02040503050406030204" pitchFamily="18" charset="0"/>
                      </a:rPr>
                      <m:t>[</m:t>
                    </m:r>
                    <m:r>
                      <a:rPr lang="es-ES" sz="2400" i="1" dirty="0">
                        <a:solidFill>
                          <a:schemeClr val="tx1"/>
                        </a:solidFill>
                        <a:latin typeface="Cambria Math" panose="02040503050406030204" pitchFamily="18" charset="0"/>
                      </a:rPr>
                      <m:t>𝐾</m:t>
                    </m:r>
                    <m:r>
                      <a:rPr lang="es-ES" sz="2400" i="1" dirty="0">
                        <a:solidFill>
                          <a:schemeClr val="tx1"/>
                        </a:solidFill>
                        <a:latin typeface="Cambria Math" panose="02040503050406030204" pitchFamily="18" charset="0"/>
                      </a:rPr>
                      <m:t>(</m:t>
                    </m:r>
                    <m:r>
                      <a:rPr lang="es-ES" sz="2400" i="1" dirty="0">
                        <a:solidFill>
                          <a:schemeClr val="tx1"/>
                        </a:solidFill>
                        <a:latin typeface="Cambria Math" panose="02040503050406030204" pitchFamily="18" charset="0"/>
                      </a:rPr>
                      <m:t>𝑦</m:t>
                    </m:r>
                    <m:r>
                      <a:rPr lang="es-ES" sz="2400" i="1" dirty="0">
                        <a:solidFill>
                          <a:schemeClr val="tx1"/>
                        </a:solidFill>
                        <a:latin typeface="Cambria Math" panose="02040503050406030204" pitchFamily="18" charset="0"/>
                      </a:rPr>
                      <m:t>) → ¬</m:t>
                    </m:r>
                    <m:r>
                      <a:rPr lang="es-ES" sz="2400" i="1" dirty="0">
                        <a:solidFill>
                          <a:schemeClr val="tx1"/>
                        </a:solidFill>
                        <a:latin typeface="Cambria Math" panose="02040503050406030204" pitchFamily="18" charset="0"/>
                      </a:rPr>
                      <m:t>𝑀</m:t>
                    </m:r>
                    <m:r>
                      <a:rPr lang="es-ES" sz="2400" i="1" dirty="0">
                        <a:solidFill>
                          <a:schemeClr val="tx1"/>
                        </a:solidFill>
                        <a:latin typeface="Cambria Math" panose="02040503050406030204" pitchFamily="18" charset="0"/>
                      </a:rPr>
                      <m:t>(</m:t>
                    </m:r>
                    <m:r>
                      <a:rPr lang="es-ES" sz="2400" i="1" dirty="0" err="1">
                        <a:solidFill>
                          <a:schemeClr val="tx1"/>
                        </a:solidFill>
                        <a:latin typeface="Cambria Math" panose="02040503050406030204" pitchFamily="18" charset="0"/>
                      </a:rPr>
                      <m:t>𝑥</m:t>
                    </m:r>
                    <m:r>
                      <a:rPr lang="es-ES" sz="2400" i="1" dirty="0" err="1">
                        <a:solidFill>
                          <a:schemeClr val="tx1"/>
                        </a:solidFill>
                        <a:latin typeface="Cambria Math" panose="02040503050406030204" pitchFamily="18" charset="0"/>
                      </a:rPr>
                      <m:t>,</m:t>
                    </m:r>
                    <m:r>
                      <a:rPr lang="es-ES" sz="2400" i="1" dirty="0" err="1">
                        <a:solidFill>
                          <a:schemeClr val="tx1"/>
                        </a:solidFill>
                        <a:latin typeface="Cambria Math" panose="02040503050406030204" pitchFamily="18" charset="0"/>
                      </a:rPr>
                      <m:t>𝑦</m:t>
                    </m:r>
                    <m:r>
                      <a:rPr lang="es-ES" sz="2400" i="1" dirty="0">
                        <a:solidFill>
                          <a:schemeClr val="tx1"/>
                        </a:solidFill>
                        <a:latin typeface="Cambria Math" panose="02040503050406030204" pitchFamily="18" charset="0"/>
                      </a:rPr>
                      <m:t>)]}</m:t>
                    </m:r>
                  </m:oMath>
                </a14:m>
                <a:endParaRPr lang="hu-HU" sz="2400" dirty="0">
                  <a:solidFill>
                    <a:schemeClr val="tx1"/>
                  </a:solidFill>
                </a:endParaRPr>
              </a:p>
              <a:p>
                <a:pPr marL="0" indent="0" defTabSz="720000">
                  <a:buNone/>
                </a:pPr>
                <a14:m>
                  <m:oMath xmlns:m="http://schemas.openxmlformats.org/officeDocument/2006/math">
                    <m:r>
                      <a:rPr lang="hu-HU" b="1" i="1" dirty="0" smtClean="0">
                        <a:solidFill>
                          <a:schemeClr val="tx1"/>
                        </a:solidFill>
                        <a:latin typeface="Cambria Math" panose="02040503050406030204" pitchFamily="18" charset="0"/>
                      </a:rPr>
                      <m:t>𝑲</m:t>
                    </m:r>
                    <m:r>
                      <a:rPr lang="hu-HU" b="1" i="1" dirty="0" smtClean="0">
                        <a:solidFill>
                          <a:schemeClr val="tx1"/>
                        </a:solidFill>
                        <a:latin typeface="Cambria Math" panose="02040503050406030204" pitchFamily="18" charset="0"/>
                      </a:rPr>
                      <m:t>(</m:t>
                    </m:r>
                    <m:r>
                      <a:rPr lang="hu-HU" b="1" i="1" dirty="0" smtClean="0">
                        <a:solidFill>
                          <a:schemeClr val="tx1"/>
                        </a:solidFill>
                        <a:latin typeface="Cambria Math" panose="02040503050406030204" pitchFamily="18" charset="0"/>
                      </a:rPr>
                      <m:t>𝒚</m:t>
                    </m:r>
                    <m:r>
                      <a:rPr lang="hu-HU" b="1" i="1" dirty="0" smtClean="0">
                        <a:solidFill>
                          <a:schemeClr val="tx1"/>
                        </a:solidFill>
                        <a:latin typeface="Cambria Math" panose="02040503050406030204" pitchFamily="18" charset="0"/>
                      </a:rPr>
                      <m:t>):</m:t>
                    </m:r>
                  </m:oMath>
                </a14:m>
                <a:r>
                  <a:rPr lang="hu-HU" dirty="0">
                    <a:solidFill>
                      <a:schemeClr val="tx1"/>
                    </a:solidFill>
                  </a:rPr>
                  <a:t>	y is </a:t>
                </a:r>
                <a:r>
                  <a:rPr lang="hu-HU" dirty="0" err="1">
                    <a:solidFill>
                      <a:schemeClr val="tx1"/>
                    </a:solidFill>
                  </a:rPr>
                  <a:t>fraudster</a:t>
                </a:r>
                <a:r>
                  <a:rPr lang="hu-HU" dirty="0">
                    <a:solidFill>
                      <a:schemeClr val="tx1"/>
                    </a:solidFill>
                  </a:rPr>
                  <a:t>		</a:t>
                </a:r>
                <a14:m>
                  <m:oMath xmlns:m="http://schemas.openxmlformats.org/officeDocument/2006/math">
                    <m:r>
                      <a:rPr lang="hu-HU" sz="2400" i="1" dirty="0" smtClean="0">
                        <a:solidFill>
                          <a:schemeClr val="tx1"/>
                        </a:solidFill>
                        <a:latin typeface="Cambria Math" panose="02040503050406030204" pitchFamily="18" charset="0"/>
                      </a:rPr>
                      <m:t>𝐵</m:t>
                    </m:r>
                    <m:r>
                      <a:rPr lang="hu-HU" sz="2400" i="1" dirty="0">
                        <a:solidFill>
                          <a:schemeClr val="tx1"/>
                        </a:solidFill>
                        <a:latin typeface="Cambria Math" panose="02040503050406030204" pitchFamily="18" charset="0"/>
                      </a:rPr>
                      <m:t>:   ∀</m:t>
                    </m:r>
                    <m:r>
                      <a:rPr lang="nn-NO" sz="2400" i="1" dirty="0">
                        <a:solidFill>
                          <a:schemeClr val="tx1"/>
                        </a:solidFill>
                        <a:latin typeface="Cambria Math" panose="02040503050406030204" pitchFamily="18" charset="0"/>
                      </a:rPr>
                      <m:t>𝑥</m:t>
                    </m:r>
                    <m:r>
                      <a:rPr lang="nn-NO" sz="2400" i="1" dirty="0">
                        <a:solidFill>
                          <a:schemeClr val="tx1"/>
                        </a:solidFill>
                        <a:latin typeface="Cambria Math" panose="02040503050406030204" pitchFamily="18" charset="0"/>
                      </a:rPr>
                      <m:t>[</m:t>
                    </m:r>
                    <m:r>
                      <a:rPr lang="nn-NO" sz="2400" i="1" dirty="0">
                        <a:solidFill>
                          <a:schemeClr val="tx1"/>
                        </a:solidFill>
                        <a:latin typeface="Cambria Math" panose="02040503050406030204" pitchFamily="18" charset="0"/>
                      </a:rPr>
                      <m:t>𝐷</m:t>
                    </m:r>
                    <m:r>
                      <a:rPr lang="nn-NO" sz="2400" i="1" dirty="0">
                        <a:solidFill>
                          <a:schemeClr val="tx1"/>
                        </a:solidFill>
                        <a:latin typeface="Cambria Math" panose="02040503050406030204" pitchFamily="18" charset="0"/>
                      </a:rPr>
                      <m:t>(</m:t>
                    </m:r>
                    <m:r>
                      <a:rPr lang="nn-NO" sz="2400" i="1" dirty="0">
                        <a:solidFill>
                          <a:schemeClr val="tx1"/>
                        </a:solidFill>
                        <a:latin typeface="Cambria Math" panose="02040503050406030204" pitchFamily="18" charset="0"/>
                      </a:rPr>
                      <m:t>𝑥</m:t>
                    </m:r>
                    <m:r>
                      <a:rPr lang="nn-NO" sz="2400" i="1" dirty="0">
                        <a:solidFill>
                          <a:schemeClr val="tx1"/>
                        </a:solidFill>
                        <a:latin typeface="Cambria Math" panose="02040503050406030204" pitchFamily="18" charset="0"/>
                      </a:rPr>
                      <m:t>) → ¬</m:t>
                    </m:r>
                    <m:r>
                      <a:rPr lang="nn-NO" sz="2400" i="1" dirty="0">
                        <a:solidFill>
                          <a:schemeClr val="tx1"/>
                        </a:solidFill>
                        <a:latin typeface="Cambria Math" panose="02040503050406030204" pitchFamily="18" charset="0"/>
                      </a:rPr>
                      <m:t>𝐾</m:t>
                    </m:r>
                    <m:r>
                      <a:rPr lang="nn-NO" sz="2400" i="1" dirty="0">
                        <a:solidFill>
                          <a:schemeClr val="tx1"/>
                        </a:solidFill>
                        <a:latin typeface="Cambria Math" panose="02040503050406030204" pitchFamily="18" charset="0"/>
                      </a:rPr>
                      <m:t>(</m:t>
                    </m:r>
                    <m:r>
                      <a:rPr lang="nn-NO" sz="2400" i="1" dirty="0">
                        <a:solidFill>
                          <a:schemeClr val="tx1"/>
                        </a:solidFill>
                        <a:latin typeface="Cambria Math" panose="02040503050406030204" pitchFamily="18" charset="0"/>
                      </a:rPr>
                      <m:t>𝑥</m:t>
                    </m:r>
                    <m:r>
                      <a:rPr lang="nn-NO" sz="2400" i="1" dirty="0">
                        <a:solidFill>
                          <a:schemeClr val="tx1"/>
                        </a:solidFill>
                        <a:latin typeface="Cambria Math" panose="02040503050406030204" pitchFamily="18" charset="0"/>
                      </a:rPr>
                      <m:t>)] </m:t>
                    </m:r>
                  </m:oMath>
                </a14:m>
                <a:endParaRPr lang="hu-HU" sz="2400" dirty="0">
                  <a:solidFill>
                    <a:schemeClr val="tx1"/>
                  </a:solidFill>
                </a:endParaRPr>
              </a:p>
              <a:p>
                <a:pPr marL="0" indent="0" defTabSz="720000">
                  <a:buNone/>
                </a:pPr>
                <a14:m>
                  <m:oMath xmlns:m="http://schemas.openxmlformats.org/officeDocument/2006/math">
                    <m:r>
                      <a:rPr lang="hu-HU" b="1" i="1" dirty="0" smtClean="0">
                        <a:solidFill>
                          <a:schemeClr val="tx1"/>
                        </a:solidFill>
                        <a:latin typeface="Cambria Math" panose="02040503050406030204" pitchFamily="18" charset="0"/>
                      </a:rPr>
                      <m:t>𝑴</m:t>
                    </m:r>
                    <m:r>
                      <a:rPr lang="hu-HU" b="1" i="1" dirty="0" smtClean="0">
                        <a:solidFill>
                          <a:schemeClr val="tx1"/>
                        </a:solidFill>
                        <a:latin typeface="Cambria Math" panose="02040503050406030204" pitchFamily="18" charset="0"/>
                      </a:rPr>
                      <m:t>(</m:t>
                    </m:r>
                    <m:r>
                      <a:rPr lang="hu-HU" b="1" i="1" dirty="0" err="1">
                        <a:solidFill>
                          <a:schemeClr val="tx1"/>
                        </a:solidFill>
                        <a:latin typeface="Cambria Math" panose="02040503050406030204" pitchFamily="18" charset="0"/>
                      </a:rPr>
                      <m:t>𝒙</m:t>
                    </m:r>
                    <m:r>
                      <a:rPr lang="hu-HU" b="1" i="1" dirty="0" err="1">
                        <a:solidFill>
                          <a:schemeClr val="tx1"/>
                        </a:solidFill>
                        <a:latin typeface="Cambria Math" panose="02040503050406030204" pitchFamily="18" charset="0"/>
                      </a:rPr>
                      <m:t>,</m:t>
                    </m:r>
                    <m:r>
                      <a:rPr lang="hu-HU" b="1" i="1" dirty="0" err="1">
                        <a:solidFill>
                          <a:schemeClr val="tx1"/>
                        </a:solidFill>
                        <a:latin typeface="Cambria Math" panose="02040503050406030204" pitchFamily="18" charset="0"/>
                      </a:rPr>
                      <m:t>𝒚</m:t>
                    </m:r>
                    <m:r>
                      <a:rPr lang="hu-HU" b="1" i="1" dirty="0" smtClean="0">
                        <a:solidFill>
                          <a:schemeClr val="tx1"/>
                        </a:solidFill>
                        <a:latin typeface="Cambria Math" panose="02040503050406030204" pitchFamily="18" charset="0"/>
                      </a:rPr>
                      <m:t>):</m:t>
                    </m:r>
                    <m:r>
                      <a:rPr lang="hu-HU" i="1" dirty="0" smtClean="0">
                        <a:solidFill>
                          <a:schemeClr val="accent5">
                            <a:lumMod val="75000"/>
                          </a:schemeClr>
                        </a:solidFill>
                        <a:latin typeface="Cambria Math" panose="02040503050406030204" pitchFamily="18" charset="0"/>
                      </a:rPr>
                      <m:t>	</m:t>
                    </m:r>
                  </m:oMath>
                </a14:m>
                <a:r>
                  <a:rPr lang="hu-HU" dirty="0">
                    <a:solidFill>
                      <a:schemeClr val="accent5">
                        <a:lumMod val="75000"/>
                      </a:schemeClr>
                    </a:solidFill>
                  </a:rPr>
                  <a:t>	</a:t>
                </a:r>
                <a:r>
                  <a:rPr lang="hu-HU" dirty="0">
                    <a:solidFill>
                      <a:schemeClr val="tx1"/>
                    </a:solidFill>
                  </a:rPr>
                  <a:t>x </a:t>
                </a:r>
                <a:r>
                  <a:rPr lang="hu-HU" dirty="0" err="1">
                    <a:solidFill>
                      <a:schemeClr val="tx1"/>
                    </a:solidFill>
                  </a:rPr>
                  <a:t>trusts</a:t>
                </a:r>
                <a:r>
                  <a:rPr lang="hu-HU" dirty="0">
                    <a:solidFill>
                      <a:schemeClr val="tx1"/>
                    </a:solidFill>
                  </a:rPr>
                  <a:t> y</a:t>
                </a:r>
              </a:p>
              <a:p>
                <a:pPr marL="0" indent="0">
                  <a:buNone/>
                </a:pPr>
                <a:r>
                  <a:rPr lang="hu-HU" dirty="0" err="1">
                    <a:solidFill>
                      <a:schemeClr val="tx1"/>
                    </a:solidFill>
                  </a:rPr>
                  <a:t>Need</a:t>
                </a:r>
                <a:r>
                  <a:rPr lang="hu-HU" dirty="0">
                    <a:solidFill>
                      <a:schemeClr val="tx1"/>
                    </a:solidFill>
                  </a:rPr>
                  <a:t>:</a:t>
                </a:r>
                <a:br>
                  <a:rPr lang="hu-HU" dirty="0">
                    <a:solidFill>
                      <a:schemeClr val="tx1"/>
                    </a:solidFill>
                  </a:rPr>
                </a:br>
                <a14:m>
                  <m:oMathPara xmlns:m="http://schemas.openxmlformats.org/officeDocument/2006/math">
                    <m:oMathParaPr>
                      <m:jc m:val="centerGroup"/>
                    </m:oMathParaPr>
                    <m:oMath xmlns:m="http://schemas.openxmlformats.org/officeDocument/2006/math">
                      <m:r>
                        <a:rPr lang="hu-HU" sz="1800" b="1" i="1" dirty="0" smtClean="0">
                          <a:solidFill>
                            <a:schemeClr val="tx1"/>
                          </a:solidFill>
                          <a:latin typeface="Cambria Math" panose="02040503050406030204" pitchFamily="18" charset="0"/>
                        </a:rPr>
                        <m:t>∃</m:t>
                      </m:r>
                      <m:r>
                        <a:rPr lang="hu-HU" sz="1800" b="1" i="1" dirty="0" smtClean="0">
                          <a:solidFill>
                            <a:schemeClr val="tx1"/>
                          </a:solidFill>
                          <a:latin typeface="Cambria Math" panose="02040503050406030204" pitchFamily="18" charset="0"/>
                        </a:rPr>
                        <m:t>𝒙</m:t>
                      </m:r>
                      <m:r>
                        <a:rPr lang="hu-HU" sz="1800" b="1" i="1" dirty="0" smtClean="0">
                          <a:solidFill>
                            <a:schemeClr val="tx1"/>
                          </a:solidFill>
                          <a:latin typeface="Cambria Math" panose="02040503050406030204" pitchFamily="18" charset="0"/>
                        </a:rPr>
                        <m:t>{</m:t>
                      </m:r>
                      <m:r>
                        <a:rPr lang="hu-HU" sz="1800" b="1" i="1" dirty="0" smtClean="0">
                          <a:solidFill>
                            <a:schemeClr val="tx1"/>
                          </a:solidFill>
                          <a:latin typeface="Cambria Math" panose="02040503050406030204" pitchFamily="18" charset="0"/>
                        </a:rPr>
                        <m:t>𝑷</m:t>
                      </m:r>
                      <m:r>
                        <a:rPr lang="hu-HU" sz="1800" b="1" i="1" dirty="0" smtClean="0">
                          <a:solidFill>
                            <a:schemeClr val="tx1"/>
                          </a:solidFill>
                          <a:latin typeface="Cambria Math" panose="02040503050406030204" pitchFamily="18" charset="0"/>
                        </a:rPr>
                        <m:t>(</m:t>
                      </m:r>
                      <m:r>
                        <a:rPr lang="hu-HU" sz="1800" b="1" i="1" dirty="0" smtClean="0">
                          <a:solidFill>
                            <a:schemeClr val="tx1"/>
                          </a:solidFill>
                          <a:latin typeface="Cambria Math" panose="02040503050406030204" pitchFamily="18" charset="0"/>
                        </a:rPr>
                        <m:t>𝒙</m:t>
                      </m:r>
                      <m:r>
                        <a:rPr lang="hu-HU" sz="1800" b="1" i="1" dirty="0" smtClean="0">
                          <a:solidFill>
                            <a:schemeClr val="tx1"/>
                          </a:solidFill>
                          <a:latin typeface="Cambria Math" panose="02040503050406030204" pitchFamily="18" charset="0"/>
                        </a:rPr>
                        <m:t>) ∧ ∀</m:t>
                      </m:r>
                      <m:r>
                        <a:rPr lang="hu-HU" sz="1800" b="1" i="1" dirty="0" smtClean="0">
                          <a:solidFill>
                            <a:schemeClr val="tx1"/>
                          </a:solidFill>
                          <a:latin typeface="Cambria Math" panose="02040503050406030204" pitchFamily="18" charset="0"/>
                        </a:rPr>
                        <m:t>𝒚</m:t>
                      </m:r>
                      <m:r>
                        <a:rPr lang="hu-HU" sz="1800" b="1" i="1" dirty="0" smtClean="0">
                          <a:solidFill>
                            <a:schemeClr val="tx1"/>
                          </a:solidFill>
                          <a:latin typeface="Cambria Math" panose="02040503050406030204" pitchFamily="18" charset="0"/>
                        </a:rPr>
                        <m:t>[</m:t>
                      </m:r>
                      <m:r>
                        <a:rPr lang="hu-HU" sz="1800" b="1" i="1" dirty="0" smtClean="0">
                          <a:solidFill>
                            <a:schemeClr val="tx1"/>
                          </a:solidFill>
                          <a:latin typeface="Cambria Math" panose="02040503050406030204" pitchFamily="18" charset="0"/>
                        </a:rPr>
                        <m:t>𝑫</m:t>
                      </m:r>
                      <m:r>
                        <a:rPr lang="hu-HU" sz="1800" b="1" i="1" dirty="0" smtClean="0">
                          <a:solidFill>
                            <a:schemeClr val="tx1"/>
                          </a:solidFill>
                          <a:latin typeface="Cambria Math" panose="02040503050406030204" pitchFamily="18" charset="0"/>
                        </a:rPr>
                        <m:t>(</m:t>
                      </m:r>
                      <m:r>
                        <a:rPr lang="hu-HU" sz="1800" b="1" i="1" dirty="0" smtClean="0">
                          <a:solidFill>
                            <a:schemeClr val="tx1"/>
                          </a:solidFill>
                          <a:latin typeface="Cambria Math" panose="02040503050406030204" pitchFamily="18" charset="0"/>
                        </a:rPr>
                        <m:t>𝒚</m:t>
                      </m:r>
                      <m:r>
                        <a:rPr lang="hu-HU" sz="1800" b="1" i="1" dirty="0" smtClean="0">
                          <a:solidFill>
                            <a:schemeClr val="tx1"/>
                          </a:solidFill>
                          <a:latin typeface="Cambria Math" panose="02040503050406030204" pitchFamily="18" charset="0"/>
                        </a:rPr>
                        <m:t>) → </m:t>
                      </m:r>
                      <m:r>
                        <a:rPr lang="hu-HU" sz="1800" b="1" i="1" dirty="0" smtClean="0">
                          <a:solidFill>
                            <a:schemeClr val="tx1"/>
                          </a:solidFill>
                          <a:latin typeface="Cambria Math" panose="02040503050406030204" pitchFamily="18" charset="0"/>
                        </a:rPr>
                        <m:t>𝑴</m:t>
                      </m:r>
                      <m:r>
                        <a:rPr lang="hu-HU" sz="1800" b="1" i="1" dirty="0" smtClean="0">
                          <a:solidFill>
                            <a:schemeClr val="tx1"/>
                          </a:solidFill>
                          <a:latin typeface="Cambria Math" panose="02040503050406030204" pitchFamily="18" charset="0"/>
                        </a:rPr>
                        <m:t>(</m:t>
                      </m:r>
                      <m:r>
                        <a:rPr lang="hu-HU" sz="1800" b="1" i="1" dirty="0" err="1">
                          <a:solidFill>
                            <a:schemeClr val="tx1"/>
                          </a:solidFill>
                          <a:latin typeface="Cambria Math" panose="02040503050406030204" pitchFamily="18" charset="0"/>
                        </a:rPr>
                        <m:t>𝒙</m:t>
                      </m:r>
                      <m:r>
                        <a:rPr lang="hu-HU" sz="1800" b="1" i="1" dirty="0" err="1">
                          <a:solidFill>
                            <a:schemeClr val="tx1"/>
                          </a:solidFill>
                          <a:latin typeface="Cambria Math" panose="02040503050406030204" pitchFamily="18" charset="0"/>
                        </a:rPr>
                        <m:t>,</m:t>
                      </m:r>
                      <m:r>
                        <a:rPr lang="hu-HU" sz="1800" b="1" i="1" dirty="0" err="1">
                          <a:solidFill>
                            <a:schemeClr val="tx1"/>
                          </a:solidFill>
                          <a:latin typeface="Cambria Math" panose="02040503050406030204" pitchFamily="18" charset="0"/>
                        </a:rPr>
                        <m:t>𝒚</m:t>
                      </m:r>
                      <m:r>
                        <a:rPr lang="hu-HU" sz="1800" b="1" i="1" dirty="0">
                          <a:solidFill>
                            <a:schemeClr val="tx1"/>
                          </a:solidFill>
                          <a:latin typeface="Cambria Math" panose="02040503050406030204" pitchFamily="18" charset="0"/>
                        </a:rPr>
                        <m:t>)]} ∧ ∀</m:t>
                      </m:r>
                      <m:r>
                        <a:rPr lang="hu-HU" sz="1800" b="1" i="1" dirty="0">
                          <a:solidFill>
                            <a:schemeClr val="tx1"/>
                          </a:solidFill>
                          <a:latin typeface="Cambria Math" panose="02040503050406030204" pitchFamily="18" charset="0"/>
                        </a:rPr>
                        <m:t>𝒙</m:t>
                      </m:r>
                      <m:r>
                        <a:rPr lang="hu-HU" sz="1800" b="1" i="1" dirty="0">
                          <a:solidFill>
                            <a:schemeClr val="tx1"/>
                          </a:solidFill>
                          <a:latin typeface="Cambria Math" panose="02040503050406030204" pitchFamily="18" charset="0"/>
                        </a:rPr>
                        <m:t>{</m:t>
                      </m:r>
                      <m:r>
                        <a:rPr lang="hu-HU" sz="1800" b="1" i="1" dirty="0">
                          <a:solidFill>
                            <a:schemeClr val="tx1"/>
                          </a:solidFill>
                          <a:latin typeface="Cambria Math" panose="02040503050406030204" pitchFamily="18" charset="0"/>
                        </a:rPr>
                        <m:t>𝑷</m:t>
                      </m:r>
                      <m:r>
                        <a:rPr lang="hu-HU" sz="1800" b="1" i="1" dirty="0">
                          <a:solidFill>
                            <a:schemeClr val="tx1"/>
                          </a:solidFill>
                          <a:latin typeface="Cambria Math" panose="02040503050406030204" pitchFamily="18" charset="0"/>
                        </a:rPr>
                        <m:t>(</m:t>
                      </m:r>
                      <m:r>
                        <a:rPr lang="hu-HU" sz="1800" b="1" i="1" dirty="0">
                          <a:solidFill>
                            <a:schemeClr val="tx1"/>
                          </a:solidFill>
                          <a:latin typeface="Cambria Math" panose="02040503050406030204" pitchFamily="18" charset="0"/>
                        </a:rPr>
                        <m:t>𝒙</m:t>
                      </m:r>
                      <m:r>
                        <a:rPr lang="hu-HU" sz="1800" b="1" i="1" dirty="0">
                          <a:solidFill>
                            <a:schemeClr val="tx1"/>
                          </a:solidFill>
                          <a:latin typeface="Cambria Math" panose="02040503050406030204" pitchFamily="18" charset="0"/>
                        </a:rPr>
                        <m:t>) → ∀</m:t>
                      </m:r>
                      <m:r>
                        <a:rPr lang="hu-HU" sz="1800" b="1" i="1" dirty="0">
                          <a:solidFill>
                            <a:schemeClr val="tx1"/>
                          </a:solidFill>
                          <a:latin typeface="Cambria Math" panose="02040503050406030204" pitchFamily="18" charset="0"/>
                        </a:rPr>
                        <m:t>𝒚</m:t>
                      </m:r>
                      <m:r>
                        <a:rPr lang="hu-HU" sz="1800" b="1" i="1" dirty="0">
                          <a:solidFill>
                            <a:schemeClr val="tx1"/>
                          </a:solidFill>
                          <a:latin typeface="Cambria Math" panose="02040503050406030204" pitchFamily="18" charset="0"/>
                        </a:rPr>
                        <m:t>[</m:t>
                      </m:r>
                      <m:r>
                        <a:rPr lang="hu-HU" sz="1800" b="1" i="1" dirty="0">
                          <a:solidFill>
                            <a:schemeClr val="tx1"/>
                          </a:solidFill>
                          <a:latin typeface="Cambria Math" panose="02040503050406030204" pitchFamily="18" charset="0"/>
                        </a:rPr>
                        <m:t>𝑲</m:t>
                      </m:r>
                      <m:r>
                        <a:rPr lang="hu-HU" sz="1800" b="1" i="1" dirty="0">
                          <a:solidFill>
                            <a:schemeClr val="tx1"/>
                          </a:solidFill>
                          <a:latin typeface="Cambria Math" panose="02040503050406030204" pitchFamily="18" charset="0"/>
                        </a:rPr>
                        <m:t>(</m:t>
                      </m:r>
                      <m:r>
                        <a:rPr lang="hu-HU" sz="1800" b="1" i="1" dirty="0">
                          <a:solidFill>
                            <a:schemeClr val="tx1"/>
                          </a:solidFill>
                          <a:latin typeface="Cambria Math" panose="02040503050406030204" pitchFamily="18" charset="0"/>
                        </a:rPr>
                        <m:t>𝒚</m:t>
                      </m:r>
                      <m:r>
                        <a:rPr lang="hu-HU" sz="1800" b="1" i="1" dirty="0">
                          <a:solidFill>
                            <a:schemeClr val="tx1"/>
                          </a:solidFill>
                          <a:latin typeface="Cambria Math" panose="02040503050406030204" pitchFamily="18" charset="0"/>
                        </a:rPr>
                        <m:t>) →¬</m:t>
                      </m:r>
                      <m:r>
                        <a:rPr lang="hu-HU" sz="1800" b="1" i="1" dirty="0">
                          <a:solidFill>
                            <a:schemeClr val="tx1"/>
                          </a:solidFill>
                          <a:latin typeface="Cambria Math" panose="02040503050406030204" pitchFamily="18" charset="0"/>
                        </a:rPr>
                        <m:t>𝑴</m:t>
                      </m:r>
                      <m:r>
                        <a:rPr lang="hu-HU" sz="1800" b="1" i="1" dirty="0">
                          <a:solidFill>
                            <a:schemeClr val="tx1"/>
                          </a:solidFill>
                          <a:latin typeface="Cambria Math" panose="02040503050406030204" pitchFamily="18" charset="0"/>
                        </a:rPr>
                        <m:t>(</m:t>
                      </m:r>
                      <m:r>
                        <a:rPr lang="hu-HU" sz="1800" b="1" i="1" dirty="0" err="1">
                          <a:solidFill>
                            <a:schemeClr val="tx1"/>
                          </a:solidFill>
                          <a:latin typeface="Cambria Math" panose="02040503050406030204" pitchFamily="18" charset="0"/>
                        </a:rPr>
                        <m:t>𝒙</m:t>
                      </m:r>
                      <m:r>
                        <a:rPr lang="hu-HU" sz="1800" b="1" i="1" dirty="0" err="1">
                          <a:solidFill>
                            <a:schemeClr val="tx1"/>
                          </a:solidFill>
                          <a:latin typeface="Cambria Math" panose="02040503050406030204" pitchFamily="18" charset="0"/>
                        </a:rPr>
                        <m:t>,</m:t>
                      </m:r>
                      <m:r>
                        <a:rPr lang="hu-HU" sz="1800" b="1" i="1" dirty="0" err="1">
                          <a:solidFill>
                            <a:schemeClr val="tx1"/>
                          </a:solidFill>
                          <a:latin typeface="Cambria Math" panose="02040503050406030204" pitchFamily="18" charset="0"/>
                        </a:rPr>
                        <m:t>𝒚</m:t>
                      </m:r>
                      <m:r>
                        <a:rPr lang="hu-HU" sz="1800" b="1" i="1" dirty="0">
                          <a:solidFill>
                            <a:schemeClr val="tx1"/>
                          </a:solidFill>
                          <a:latin typeface="Cambria Math" panose="02040503050406030204" pitchFamily="18" charset="0"/>
                        </a:rPr>
                        <m:t>)]} ∧</m:t>
                      </m:r>
                      <m:r>
                        <a:rPr lang="hu-HU" sz="1800" b="1" i="1" dirty="0" smtClean="0">
                          <a:solidFill>
                            <a:schemeClr val="tx1"/>
                          </a:solidFill>
                          <a:latin typeface="Cambria Math" panose="02040503050406030204" pitchFamily="18" charset="0"/>
                        </a:rPr>
                        <m:t>¬</m:t>
                      </m:r>
                      <m:r>
                        <a:rPr lang="hu-HU" sz="1800" b="1" i="1" dirty="0">
                          <a:solidFill>
                            <a:schemeClr val="tx1"/>
                          </a:solidFill>
                          <a:latin typeface="Cambria Math" panose="02040503050406030204" pitchFamily="18" charset="0"/>
                        </a:rPr>
                        <m:t> ∀</m:t>
                      </m:r>
                      <m:r>
                        <a:rPr lang="hu-HU" sz="1800" b="1" i="1" dirty="0">
                          <a:solidFill>
                            <a:schemeClr val="tx1"/>
                          </a:solidFill>
                          <a:latin typeface="Cambria Math" panose="02040503050406030204" pitchFamily="18" charset="0"/>
                        </a:rPr>
                        <m:t>𝒙</m:t>
                      </m:r>
                      <m:r>
                        <a:rPr lang="hu-HU" sz="1800" b="1" i="1" dirty="0">
                          <a:solidFill>
                            <a:schemeClr val="tx1"/>
                          </a:solidFill>
                          <a:latin typeface="Cambria Math" panose="02040503050406030204" pitchFamily="18" charset="0"/>
                        </a:rPr>
                        <m:t>[</m:t>
                      </m:r>
                      <m:r>
                        <a:rPr lang="hu-HU" sz="1800" b="1" i="1" dirty="0">
                          <a:solidFill>
                            <a:schemeClr val="tx1"/>
                          </a:solidFill>
                          <a:latin typeface="Cambria Math" panose="02040503050406030204" pitchFamily="18" charset="0"/>
                        </a:rPr>
                        <m:t>𝑫</m:t>
                      </m:r>
                      <m:r>
                        <a:rPr lang="hu-HU" sz="1800" b="1" i="1" dirty="0">
                          <a:solidFill>
                            <a:schemeClr val="tx1"/>
                          </a:solidFill>
                          <a:latin typeface="Cambria Math" panose="02040503050406030204" pitchFamily="18" charset="0"/>
                        </a:rPr>
                        <m:t>(</m:t>
                      </m:r>
                      <m:r>
                        <a:rPr lang="hu-HU" sz="1800" b="1" i="1" dirty="0">
                          <a:solidFill>
                            <a:schemeClr val="tx1"/>
                          </a:solidFill>
                          <a:latin typeface="Cambria Math" panose="02040503050406030204" pitchFamily="18" charset="0"/>
                        </a:rPr>
                        <m:t>𝒙</m:t>
                      </m:r>
                      <m:r>
                        <a:rPr lang="hu-HU" sz="1800" b="1" i="1" dirty="0">
                          <a:solidFill>
                            <a:schemeClr val="tx1"/>
                          </a:solidFill>
                          <a:latin typeface="Cambria Math" panose="02040503050406030204" pitchFamily="18" charset="0"/>
                        </a:rPr>
                        <m:t>) → ¬</m:t>
                      </m:r>
                      <m:r>
                        <a:rPr lang="hu-HU" sz="1800" b="1" i="1" dirty="0">
                          <a:solidFill>
                            <a:schemeClr val="tx1"/>
                          </a:solidFill>
                          <a:latin typeface="Cambria Math" panose="02040503050406030204" pitchFamily="18" charset="0"/>
                        </a:rPr>
                        <m:t>𝑲</m:t>
                      </m:r>
                      <m:r>
                        <a:rPr lang="hu-HU" sz="1800" b="1" i="1" dirty="0">
                          <a:solidFill>
                            <a:schemeClr val="tx1"/>
                          </a:solidFill>
                          <a:latin typeface="Cambria Math" panose="02040503050406030204" pitchFamily="18" charset="0"/>
                        </a:rPr>
                        <m:t>(</m:t>
                      </m:r>
                      <m:r>
                        <a:rPr lang="hu-HU" sz="1800" b="1" i="1" dirty="0">
                          <a:solidFill>
                            <a:schemeClr val="tx1"/>
                          </a:solidFill>
                          <a:latin typeface="Cambria Math" panose="02040503050406030204" pitchFamily="18" charset="0"/>
                        </a:rPr>
                        <m:t>𝒙</m:t>
                      </m:r>
                      <m:r>
                        <a:rPr lang="hu-HU" sz="1800" b="1" i="1" dirty="0">
                          <a:solidFill>
                            <a:schemeClr val="tx1"/>
                          </a:solidFill>
                          <a:latin typeface="Cambria Math" panose="02040503050406030204" pitchFamily="18" charset="0"/>
                        </a:rPr>
                        <m:t>)]</m:t>
                      </m:r>
                    </m:oMath>
                  </m:oMathPara>
                </a14:m>
                <a:endParaRPr lang="hu-HU" b="1" dirty="0">
                  <a:solidFill>
                    <a:schemeClr val="tx1"/>
                  </a:solidFill>
                </a:endParaRPr>
              </a:p>
              <a:p>
                <a:pPr marL="0" indent="0">
                  <a:buNone/>
                </a:pPr>
                <a:r>
                  <a:rPr lang="hu-HU" dirty="0">
                    <a:solidFill>
                      <a:schemeClr val="tx1"/>
                    </a:solidFill>
                  </a:rPr>
                  <a:t>is </a:t>
                </a:r>
                <a:r>
                  <a:rPr lang="hu-HU" dirty="0" err="1">
                    <a:solidFill>
                      <a:schemeClr val="tx1"/>
                    </a:solidFill>
                  </a:rPr>
                  <a:t>unsatisfiable</a:t>
                </a:r>
                <a:endParaRPr lang="hu-HU" dirty="0">
                  <a:solidFill>
                    <a:schemeClr val="tx1"/>
                  </a:solidFill>
                </a:endParaRPr>
              </a:p>
              <a:p>
                <a:pPr marL="0" indent="0">
                  <a:buNone/>
                </a:pPr>
                <a:endParaRPr lang="hu-HU" dirty="0">
                  <a:solidFill>
                    <a:schemeClr val="tx1"/>
                  </a:solidFill>
                </a:endParaRPr>
              </a:p>
              <a:p>
                <a:pPr marL="0" indent="0">
                  <a:buNone/>
                </a:pPr>
                <a:endParaRPr lang="en-GB" dirty="0">
                  <a:solidFill>
                    <a:schemeClr val="tx1"/>
                  </a:solidFill>
                </a:endParaRPr>
              </a:p>
            </p:txBody>
          </p:sp>
        </mc:Choice>
        <mc:Fallback xmlns="">
          <p:sp>
            <p:nvSpPr>
              <p:cNvPr id="2" name="Content Placeholder 1">
                <a:extLst>
                  <a:ext uri="{FF2B5EF4-FFF2-40B4-BE49-F238E27FC236}">
                    <a16:creationId xmlns:a16="http://schemas.microsoft.com/office/drawing/2014/main" id="{D825329A-95D8-856A-FEE7-43E84516F0BF}"/>
                  </a:ext>
                </a:extLst>
              </p:cNvPr>
              <p:cNvSpPr>
                <a:spLocks noGrp="1" noRot="1" noChangeAspect="1" noMove="1" noResize="1" noEditPoints="1" noAdjustHandles="1" noChangeArrowheads="1" noChangeShapeType="1" noTextEdit="1"/>
              </p:cNvSpPr>
              <p:nvPr>
                <p:ph idx="1"/>
              </p:nvPr>
            </p:nvSpPr>
            <p:spPr>
              <a:blipFill>
                <a:blip r:embed="rId3"/>
                <a:stretch>
                  <a:fillRect l="-1217" t="-238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3ACC7FC7-1C19-CAD0-21A6-1556EBAD738E}"/>
              </a:ext>
            </a:extLst>
          </p:cNvPr>
          <p:cNvSpPr>
            <a:spLocks noGrp="1"/>
          </p:cNvSpPr>
          <p:nvPr>
            <p:ph type="sldNum" sz="quarter" idx="12"/>
          </p:nvPr>
        </p:nvSpPr>
        <p:spPr/>
        <p:txBody>
          <a:bodyPr/>
          <a:lstStyle/>
          <a:p>
            <a:fld id="{9F7ECEBC-3B63-4262-8BE9-06366B519A9F}" type="slidenum">
              <a:rPr lang="hu-HU" smtClean="0"/>
              <a:pPr/>
              <a:t>150</a:t>
            </a:fld>
            <a:endParaRPr lang="hu-HU" dirty="0"/>
          </a:p>
        </p:txBody>
      </p:sp>
      <p:sp>
        <p:nvSpPr>
          <p:cNvPr id="6" name="Title 5">
            <a:extLst>
              <a:ext uri="{FF2B5EF4-FFF2-40B4-BE49-F238E27FC236}">
                <a16:creationId xmlns:a16="http://schemas.microsoft.com/office/drawing/2014/main" id="{15C11222-C2D3-97F8-F1DA-BD0BC8F2354C}"/>
              </a:ext>
            </a:extLst>
          </p:cNvPr>
          <p:cNvSpPr>
            <a:spLocks noGrp="1"/>
          </p:cNvSpPr>
          <p:nvPr>
            <p:ph type="title"/>
          </p:nvPr>
        </p:nvSpPr>
        <p:spPr/>
        <p:txBody>
          <a:bodyPr>
            <a:normAutofit fontScale="90000"/>
          </a:bodyPr>
          <a:lstStyle/>
          <a:p>
            <a:r>
              <a:rPr lang="hu-HU" b="1" dirty="0" err="1">
                <a:solidFill>
                  <a:schemeClr val="tx1"/>
                </a:solidFill>
              </a:rPr>
              <a:t>Resolution</a:t>
            </a:r>
            <a:r>
              <a:rPr lang="hu-HU" b="1" dirty="0">
                <a:solidFill>
                  <a:schemeClr val="tx1"/>
                </a:solidFill>
              </a:rPr>
              <a:t> </a:t>
            </a:r>
            <a:r>
              <a:rPr lang="hu-HU" b="1" dirty="0" err="1">
                <a:solidFill>
                  <a:schemeClr val="tx1"/>
                </a:solidFill>
              </a:rPr>
              <a:t>for</a:t>
            </a:r>
            <a:r>
              <a:rPr lang="hu-HU" b="1" dirty="0">
                <a:solidFill>
                  <a:schemeClr val="tx1"/>
                </a:solidFill>
              </a:rPr>
              <a:t> </a:t>
            </a:r>
            <a:r>
              <a:rPr lang="hu-HU" b="1" dirty="0" err="1">
                <a:solidFill>
                  <a:schemeClr val="tx1"/>
                </a:solidFill>
              </a:rPr>
              <a:t>first-order</a:t>
            </a:r>
            <a:r>
              <a:rPr lang="en-GB" b="1" dirty="0">
                <a:solidFill>
                  <a:schemeClr val="tx1"/>
                </a:solidFill>
              </a:rPr>
              <a:t> logic</a:t>
            </a:r>
            <a:br>
              <a:rPr lang="hu-HU" b="1" dirty="0">
                <a:solidFill>
                  <a:schemeClr val="tx1"/>
                </a:solidFill>
              </a:rPr>
            </a:br>
            <a:r>
              <a:rPr lang="hu-HU" dirty="0" err="1">
                <a:solidFill>
                  <a:schemeClr val="tx1"/>
                </a:solidFill>
              </a:rPr>
              <a:t>Example</a:t>
            </a:r>
            <a:r>
              <a:rPr lang="hu-HU" dirty="0">
                <a:solidFill>
                  <a:schemeClr val="tx1"/>
                </a:solidFill>
              </a:rPr>
              <a:t> (cont.)</a:t>
            </a:r>
            <a:endParaRPr lang="en-GB" dirty="0"/>
          </a:p>
        </p:txBody>
      </p:sp>
      <p:sp>
        <p:nvSpPr>
          <p:cNvPr id="3" name="Élőláb helye 2">
            <a:extLst>
              <a:ext uri="{FF2B5EF4-FFF2-40B4-BE49-F238E27FC236}">
                <a16:creationId xmlns:a16="http://schemas.microsoft.com/office/drawing/2014/main" id="{B4E3206E-8C6C-A797-99F3-663C50C7A1CB}"/>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688E1FB6-4DE0-76D0-8528-A002758C62B6}"/>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3D3273BB-ADFE-5775-D43B-CEE9DF6B5378}"/>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D3091F8F-1969-05E4-ED3A-28844155BC4B}"/>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334760512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03E9C808-5BFA-0D14-2B3C-F0641E6FD037}"/>
                  </a:ext>
                </a:extLst>
              </p:cNvPr>
              <p:cNvSpPr>
                <a:spLocks noGrp="1"/>
              </p:cNvSpPr>
              <p:nvPr>
                <p:ph idx="1"/>
              </p:nvPr>
            </p:nvSpPr>
            <p:spPr/>
            <p:txBody>
              <a:bodyPr>
                <a:normAutofit fontScale="77500" lnSpcReduction="20000"/>
              </a:bodyPr>
              <a:lstStyle/>
              <a:p>
                <a:pPr marL="0" indent="0">
                  <a:buNone/>
                </a:pPr>
                <a:r>
                  <a:rPr lang="en-GB" dirty="0">
                    <a:solidFill>
                      <a:schemeClr val="tx1"/>
                    </a:solidFill>
                  </a:rPr>
                  <a:t>1. We eliminate the operation signs </a:t>
                </a:r>
                <a14:m>
                  <m:oMath xmlns:m="http://schemas.openxmlformats.org/officeDocument/2006/math">
                    <m:r>
                      <a:rPr lang="en-GB" i="1" dirty="0" smtClean="0">
                        <a:solidFill>
                          <a:schemeClr val="tx1"/>
                        </a:solidFill>
                        <a:latin typeface="Cambria Math" panose="02040503050406030204" pitchFamily="18" charset="0"/>
                      </a:rPr>
                      <m:t>↔</m:t>
                    </m:r>
                  </m:oMath>
                </a14:m>
                <a:r>
                  <a:rPr lang="en-GB" dirty="0">
                    <a:solidFill>
                      <a:schemeClr val="tx1"/>
                    </a:solidFill>
                  </a:rPr>
                  <a:t> and </a:t>
                </a:r>
                <a14:m>
                  <m:oMath xmlns:m="http://schemas.openxmlformats.org/officeDocument/2006/math">
                    <m:r>
                      <a:rPr lang="en-GB" i="1" dirty="0" smtClean="0">
                        <a:solidFill>
                          <a:schemeClr val="tx1"/>
                        </a:solidFill>
                        <a:latin typeface="Cambria Math" panose="02040503050406030204" pitchFamily="18" charset="0"/>
                      </a:rPr>
                      <m:t>→</m:t>
                    </m:r>
                  </m:oMath>
                </a14:m>
                <a:r>
                  <a:rPr lang="en-GB" dirty="0">
                    <a:solidFill>
                      <a:schemeClr val="tx1"/>
                    </a:solidFill>
                  </a:rPr>
                  <a:t> </a:t>
                </a:r>
                <a:endParaRPr lang="hu-HU" dirty="0">
                  <a:solidFill>
                    <a:schemeClr val="tx1"/>
                  </a:solidFill>
                </a:endParaRPr>
              </a:p>
              <a:p>
                <a:pPr marL="0" indent="0">
                  <a:buNone/>
                </a:pPr>
                <a:r>
                  <a:rPr lang="hu-HU" dirty="0">
                    <a:solidFill>
                      <a:schemeClr val="tx1"/>
                    </a:solidFill>
                  </a:rPr>
                  <a:t>2. </a:t>
                </a:r>
                <a:r>
                  <a:rPr lang="en-GB" dirty="0">
                    <a:solidFill>
                      <a:schemeClr val="tx1"/>
                    </a:solidFill>
                  </a:rPr>
                  <a:t>We reduce the scope of negations (</a:t>
                </a:r>
                <a:r>
                  <a:rPr lang="en-GB" dirty="0" err="1">
                    <a:solidFill>
                      <a:schemeClr val="tx1"/>
                    </a:solidFill>
                  </a:rPr>
                  <a:t>DeMorgan</a:t>
                </a:r>
                <a:r>
                  <a:rPr lang="en-GB" dirty="0">
                    <a:solidFill>
                      <a:schemeClr val="tx1"/>
                    </a:solidFill>
                  </a:rPr>
                  <a:t> identities)</a:t>
                </a:r>
                <a:endParaRPr lang="hu-HU" dirty="0">
                  <a:solidFill>
                    <a:schemeClr val="tx1"/>
                  </a:solidFill>
                </a:endParaRPr>
              </a:p>
              <a:p>
                <a:pPr marL="0" indent="0">
                  <a:buNone/>
                </a:pPr>
                <a:r>
                  <a:rPr lang="en-GB" dirty="0">
                    <a:solidFill>
                      <a:schemeClr val="tx1"/>
                    </a:solidFill>
                  </a:rPr>
                  <a:t>3. We standardize the variables (renaming by quantifiers)</a:t>
                </a:r>
                <a:endParaRPr lang="hu-HU" dirty="0">
                  <a:solidFill>
                    <a:schemeClr val="tx1"/>
                  </a:solidFill>
                </a:endParaRPr>
              </a:p>
              <a:p>
                <a:pPr marL="0" indent="0">
                  <a:buNone/>
                </a:pPr>
                <a:r>
                  <a:rPr lang="en-GB" dirty="0">
                    <a:solidFill>
                      <a:schemeClr val="tx1"/>
                    </a:solidFill>
                  </a:rPr>
                  <a:t>4. Elimination of existential quantifiers. (S</a:t>
                </a:r>
                <a:r>
                  <a:rPr lang="hu-HU" dirty="0">
                    <a:solidFill>
                      <a:schemeClr val="tx1"/>
                    </a:solidFill>
                  </a:rPr>
                  <a:t>k</a:t>
                </a:r>
                <a:r>
                  <a:rPr lang="en-GB" dirty="0" err="1">
                    <a:solidFill>
                      <a:schemeClr val="tx1"/>
                    </a:solidFill>
                  </a:rPr>
                  <a:t>olemization</a:t>
                </a:r>
                <a:r>
                  <a:rPr lang="en-GB" dirty="0">
                    <a:solidFill>
                      <a:schemeClr val="tx1"/>
                    </a:solidFill>
                  </a:rPr>
                  <a:t>:</a:t>
                </a:r>
                <a:endParaRPr lang="hu-HU" dirty="0">
                  <a:solidFill>
                    <a:schemeClr val="tx1"/>
                  </a:solidFill>
                </a:endParaRPr>
              </a:p>
              <a:p>
                <a:pPr marL="0" indent="0">
                  <a:buNone/>
                </a:pPr>
                <a:r>
                  <a:rPr lang="hu-HU" dirty="0">
                    <a:solidFill>
                      <a:schemeClr val="tx1"/>
                    </a:solidFill>
                  </a:rPr>
                  <a:t>    </a:t>
                </a:r>
                <a14:m>
                  <m:oMath xmlns:m="http://schemas.openxmlformats.org/officeDocument/2006/math">
                    <m:r>
                      <a:rPr lang="hu-HU" i="1" dirty="0" smtClean="0">
                        <a:solidFill>
                          <a:schemeClr val="accent5">
                            <a:lumMod val="75000"/>
                          </a:schemeClr>
                        </a:solidFill>
                        <a:latin typeface="Cambria Math" panose="02040503050406030204" pitchFamily="18" charset="0"/>
                      </a:rPr>
                      <m:t>∀</m:t>
                    </m:r>
                    <m:r>
                      <a:rPr lang="en-GB" i="1" dirty="0">
                        <a:solidFill>
                          <a:schemeClr val="accent5">
                            <a:lumMod val="75000"/>
                          </a:schemeClr>
                        </a:solidFill>
                        <a:latin typeface="Cambria Math" panose="02040503050406030204" pitchFamily="18" charset="0"/>
                      </a:rPr>
                      <m:t>𝑥</m:t>
                    </m:r>
                    <m:r>
                      <a:rPr lang="en-GB" i="1" baseline="-25000" dirty="0">
                        <a:solidFill>
                          <a:schemeClr val="accent5">
                            <a:lumMod val="75000"/>
                          </a:schemeClr>
                        </a:solidFill>
                        <a:latin typeface="Cambria Math" panose="02040503050406030204" pitchFamily="18" charset="0"/>
                      </a:rPr>
                      <m:t>1</m:t>
                    </m:r>
                    <m:r>
                      <a:rPr lang="hu-HU" i="1" baseline="-25000" dirty="0">
                        <a:solidFill>
                          <a:schemeClr val="accent5">
                            <a:lumMod val="75000"/>
                          </a:schemeClr>
                        </a:solidFill>
                        <a:latin typeface="Cambria Math" panose="02040503050406030204" pitchFamily="18" charset="0"/>
                      </a:rPr>
                      <m:t> </m:t>
                    </m:r>
                    <m:r>
                      <a:rPr lang="en-GB" i="1" dirty="0">
                        <a:solidFill>
                          <a:schemeClr val="accent5">
                            <a:lumMod val="75000"/>
                          </a:schemeClr>
                        </a:solidFill>
                        <a:latin typeface="Cambria Math" panose="02040503050406030204" pitchFamily="18" charset="0"/>
                      </a:rPr>
                      <m:t>…</m:t>
                    </m:r>
                    <m:r>
                      <a:rPr lang="hu-HU" i="1" dirty="0">
                        <a:solidFill>
                          <a:schemeClr val="accent5">
                            <a:lumMod val="75000"/>
                          </a:schemeClr>
                        </a:solidFill>
                        <a:latin typeface="Cambria Math" panose="02040503050406030204" pitchFamily="18" charset="0"/>
                      </a:rPr>
                      <m:t> ∀</m:t>
                    </m:r>
                    <m:r>
                      <a:rPr lang="en-GB" i="1" dirty="0" err="1">
                        <a:solidFill>
                          <a:schemeClr val="accent5">
                            <a:lumMod val="75000"/>
                          </a:schemeClr>
                        </a:solidFill>
                        <a:latin typeface="Cambria Math" panose="02040503050406030204" pitchFamily="18" charset="0"/>
                      </a:rPr>
                      <m:t>𝑥</m:t>
                    </m:r>
                    <m:r>
                      <a:rPr lang="en-GB" i="1" baseline="-25000" dirty="0" err="1">
                        <a:solidFill>
                          <a:schemeClr val="accent5">
                            <a:lumMod val="75000"/>
                          </a:schemeClr>
                        </a:solidFill>
                        <a:latin typeface="Cambria Math" panose="02040503050406030204" pitchFamily="18" charset="0"/>
                      </a:rPr>
                      <m:t>𝑛</m:t>
                    </m:r>
                    <m:r>
                      <a:rPr lang="hu-HU" i="1" dirty="0">
                        <a:solidFill>
                          <a:srgbClr val="FF0000"/>
                        </a:solidFill>
                        <a:latin typeface="Cambria Math" panose="02040503050406030204" pitchFamily="18" charset="0"/>
                      </a:rPr>
                      <m:t>∃</m:t>
                    </m:r>
                    <m:r>
                      <a:rPr lang="en-GB" i="1" dirty="0" err="1">
                        <a:solidFill>
                          <a:srgbClr val="FF0000"/>
                        </a:solidFill>
                        <a:latin typeface="Cambria Math" panose="02040503050406030204" pitchFamily="18" charset="0"/>
                      </a:rPr>
                      <m:t>𝑧</m:t>
                    </m:r>
                    <m:r>
                      <a:rPr lang="en-GB" i="1" dirty="0" err="1">
                        <a:solidFill>
                          <a:schemeClr val="accent5">
                            <a:lumMod val="75000"/>
                          </a:schemeClr>
                        </a:solidFill>
                        <a:latin typeface="Cambria Math" panose="02040503050406030204" pitchFamily="18" charset="0"/>
                      </a:rPr>
                      <m:t>𝐹</m:t>
                    </m:r>
                    <m:r>
                      <a:rPr lang="en-GB" i="1" dirty="0">
                        <a:solidFill>
                          <a:schemeClr val="accent5">
                            <a:lumMod val="75000"/>
                          </a:schemeClr>
                        </a:solidFill>
                        <a:latin typeface="Cambria Math" panose="02040503050406030204" pitchFamily="18" charset="0"/>
                      </a:rPr>
                      <m:t>(…, </m:t>
                    </m:r>
                    <m:r>
                      <a:rPr lang="en-GB" i="1" dirty="0">
                        <a:solidFill>
                          <a:srgbClr val="FF0000"/>
                        </a:solidFill>
                        <a:latin typeface="Cambria Math" panose="02040503050406030204" pitchFamily="18" charset="0"/>
                      </a:rPr>
                      <m:t>𝑧</m:t>
                    </m:r>
                    <m:r>
                      <a:rPr lang="en-GB" i="1" dirty="0">
                        <a:solidFill>
                          <a:schemeClr val="accent5">
                            <a:lumMod val="75000"/>
                          </a:schemeClr>
                        </a:solidFill>
                        <a:latin typeface="Cambria Math" panose="02040503050406030204" pitchFamily="18" charset="0"/>
                      </a:rPr>
                      <m:t>, …) </m:t>
                    </m:r>
                    <m:r>
                      <a:rPr lang="hu-HU" i="1" dirty="0" err="1">
                        <a:solidFill>
                          <a:schemeClr val="tx1"/>
                        </a:solidFill>
                        <a:latin typeface="Cambria Math" panose="02040503050406030204" pitchFamily="18" charset="0"/>
                      </a:rPr>
                      <m:t>𝑡𝑜</m:t>
                    </m:r>
                    <m:r>
                      <a:rPr lang="hu-HU" i="1" dirty="0">
                        <a:solidFill>
                          <a:schemeClr val="accent5">
                            <a:lumMod val="75000"/>
                          </a:schemeClr>
                        </a:solidFill>
                        <a:latin typeface="Cambria Math" panose="02040503050406030204" pitchFamily="18" charset="0"/>
                      </a:rPr>
                      <m:t> ∀</m:t>
                    </m:r>
                    <m:r>
                      <a:rPr lang="en-GB" i="1" dirty="0">
                        <a:solidFill>
                          <a:schemeClr val="accent5">
                            <a:lumMod val="75000"/>
                          </a:schemeClr>
                        </a:solidFill>
                        <a:latin typeface="Cambria Math" panose="02040503050406030204" pitchFamily="18" charset="0"/>
                      </a:rPr>
                      <m:t>𝑥</m:t>
                    </m:r>
                    <m:r>
                      <a:rPr lang="en-GB" i="1" baseline="-25000" dirty="0">
                        <a:solidFill>
                          <a:schemeClr val="accent5">
                            <a:lumMod val="75000"/>
                          </a:schemeClr>
                        </a:solidFill>
                        <a:latin typeface="Cambria Math" panose="02040503050406030204" pitchFamily="18" charset="0"/>
                      </a:rPr>
                      <m:t>1</m:t>
                    </m:r>
                    <m:r>
                      <a:rPr lang="en-GB" i="1" dirty="0">
                        <a:solidFill>
                          <a:schemeClr val="accent5">
                            <a:lumMod val="75000"/>
                          </a:schemeClr>
                        </a:solidFill>
                        <a:latin typeface="Cambria Math" panose="02040503050406030204" pitchFamily="18" charset="0"/>
                      </a:rPr>
                      <m:t>…</m:t>
                    </m:r>
                    <m:r>
                      <a:rPr lang="hu-HU" i="1" dirty="0">
                        <a:solidFill>
                          <a:schemeClr val="accent5">
                            <a:lumMod val="75000"/>
                          </a:schemeClr>
                        </a:solidFill>
                        <a:latin typeface="Cambria Math" panose="02040503050406030204" pitchFamily="18" charset="0"/>
                      </a:rPr>
                      <m:t> ∀</m:t>
                    </m:r>
                    <m:r>
                      <a:rPr lang="en-GB" i="1" dirty="0" err="1">
                        <a:solidFill>
                          <a:schemeClr val="accent5">
                            <a:lumMod val="75000"/>
                          </a:schemeClr>
                        </a:solidFill>
                        <a:latin typeface="Cambria Math" panose="02040503050406030204" pitchFamily="18" charset="0"/>
                      </a:rPr>
                      <m:t>𝑥</m:t>
                    </m:r>
                    <m:r>
                      <a:rPr lang="en-GB" i="1" baseline="-25000" dirty="0" err="1">
                        <a:solidFill>
                          <a:schemeClr val="accent5">
                            <a:lumMod val="75000"/>
                          </a:schemeClr>
                        </a:solidFill>
                        <a:latin typeface="Cambria Math" panose="02040503050406030204" pitchFamily="18" charset="0"/>
                      </a:rPr>
                      <m:t>𝑛</m:t>
                    </m:r>
                    <m:r>
                      <a:rPr lang="en-GB" i="1" dirty="0">
                        <a:solidFill>
                          <a:schemeClr val="accent5">
                            <a:lumMod val="75000"/>
                          </a:schemeClr>
                        </a:solidFill>
                        <a:latin typeface="Cambria Math" panose="02040503050406030204" pitchFamily="18" charset="0"/>
                      </a:rPr>
                      <m:t> </m:t>
                    </m:r>
                    <m:r>
                      <a:rPr lang="en-GB" i="1" dirty="0">
                        <a:solidFill>
                          <a:schemeClr val="accent5">
                            <a:lumMod val="75000"/>
                          </a:schemeClr>
                        </a:solidFill>
                        <a:latin typeface="Cambria Math" panose="02040503050406030204" pitchFamily="18" charset="0"/>
                      </a:rPr>
                      <m:t>𝐹</m:t>
                    </m:r>
                    <m:r>
                      <a:rPr lang="en-GB" i="1" dirty="0">
                        <a:solidFill>
                          <a:srgbClr val="FF0000"/>
                        </a:solidFill>
                        <a:latin typeface="Cambria Math" panose="02040503050406030204" pitchFamily="18" charset="0"/>
                      </a:rPr>
                      <m:t>(…, </m:t>
                    </m:r>
                    <m:r>
                      <a:rPr lang="en-GB" i="1" dirty="0">
                        <a:solidFill>
                          <a:srgbClr val="FF0000"/>
                        </a:solidFill>
                        <a:latin typeface="Cambria Math" panose="02040503050406030204" pitchFamily="18" charset="0"/>
                      </a:rPr>
                      <m:t>𝑓</m:t>
                    </m:r>
                    <m:r>
                      <a:rPr lang="en-GB" i="1" dirty="0">
                        <a:solidFill>
                          <a:srgbClr val="FF0000"/>
                        </a:solidFill>
                        <a:latin typeface="Cambria Math" panose="02040503050406030204" pitchFamily="18" charset="0"/>
                      </a:rPr>
                      <m:t>(</m:t>
                    </m:r>
                    <m:r>
                      <a:rPr lang="en-GB" i="1" dirty="0">
                        <a:solidFill>
                          <a:srgbClr val="FF0000"/>
                        </a:solidFill>
                        <a:latin typeface="Cambria Math" panose="02040503050406030204" pitchFamily="18" charset="0"/>
                      </a:rPr>
                      <m:t>𝑥</m:t>
                    </m:r>
                    <m:r>
                      <a:rPr lang="en-GB" i="1" baseline="-25000" dirty="0">
                        <a:solidFill>
                          <a:srgbClr val="FF0000"/>
                        </a:solidFill>
                        <a:latin typeface="Cambria Math" panose="02040503050406030204" pitchFamily="18" charset="0"/>
                      </a:rPr>
                      <m:t>1</m:t>
                    </m:r>
                    <m:r>
                      <a:rPr lang="en-GB" i="1" dirty="0">
                        <a:solidFill>
                          <a:srgbClr val="FF0000"/>
                        </a:solidFill>
                        <a:latin typeface="Cambria Math" panose="02040503050406030204" pitchFamily="18" charset="0"/>
                      </a:rPr>
                      <m:t>, … , </m:t>
                    </m:r>
                    <m:r>
                      <a:rPr lang="en-GB" i="1" dirty="0" err="1">
                        <a:solidFill>
                          <a:srgbClr val="FF0000"/>
                        </a:solidFill>
                        <a:latin typeface="Cambria Math" panose="02040503050406030204" pitchFamily="18" charset="0"/>
                      </a:rPr>
                      <m:t>𝑥</m:t>
                    </m:r>
                    <m:r>
                      <a:rPr lang="en-GB" i="1" baseline="-25000" dirty="0" err="1">
                        <a:solidFill>
                          <a:srgbClr val="FF0000"/>
                        </a:solidFill>
                        <a:latin typeface="Cambria Math" panose="02040503050406030204" pitchFamily="18" charset="0"/>
                      </a:rPr>
                      <m:t>𝑛</m:t>
                    </m:r>
                    <m:r>
                      <a:rPr lang="en-GB" i="1" dirty="0">
                        <a:solidFill>
                          <a:srgbClr val="FF0000"/>
                        </a:solidFill>
                        <a:latin typeface="Cambria Math" panose="02040503050406030204" pitchFamily="18" charset="0"/>
                      </a:rPr>
                      <m:t>)</m:t>
                    </m:r>
                    <m:r>
                      <a:rPr lang="en-GB" i="1" dirty="0">
                        <a:solidFill>
                          <a:schemeClr val="accent5">
                            <a:lumMod val="75000"/>
                          </a:schemeClr>
                        </a:solidFill>
                        <a:latin typeface="Cambria Math" panose="02040503050406030204" pitchFamily="18" charset="0"/>
                      </a:rPr>
                      <m:t>, …)</m:t>
                    </m:r>
                  </m:oMath>
                </a14:m>
                <a:endParaRPr lang="hu-HU" dirty="0">
                  <a:solidFill>
                    <a:schemeClr val="accent5">
                      <a:lumMod val="75000"/>
                    </a:schemeClr>
                  </a:solidFill>
                </a:endParaRPr>
              </a:p>
              <a:p>
                <a:pPr marL="0" indent="0">
                  <a:buNone/>
                </a:pPr>
                <a:r>
                  <a:rPr lang="hu-HU" dirty="0">
                    <a:solidFill>
                      <a:schemeClr val="tx1"/>
                    </a:solidFill>
                  </a:rPr>
                  <a:t>    </a:t>
                </a:r>
                <a:r>
                  <a:rPr lang="en-GB" dirty="0">
                    <a:solidFill>
                      <a:schemeClr val="tx1"/>
                    </a:solidFill>
                  </a:rPr>
                  <a:t>– not an equivalent transformation, but satisfiability holds)</a:t>
                </a:r>
                <a:endParaRPr lang="hu-HU" dirty="0">
                  <a:solidFill>
                    <a:schemeClr val="tx1"/>
                  </a:solidFill>
                </a:endParaRPr>
              </a:p>
              <a:p>
                <a:pPr marL="0" indent="0">
                  <a:buNone/>
                </a:pPr>
                <a:r>
                  <a:rPr lang="en-GB" dirty="0">
                    <a:solidFill>
                      <a:schemeClr val="tx1"/>
                    </a:solidFill>
                  </a:rPr>
                  <a:t>5. Highlighting universal quantifiers at the beginning of the formula (</a:t>
                </a:r>
                <a:r>
                  <a:rPr lang="en-GB" dirty="0" err="1">
                    <a:solidFill>
                      <a:schemeClr val="tx1"/>
                    </a:solidFill>
                  </a:rPr>
                  <a:t>prenex</a:t>
                </a:r>
                <a:r>
                  <a:rPr lang="en-GB" dirty="0">
                    <a:solidFill>
                      <a:schemeClr val="tx1"/>
                    </a:solidFill>
                  </a:rPr>
                  <a:t> normal form)</a:t>
                </a:r>
                <a:endParaRPr lang="hu-HU" dirty="0">
                  <a:solidFill>
                    <a:schemeClr val="tx1"/>
                  </a:solidFill>
                </a:endParaRPr>
              </a:p>
              <a:p>
                <a:pPr marL="0" indent="0">
                  <a:buNone/>
                </a:pPr>
                <a:r>
                  <a:rPr lang="en-GB" dirty="0">
                    <a:solidFill>
                      <a:schemeClr val="tx1"/>
                    </a:solidFill>
                  </a:rPr>
                  <a:t>6. The rest of the formula is converted to conjunctive normal form</a:t>
                </a:r>
                <a:r>
                  <a:rPr lang="hu-HU" dirty="0">
                    <a:solidFill>
                      <a:schemeClr val="tx1"/>
                    </a:solidFill>
                  </a:rPr>
                  <a:t> </a:t>
                </a:r>
                <a:r>
                  <a:rPr lang="en-GB" dirty="0">
                    <a:solidFill>
                      <a:schemeClr val="tx1"/>
                    </a:solidFill>
                  </a:rPr>
                  <a:t>(commutative, associative, distributive laws).</a:t>
                </a:r>
                <a:endParaRPr lang="hu-HU" dirty="0">
                  <a:solidFill>
                    <a:schemeClr val="tx1"/>
                  </a:solidFill>
                </a:endParaRPr>
              </a:p>
              <a:p>
                <a:pPr marL="0" indent="0">
                  <a:buNone/>
                </a:pPr>
                <a:r>
                  <a:rPr lang="en-GB" dirty="0">
                    <a:solidFill>
                      <a:schemeClr val="tx1"/>
                    </a:solidFill>
                  </a:rPr>
                  <a:t>7. We create the clauses (the quantifiers and the conjunction operation</a:t>
                </a:r>
                <a:r>
                  <a:rPr lang="hu-HU" dirty="0">
                    <a:solidFill>
                      <a:schemeClr val="tx1"/>
                    </a:solidFill>
                  </a:rPr>
                  <a:t> </a:t>
                </a:r>
                <a:r>
                  <a:rPr lang="en-GB" dirty="0">
                    <a:solidFill>
                      <a:schemeClr val="tx1"/>
                    </a:solidFill>
                  </a:rPr>
                  <a:t>signs are omitted, the variables are renamed individually for each clause.)</a:t>
                </a:r>
              </a:p>
            </p:txBody>
          </p:sp>
        </mc:Choice>
        <mc:Fallback xmlns="">
          <p:sp>
            <p:nvSpPr>
              <p:cNvPr id="2" name="Content Placeholder 1">
                <a:extLst>
                  <a:ext uri="{FF2B5EF4-FFF2-40B4-BE49-F238E27FC236}">
                    <a16:creationId xmlns:a16="http://schemas.microsoft.com/office/drawing/2014/main" id="{03E9C808-5BFA-0D14-2B3C-F0641E6FD037}"/>
                  </a:ext>
                </a:extLst>
              </p:cNvPr>
              <p:cNvSpPr>
                <a:spLocks noGrp="1" noRot="1" noChangeAspect="1" noMove="1" noResize="1" noEditPoints="1" noAdjustHandles="1" noChangeArrowheads="1" noChangeShapeType="1" noTextEdit="1"/>
              </p:cNvSpPr>
              <p:nvPr>
                <p:ph idx="1"/>
              </p:nvPr>
            </p:nvSpPr>
            <p:spPr>
              <a:blipFill>
                <a:blip r:embed="rId3"/>
                <a:stretch>
                  <a:fillRect l="-754" t="-294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5B0C92C9-C9FD-287A-6734-1EA73D173DF3}"/>
              </a:ext>
            </a:extLst>
          </p:cNvPr>
          <p:cNvSpPr>
            <a:spLocks noGrp="1"/>
          </p:cNvSpPr>
          <p:nvPr>
            <p:ph type="sldNum" sz="quarter" idx="12"/>
          </p:nvPr>
        </p:nvSpPr>
        <p:spPr/>
        <p:txBody>
          <a:bodyPr/>
          <a:lstStyle/>
          <a:p>
            <a:fld id="{9F7ECEBC-3B63-4262-8BE9-06366B519A9F}" type="slidenum">
              <a:rPr lang="hu-HU" smtClean="0"/>
              <a:pPr/>
              <a:t>151</a:t>
            </a:fld>
            <a:endParaRPr lang="hu-HU" dirty="0"/>
          </a:p>
        </p:txBody>
      </p:sp>
      <p:sp>
        <p:nvSpPr>
          <p:cNvPr id="6" name="Title 5">
            <a:extLst>
              <a:ext uri="{FF2B5EF4-FFF2-40B4-BE49-F238E27FC236}">
                <a16:creationId xmlns:a16="http://schemas.microsoft.com/office/drawing/2014/main" id="{29714E48-9A8C-4D10-5ADF-53CF7406C5B6}"/>
              </a:ext>
            </a:extLst>
          </p:cNvPr>
          <p:cNvSpPr>
            <a:spLocks noGrp="1"/>
          </p:cNvSpPr>
          <p:nvPr>
            <p:ph type="title"/>
          </p:nvPr>
        </p:nvSpPr>
        <p:spPr/>
        <p:txBody>
          <a:bodyPr>
            <a:normAutofit fontScale="90000"/>
          </a:bodyPr>
          <a:lstStyle/>
          <a:p>
            <a:r>
              <a:rPr lang="hu-HU" b="1" dirty="0" err="1">
                <a:solidFill>
                  <a:schemeClr val="tx1"/>
                </a:solidFill>
              </a:rPr>
              <a:t>Resolution</a:t>
            </a:r>
            <a:r>
              <a:rPr lang="hu-HU" b="1" dirty="0">
                <a:solidFill>
                  <a:schemeClr val="tx1"/>
                </a:solidFill>
              </a:rPr>
              <a:t> </a:t>
            </a:r>
            <a:r>
              <a:rPr lang="hu-HU" b="1" dirty="0" err="1">
                <a:solidFill>
                  <a:schemeClr val="tx1"/>
                </a:solidFill>
              </a:rPr>
              <a:t>for</a:t>
            </a:r>
            <a:r>
              <a:rPr lang="hu-HU" b="1" dirty="0">
                <a:solidFill>
                  <a:schemeClr val="tx1"/>
                </a:solidFill>
              </a:rPr>
              <a:t> </a:t>
            </a:r>
            <a:r>
              <a:rPr lang="hu-HU" b="1" dirty="0" err="1">
                <a:solidFill>
                  <a:schemeClr val="tx1"/>
                </a:solidFill>
              </a:rPr>
              <a:t>first-order</a:t>
            </a:r>
            <a:r>
              <a:rPr lang="en-GB" b="1" dirty="0">
                <a:solidFill>
                  <a:schemeClr val="tx1"/>
                </a:solidFill>
              </a:rPr>
              <a:t> logic</a:t>
            </a:r>
            <a:br>
              <a:rPr lang="hu-HU" dirty="0">
                <a:solidFill>
                  <a:schemeClr val="tx1"/>
                </a:solidFill>
              </a:rPr>
            </a:br>
            <a:r>
              <a:rPr lang="hu-HU" dirty="0" err="1">
                <a:solidFill>
                  <a:schemeClr val="tx1"/>
                </a:solidFill>
              </a:rPr>
              <a:t>Skolem</a:t>
            </a:r>
            <a:r>
              <a:rPr lang="hu-HU" dirty="0">
                <a:solidFill>
                  <a:schemeClr val="tx1"/>
                </a:solidFill>
              </a:rPr>
              <a:t> </a:t>
            </a:r>
            <a:r>
              <a:rPr lang="hu-HU" dirty="0" err="1">
                <a:solidFill>
                  <a:schemeClr val="tx1"/>
                </a:solidFill>
              </a:rPr>
              <a:t>conjuctive</a:t>
            </a:r>
            <a:r>
              <a:rPr lang="hu-HU" dirty="0">
                <a:solidFill>
                  <a:schemeClr val="tx1"/>
                </a:solidFill>
              </a:rPr>
              <a:t> </a:t>
            </a:r>
            <a:r>
              <a:rPr lang="hu-HU" dirty="0" err="1">
                <a:solidFill>
                  <a:schemeClr val="tx1"/>
                </a:solidFill>
              </a:rPr>
              <a:t>normal</a:t>
            </a:r>
            <a:r>
              <a:rPr lang="hu-HU" dirty="0">
                <a:solidFill>
                  <a:schemeClr val="tx1"/>
                </a:solidFill>
              </a:rPr>
              <a:t> </a:t>
            </a:r>
            <a:r>
              <a:rPr lang="hu-HU" dirty="0" err="1">
                <a:solidFill>
                  <a:schemeClr val="tx1"/>
                </a:solidFill>
              </a:rPr>
              <a:t>form</a:t>
            </a:r>
            <a:endParaRPr lang="en-GB" dirty="0">
              <a:solidFill>
                <a:schemeClr val="tx1"/>
              </a:solidFill>
            </a:endParaRPr>
          </a:p>
        </p:txBody>
      </p:sp>
      <p:sp>
        <p:nvSpPr>
          <p:cNvPr id="3" name="Élőláb helye 2">
            <a:extLst>
              <a:ext uri="{FF2B5EF4-FFF2-40B4-BE49-F238E27FC236}">
                <a16:creationId xmlns:a16="http://schemas.microsoft.com/office/drawing/2014/main" id="{708FD879-28AC-4B57-B94E-0897D704C57B}"/>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4CDC0766-E795-8CCB-7BEE-E7F46E01C859}"/>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532877AF-9A4E-34EC-28D7-5B4A59DBE157}"/>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5D1C8334-881E-C572-78C2-E947E7BAE503}"/>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165525375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5FB053CE-C324-BE7A-0F5D-414435F72F7F}"/>
                  </a:ext>
                </a:extLst>
              </p:cNvPr>
              <p:cNvSpPr>
                <a:spLocks noGrp="1"/>
              </p:cNvSpPr>
              <p:nvPr>
                <p:ph idx="1"/>
              </p:nvPr>
            </p:nvSpPr>
            <p:spPr/>
            <p:txBody>
              <a:bodyPr>
                <a:normAutofit/>
              </a:bodyPr>
              <a:lstStyle/>
              <a:p>
                <a:pPr marL="0" indent="0">
                  <a:buNone/>
                </a:pPr>
                <a:r>
                  <a:rPr lang="hu-HU" dirty="0">
                    <a:solidFill>
                      <a:schemeClr val="tx1"/>
                    </a:solidFill>
                  </a:rPr>
                  <a:t>A1: 	</a:t>
                </a:r>
                <a14:m>
                  <m:oMath xmlns:m="http://schemas.openxmlformats.org/officeDocument/2006/math">
                    <m:r>
                      <a:rPr lang="hu-HU" i="1" dirty="0">
                        <a:solidFill>
                          <a:schemeClr val="tx1"/>
                        </a:solidFill>
                        <a:latin typeface="Cambria Math" panose="02040503050406030204" pitchFamily="18" charset="0"/>
                      </a:rPr>
                      <m:t>∃</m:t>
                    </m:r>
                    <m:r>
                      <a:rPr lang="es-ES" i="1" dirty="0">
                        <a:solidFill>
                          <a:schemeClr val="tx1"/>
                        </a:solidFill>
                        <a:latin typeface="Cambria Math" panose="02040503050406030204" pitchFamily="18" charset="0"/>
                      </a:rPr>
                      <m:t>𝑥</m:t>
                    </m:r>
                    <m:d>
                      <m:dPr>
                        <m:begChr m:val="{"/>
                        <m:endChr m:val="}"/>
                        <m:ctrlPr>
                          <a:rPr lang="es-ES" i="1" dirty="0">
                            <a:solidFill>
                              <a:schemeClr val="tx1"/>
                            </a:solidFill>
                            <a:latin typeface="Cambria Math" panose="02040503050406030204" pitchFamily="18" charset="0"/>
                          </a:rPr>
                        </m:ctrlPr>
                      </m:dPr>
                      <m:e>
                        <m:r>
                          <a:rPr lang="es-ES" i="1" dirty="0">
                            <a:solidFill>
                              <a:schemeClr val="tx1"/>
                            </a:solidFill>
                            <a:latin typeface="Cambria Math" panose="02040503050406030204" pitchFamily="18" charset="0"/>
                          </a:rPr>
                          <m:t>𝑃</m:t>
                        </m:r>
                        <m:d>
                          <m:dPr>
                            <m:ctrlPr>
                              <a:rPr lang="es-ES" i="1" dirty="0">
                                <a:solidFill>
                                  <a:schemeClr val="tx1"/>
                                </a:solidFill>
                                <a:latin typeface="Cambria Math" panose="02040503050406030204" pitchFamily="18" charset="0"/>
                              </a:rPr>
                            </m:ctrlPr>
                          </m:dPr>
                          <m:e>
                            <m:r>
                              <a:rPr lang="es-ES" i="1" dirty="0">
                                <a:solidFill>
                                  <a:schemeClr val="tx1"/>
                                </a:solidFill>
                                <a:latin typeface="Cambria Math" panose="02040503050406030204" pitchFamily="18" charset="0"/>
                              </a:rPr>
                              <m:t>𝑥</m:t>
                            </m:r>
                          </m:e>
                        </m:d>
                        <m:r>
                          <a:rPr lang="hu-HU" i="1" dirty="0">
                            <a:solidFill>
                              <a:schemeClr val="tx1"/>
                            </a:solidFill>
                            <a:latin typeface="Cambria Math" panose="02040503050406030204" pitchFamily="18" charset="0"/>
                          </a:rPr>
                          <m:t>∧ ∀</m:t>
                        </m:r>
                        <m:r>
                          <a:rPr lang="es-ES" i="1" dirty="0">
                            <a:solidFill>
                              <a:schemeClr val="tx1"/>
                            </a:solidFill>
                            <a:latin typeface="Cambria Math" panose="02040503050406030204" pitchFamily="18" charset="0"/>
                          </a:rPr>
                          <m:t>𝑦</m:t>
                        </m:r>
                        <m:d>
                          <m:dPr>
                            <m:begChr m:val="["/>
                            <m:endChr m:val="]"/>
                            <m:ctrlPr>
                              <a:rPr lang="es-ES" i="1" dirty="0">
                                <a:solidFill>
                                  <a:schemeClr val="tx1"/>
                                </a:solidFill>
                                <a:latin typeface="Cambria Math" panose="02040503050406030204" pitchFamily="18" charset="0"/>
                              </a:rPr>
                            </m:ctrlPr>
                          </m:dPr>
                          <m:e>
                            <m:r>
                              <a:rPr lang="es-ES" i="1" dirty="0">
                                <a:solidFill>
                                  <a:schemeClr val="tx1"/>
                                </a:solidFill>
                                <a:latin typeface="Cambria Math" panose="02040503050406030204" pitchFamily="18" charset="0"/>
                              </a:rPr>
                              <m:t>𝐷</m:t>
                            </m:r>
                            <m:d>
                              <m:dPr>
                                <m:ctrlPr>
                                  <a:rPr lang="es-ES" i="1" dirty="0">
                                    <a:solidFill>
                                      <a:schemeClr val="tx1"/>
                                    </a:solidFill>
                                    <a:latin typeface="Cambria Math" panose="02040503050406030204" pitchFamily="18" charset="0"/>
                                  </a:rPr>
                                </m:ctrlPr>
                              </m:dPr>
                              <m:e>
                                <m:r>
                                  <a:rPr lang="es-ES" i="1" dirty="0">
                                    <a:solidFill>
                                      <a:schemeClr val="tx1"/>
                                    </a:solidFill>
                                    <a:latin typeface="Cambria Math" panose="02040503050406030204" pitchFamily="18" charset="0"/>
                                  </a:rPr>
                                  <m:t>𝑦</m:t>
                                </m:r>
                              </m:e>
                            </m:d>
                            <m:r>
                              <a:rPr lang="es-ES" i="1" dirty="0">
                                <a:solidFill>
                                  <a:schemeClr val="tx1"/>
                                </a:solidFill>
                                <a:latin typeface="Cambria Math" panose="02040503050406030204" pitchFamily="18" charset="0"/>
                              </a:rPr>
                              <m:t>→</m:t>
                            </m:r>
                            <m:r>
                              <a:rPr lang="hu-HU" b="0" i="1" dirty="0" smtClean="0">
                                <a:solidFill>
                                  <a:schemeClr val="tx1"/>
                                </a:solidFill>
                                <a:latin typeface="Cambria Math" panose="02040503050406030204" pitchFamily="18" charset="0"/>
                              </a:rPr>
                              <m:t>𝑀</m:t>
                            </m:r>
                            <m:d>
                              <m:dPr>
                                <m:ctrlPr>
                                  <a:rPr lang="es-ES" i="1" dirty="0">
                                    <a:solidFill>
                                      <a:schemeClr val="tx1"/>
                                    </a:solidFill>
                                    <a:latin typeface="Cambria Math" panose="02040503050406030204" pitchFamily="18" charset="0"/>
                                  </a:rPr>
                                </m:ctrlPr>
                              </m:dPr>
                              <m:e>
                                <m:r>
                                  <a:rPr lang="es-ES" i="1" dirty="0" err="1">
                                    <a:solidFill>
                                      <a:schemeClr val="tx1"/>
                                    </a:solidFill>
                                    <a:latin typeface="Cambria Math" panose="02040503050406030204" pitchFamily="18" charset="0"/>
                                  </a:rPr>
                                  <m:t>𝑥</m:t>
                                </m:r>
                                <m:r>
                                  <a:rPr lang="es-ES" i="1" dirty="0" err="1">
                                    <a:solidFill>
                                      <a:schemeClr val="tx1"/>
                                    </a:solidFill>
                                    <a:latin typeface="Cambria Math" panose="02040503050406030204" pitchFamily="18" charset="0"/>
                                  </a:rPr>
                                  <m:t>,</m:t>
                                </m:r>
                                <m:r>
                                  <a:rPr lang="es-ES" i="1" dirty="0" err="1">
                                    <a:solidFill>
                                      <a:schemeClr val="tx1"/>
                                    </a:solidFill>
                                    <a:latin typeface="Cambria Math" panose="02040503050406030204" pitchFamily="18" charset="0"/>
                                  </a:rPr>
                                  <m:t>𝑦</m:t>
                                </m:r>
                              </m:e>
                            </m:d>
                          </m:e>
                        </m:d>
                      </m:e>
                    </m:d>
                    <m:r>
                      <a:rPr lang="hu-HU" i="1" dirty="0">
                        <a:solidFill>
                          <a:schemeClr val="tx1"/>
                        </a:solidFill>
                        <a:latin typeface="Cambria Math" panose="02040503050406030204" pitchFamily="18" charset="0"/>
                      </a:rPr>
                      <m:t>	</m:t>
                    </m:r>
                    <m:r>
                      <a:rPr lang="es-ES" i="1" dirty="0">
                        <a:solidFill>
                          <a:schemeClr val="tx1"/>
                        </a:solidFill>
                        <a:latin typeface="Cambria Math" panose="02040503050406030204" pitchFamily="18" charset="0"/>
                      </a:rPr>
                      <m:t>=</m:t>
                    </m:r>
                    <m:r>
                      <a:rPr lang="hu-HU" i="1" dirty="0">
                        <a:solidFill>
                          <a:schemeClr val="tx1"/>
                        </a:solidFill>
                        <a:latin typeface="Cambria Math" panose="02040503050406030204" pitchFamily="18" charset="0"/>
                      </a:rPr>
                      <m:t> </m:t>
                    </m:r>
                    <m:r>
                      <a:rPr lang="hu-HU" i="1" dirty="0" smtClean="0">
                        <a:solidFill>
                          <a:schemeClr val="tx1"/>
                        </a:solidFill>
                        <a:latin typeface="Cambria Math" panose="02040503050406030204" pitchFamily="18" charset="0"/>
                      </a:rPr>
                      <m:t>… </m:t>
                    </m:r>
                  </m:oMath>
                </a14:m>
                <a:br>
                  <a:rPr lang="hu-HU" i="1" dirty="0">
                    <a:solidFill>
                      <a:schemeClr val="tx1"/>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hu-HU" i="1" dirty="0" smtClean="0">
                          <a:solidFill>
                            <a:schemeClr val="tx1"/>
                          </a:solidFill>
                          <a:latin typeface="Cambria Math" panose="02040503050406030204" pitchFamily="18" charset="0"/>
                        </a:rPr>
                        <m:t>=</m:t>
                      </m:r>
                      <m:r>
                        <a:rPr lang="hu-HU" i="1" dirty="0">
                          <a:solidFill>
                            <a:schemeClr val="tx1"/>
                          </a:solidFill>
                          <a:latin typeface="Cambria Math" panose="02040503050406030204" pitchFamily="18" charset="0"/>
                        </a:rPr>
                        <m:t>	</m:t>
                      </m:r>
                      <m:r>
                        <a:rPr lang="hu-HU" i="1" dirty="0" smtClean="0">
                          <a:solidFill>
                            <a:schemeClr val="tx1"/>
                          </a:solidFill>
                          <a:latin typeface="Cambria Math" panose="02040503050406030204" pitchFamily="18" charset="0"/>
                        </a:rPr>
                        <m:t> </m:t>
                      </m:r>
                      <m:r>
                        <a:rPr lang="es-ES" i="1" dirty="0" smtClean="0">
                          <a:solidFill>
                            <a:schemeClr val="accent5">
                              <a:lumMod val="75000"/>
                            </a:schemeClr>
                          </a:solidFill>
                          <a:latin typeface="Cambria Math" panose="02040503050406030204" pitchFamily="18" charset="0"/>
                        </a:rPr>
                        <m:t>𝑃</m:t>
                      </m:r>
                      <m:r>
                        <a:rPr lang="es-ES" i="1" dirty="0">
                          <a:solidFill>
                            <a:schemeClr val="accent5">
                              <a:lumMod val="75000"/>
                            </a:schemeClr>
                          </a:solidFill>
                          <a:latin typeface="Cambria Math" panose="02040503050406030204" pitchFamily="18" charset="0"/>
                        </a:rPr>
                        <m:t>(</m:t>
                      </m:r>
                      <m:r>
                        <a:rPr lang="es-ES" i="1" dirty="0">
                          <a:solidFill>
                            <a:schemeClr val="accent5">
                              <a:lumMod val="75000"/>
                            </a:schemeClr>
                          </a:solidFill>
                          <a:latin typeface="Cambria Math" panose="02040503050406030204" pitchFamily="18" charset="0"/>
                        </a:rPr>
                        <m:t>𝑎</m:t>
                      </m:r>
                      <m:r>
                        <a:rPr lang="es-ES" i="1" dirty="0">
                          <a:solidFill>
                            <a:schemeClr val="accent5">
                              <a:lumMod val="75000"/>
                            </a:schemeClr>
                          </a:solidFill>
                          <a:latin typeface="Cambria Math" panose="02040503050406030204" pitchFamily="18" charset="0"/>
                        </a:rPr>
                        <m:t>), ¬</m:t>
                      </m:r>
                      <m:r>
                        <a:rPr lang="es-ES" i="1" dirty="0">
                          <a:solidFill>
                            <a:schemeClr val="accent5">
                              <a:lumMod val="75000"/>
                            </a:schemeClr>
                          </a:solidFill>
                          <a:latin typeface="Cambria Math" panose="02040503050406030204" pitchFamily="18" charset="0"/>
                        </a:rPr>
                        <m:t>𝐷</m:t>
                      </m:r>
                      <m:r>
                        <a:rPr lang="es-ES" i="1" dirty="0">
                          <a:solidFill>
                            <a:schemeClr val="accent5">
                              <a:lumMod val="75000"/>
                            </a:schemeClr>
                          </a:solidFill>
                          <a:latin typeface="Cambria Math" panose="02040503050406030204" pitchFamily="18" charset="0"/>
                        </a:rPr>
                        <m:t>(</m:t>
                      </m:r>
                      <m:r>
                        <a:rPr lang="es-ES" i="1" dirty="0">
                          <a:solidFill>
                            <a:schemeClr val="accent5">
                              <a:lumMod val="75000"/>
                            </a:schemeClr>
                          </a:solidFill>
                          <a:latin typeface="Cambria Math" panose="02040503050406030204" pitchFamily="18" charset="0"/>
                        </a:rPr>
                        <m:t>𝑦</m:t>
                      </m:r>
                      <m:r>
                        <a:rPr lang="es-ES" i="1" dirty="0">
                          <a:solidFill>
                            <a:schemeClr val="accent5">
                              <a:lumMod val="75000"/>
                            </a:schemeClr>
                          </a:solidFill>
                          <a:latin typeface="Cambria Math" panose="02040503050406030204" pitchFamily="18" charset="0"/>
                        </a:rPr>
                        <m:t>)∨</m:t>
                      </m:r>
                      <m:r>
                        <a:rPr lang="hu-HU" b="0" i="1" dirty="0" smtClean="0">
                          <a:solidFill>
                            <a:schemeClr val="accent5">
                              <a:lumMod val="75000"/>
                            </a:schemeClr>
                          </a:solidFill>
                          <a:latin typeface="Cambria Math" panose="02040503050406030204" pitchFamily="18" charset="0"/>
                        </a:rPr>
                        <m:t>𝑀</m:t>
                      </m:r>
                      <m:r>
                        <a:rPr lang="es-ES" i="1" dirty="0">
                          <a:solidFill>
                            <a:schemeClr val="accent5">
                              <a:lumMod val="75000"/>
                            </a:schemeClr>
                          </a:solidFill>
                          <a:latin typeface="Cambria Math" panose="02040503050406030204" pitchFamily="18" charset="0"/>
                        </a:rPr>
                        <m:t>(</m:t>
                      </m:r>
                      <m:r>
                        <a:rPr lang="es-ES" i="1" dirty="0" err="1">
                          <a:solidFill>
                            <a:schemeClr val="accent5">
                              <a:lumMod val="75000"/>
                            </a:schemeClr>
                          </a:solidFill>
                          <a:latin typeface="Cambria Math" panose="02040503050406030204" pitchFamily="18" charset="0"/>
                        </a:rPr>
                        <m:t>𝑎</m:t>
                      </m:r>
                      <m:r>
                        <a:rPr lang="es-ES" i="1" dirty="0" err="1">
                          <a:solidFill>
                            <a:schemeClr val="accent5">
                              <a:lumMod val="75000"/>
                            </a:schemeClr>
                          </a:solidFill>
                          <a:latin typeface="Cambria Math" panose="02040503050406030204" pitchFamily="18" charset="0"/>
                        </a:rPr>
                        <m:t>,</m:t>
                      </m:r>
                      <m:r>
                        <a:rPr lang="es-ES" i="1" dirty="0" err="1">
                          <a:solidFill>
                            <a:schemeClr val="accent5">
                              <a:lumMod val="75000"/>
                            </a:schemeClr>
                          </a:solidFill>
                          <a:latin typeface="Cambria Math" panose="02040503050406030204" pitchFamily="18" charset="0"/>
                        </a:rPr>
                        <m:t>𝑦</m:t>
                      </m:r>
                      <m:r>
                        <a:rPr lang="es-ES" i="1" dirty="0">
                          <a:solidFill>
                            <a:schemeClr val="accent5">
                              <a:lumMod val="75000"/>
                            </a:schemeClr>
                          </a:solidFill>
                          <a:latin typeface="Cambria Math" panose="02040503050406030204" pitchFamily="18" charset="0"/>
                        </a:rPr>
                        <m:t>)</m:t>
                      </m:r>
                    </m:oMath>
                  </m:oMathPara>
                </a14:m>
                <a:endParaRPr lang="hu-HU" dirty="0">
                  <a:solidFill>
                    <a:schemeClr val="accent5">
                      <a:lumMod val="75000"/>
                    </a:schemeClr>
                  </a:solidFill>
                </a:endParaRPr>
              </a:p>
              <a:p>
                <a:pPr marL="0" indent="0">
                  <a:buNone/>
                </a:pPr>
                <a:endParaRPr lang="hu-HU" sz="2400" dirty="0">
                  <a:solidFill>
                    <a:schemeClr val="accent5">
                      <a:lumMod val="75000"/>
                    </a:schemeClr>
                  </a:solidFill>
                </a:endParaRPr>
              </a:p>
              <a:p>
                <a:pPr marL="0" indent="0">
                  <a:buNone/>
                </a:pPr>
                <a:r>
                  <a:rPr lang="hu-HU" dirty="0">
                    <a:solidFill>
                      <a:schemeClr val="tx1"/>
                    </a:solidFill>
                  </a:rPr>
                  <a:t>A2:	 </a:t>
                </a:r>
                <a14:m>
                  <m:oMath xmlns:m="http://schemas.openxmlformats.org/officeDocument/2006/math">
                    <m:r>
                      <a:rPr lang="hu-HU" i="1" dirty="0" smtClean="0">
                        <a:solidFill>
                          <a:schemeClr val="tx1"/>
                        </a:solidFill>
                        <a:latin typeface="Cambria Math" panose="02040503050406030204" pitchFamily="18" charset="0"/>
                      </a:rPr>
                      <m:t>∀</m:t>
                    </m:r>
                    <m:r>
                      <a:rPr lang="hu-HU" i="1" dirty="0" smtClean="0">
                        <a:solidFill>
                          <a:schemeClr val="tx1"/>
                        </a:solidFill>
                        <a:latin typeface="Cambria Math" panose="02040503050406030204" pitchFamily="18" charset="0"/>
                      </a:rPr>
                      <m:t>𝑥</m:t>
                    </m:r>
                    <m:d>
                      <m:dPr>
                        <m:begChr m:val="{"/>
                        <m:endChr m:val="}"/>
                        <m:ctrlPr>
                          <a:rPr lang="hu-HU" i="1" dirty="0" smtClean="0">
                            <a:solidFill>
                              <a:schemeClr val="tx1"/>
                            </a:solidFill>
                            <a:latin typeface="Cambria Math" panose="02040503050406030204" pitchFamily="18" charset="0"/>
                          </a:rPr>
                        </m:ctrlPr>
                      </m:dPr>
                      <m:e>
                        <m:r>
                          <a:rPr lang="hu-HU" i="1" dirty="0" smtClean="0">
                            <a:solidFill>
                              <a:schemeClr val="tx1"/>
                            </a:solidFill>
                            <a:latin typeface="Cambria Math" panose="02040503050406030204" pitchFamily="18" charset="0"/>
                          </a:rPr>
                          <m:t> </m:t>
                        </m:r>
                        <m:r>
                          <a:rPr lang="hu-HU" i="1" dirty="0" smtClean="0">
                            <a:solidFill>
                              <a:schemeClr val="tx1"/>
                            </a:solidFill>
                            <a:latin typeface="Cambria Math" panose="02040503050406030204" pitchFamily="18" charset="0"/>
                          </a:rPr>
                          <m:t>𝑃</m:t>
                        </m:r>
                        <m:d>
                          <m:dPr>
                            <m:ctrlPr>
                              <a:rPr lang="hu-HU" i="1" dirty="0" smtClean="0">
                                <a:solidFill>
                                  <a:schemeClr val="tx1"/>
                                </a:solidFill>
                                <a:latin typeface="Cambria Math" panose="02040503050406030204" pitchFamily="18" charset="0"/>
                              </a:rPr>
                            </m:ctrlPr>
                          </m:dPr>
                          <m:e>
                            <m:r>
                              <a:rPr lang="hu-HU" i="1" dirty="0" smtClean="0">
                                <a:solidFill>
                                  <a:schemeClr val="tx1"/>
                                </a:solidFill>
                                <a:latin typeface="Cambria Math" panose="02040503050406030204" pitchFamily="18" charset="0"/>
                              </a:rPr>
                              <m:t>𝑥</m:t>
                            </m:r>
                          </m:e>
                        </m:d>
                        <m:r>
                          <a:rPr lang="hu-HU" i="1" dirty="0" smtClean="0">
                            <a:solidFill>
                              <a:schemeClr val="tx1"/>
                            </a:solidFill>
                            <a:latin typeface="Cambria Math" panose="02040503050406030204" pitchFamily="18" charset="0"/>
                          </a:rPr>
                          <m:t>→ ∀</m:t>
                        </m:r>
                        <m:r>
                          <a:rPr lang="hu-HU" i="1" dirty="0" smtClean="0">
                            <a:solidFill>
                              <a:schemeClr val="tx1"/>
                            </a:solidFill>
                            <a:latin typeface="Cambria Math" panose="02040503050406030204" pitchFamily="18" charset="0"/>
                          </a:rPr>
                          <m:t>𝑦</m:t>
                        </m:r>
                        <m:d>
                          <m:dPr>
                            <m:begChr m:val="["/>
                            <m:endChr m:val="]"/>
                            <m:ctrlPr>
                              <a:rPr lang="hu-HU" i="1" dirty="0" smtClean="0">
                                <a:solidFill>
                                  <a:schemeClr val="tx1"/>
                                </a:solidFill>
                                <a:latin typeface="Cambria Math" panose="02040503050406030204" pitchFamily="18" charset="0"/>
                              </a:rPr>
                            </m:ctrlPr>
                          </m:dPr>
                          <m:e>
                            <m:r>
                              <a:rPr lang="hu-HU" b="0" i="1" dirty="0" smtClean="0">
                                <a:solidFill>
                                  <a:schemeClr val="tx1"/>
                                </a:solidFill>
                                <a:latin typeface="Cambria Math" panose="02040503050406030204" pitchFamily="18" charset="0"/>
                              </a:rPr>
                              <m:t>𝐾</m:t>
                            </m:r>
                            <m:d>
                              <m:dPr>
                                <m:ctrlPr>
                                  <a:rPr lang="hu-HU" i="1" dirty="0" smtClean="0">
                                    <a:solidFill>
                                      <a:schemeClr val="tx1"/>
                                    </a:solidFill>
                                    <a:latin typeface="Cambria Math" panose="02040503050406030204" pitchFamily="18" charset="0"/>
                                  </a:rPr>
                                </m:ctrlPr>
                              </m:dPr>
                              <m:e>
                                <m:r>
                                  <a:rPr lang="hu-HU" i="1" dirty="0" smtClean="0">
                                    <a:solidFill>
                                      <a:schemeClr val="tx1"/>
                                    </a:solidFill>
                                    <a:latin typeface="Cambria Math" panose="02040503050406030204" pitchFamily="18" charset="0"/>
                                  </a:rPr>
                                  <m:t>𝑦</m:t>
                                </m:r>
                              </m:e>
                            </m:d>
                            <m:r>
                              <a:rPr lang="hu-HU" i="1" dirty="0" smtClean="0">
                                <a:solidFill>
                                  <a:schemeClr val="tx1"/>
                                </a:solidFill>
                                <a:latin typeface="Cambria Math" panose="02040503050406030204" pitchFamily="18" charset="0"/>
                              </a:rPr>
                              <m:t>→ ¬</m:t>
                            </m:r>
                            <m:r>
                              <a:rPr lang="hu-HU" b="0" i="1" dirty="0" smtClean="0">
                                <a:solidFill>
                                  <a:schemeClr val="tx1"/>
                                </a:solidFill>
                                <a:latin typeface="Cambria Math" panose="02040503050406030204" pitchFamily="18" charset="0"/>
                              </a:rPr>
                              <m:t>𝑀</m:t>
                            </m:r>
                            <m:d>
                              <m:dPr>
                                <m:ctrlPr>
                                  <a:rPr lang="hu-HU" i="1" dirty="0" smtClean="0">
                                    <a:solidFill>
                                      <a:schemeClr val="tx1"/>
                                    </a:solidFill>
                                    <a:latin typeface="Cambria Math" panose="02040503050406030204" pitchFamily="18" charset="0"/>
                                  </a:rPr>
                                </m:ctrlPr>
                              </m:dPr>
                              <m:e>
                                <m:r>
                                  <a:rPr lang="hu-HU" i="1" dirty="0" err="1">
                                    <a:solidFill>
                                      <a:schemeClr val="tx1"/>
                                    </a:solidFill>
                                    <a:latin typeface="Cambria Math" panose="02040503050406030204" pitchFamily="18" charset="0"/>
                                  </a:rPr>
                                  <m:t>𝑥</m:t>
                                </m:r>
                                <m:r>
                                  <a:rPr lang="hu-HU" i="1" dirty="0" err="1">
                                    <a:solidFill>
                                      <a:schemeClr val="tx1"/>
                                    </a:solidFill>
                                    <a:latin typeface="Cambria Math" panose="02040503050406030204" pitchFamily="18" charset="0"/>
                                  </a:rPr>
                                  <m:t>,</m:t>
                                </m:r>
                                <m:r>
                                  <a:rPr lang="hu-HU" i="1" dirty="0" err="1">
                                    <a:solidFill>
                                      <a:schemeClr val="tx1"/>
                                    </a:solidFill>
                                    <a:latin typeface="Cambria Math" panose="02040503050406030204" pitchFamily="18" charset="0"/>
                                  </a:rPr>
                                  <m:t>𝑦</m:t>
                                </m:r>
                              </m:e>
                            </m:d>
                          </m:e>
                        </m:d>
                      </m:e>
                    </m:d>
                    <m:r>
                      <a:rPr lang="hu-HU" i="1" dirty="0" smtClean="0">
                        <a:solidFill>
                          <a:schemeClr val="tx1"/>
                        </a:solidFill>
                        <a:latin typeface="Cambria Math" panose="02040503050406030204" pitchFamily="18" charset="0"/>
                      </a:rPr>
                      <m:t>= …</m:t>
                    </m:r>
                  </m:oMath>
                </a14:m>
                <a:br>
                  <a:rPr lang="hu-HU" i="1" dirty="0">
                    <a:solidFill>
                      <a:schemeClr val="tx1"/>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hu-HU" i="1" dirty="0" smtClean="0">
                          <a:solidFill>
                            <a:schemeClr val="tx1"/>
                          </a:solidFill>
                          <a:latin typeface="Cambria Math" panose="02040503050406030204" pitchFamily="18" charset="0"/>
                        </a:rPr>
                        <m:t> = </m:t>
                      </m:r>
                      <m:r>
                        <a:rPr lang="hu-HU" i="1" dirty="0" smtClean="0">
                          <a:solidFill>
                            <a:schemeClr val="accent5">
                              <a:lumMod val="75000"/>
                            </a:schemeClr>
                          </a:solidFill>
                          <a:latin typeface="Cambria Math" panose="02040503050406030204" pitchFamily="18" charset="0"/>
                        </a:rPr>
                        <m:t>¬</m:t>
                      </m:r>
                      <m:r>
                        <a:rPr lang="hu-HU" i="1" dirty="0">
                          <a:solidFill>
                            <a:schemeClr val="accent5">
                              <a:lumMod val="75000"/>
                            </a:schemeClr>
                          </a:solidFill>
                          <a:latin typeface="Cambria Math" panose="02040503050406030204" pitchFamily="18" charset="0"/>
                        </a:rPr>
                        <m:t>𝑃</m:t>
                      </m:r>
                      <m:r>
                        <a:rPr lang="hu-HU" i="1" dirty="0">
                          <a:solidFill>
                            <a:schemeClr val="accent5">
                              <a:lumMod val="75000"/>
                            </a:schemeClr>
                          </a:solidFill>
                          <a:latin typeface="Cambria Math" panose="02040503050406030204" pitchFamily="18" charset="0"/>
                        </a:rPr>
                        <m:t>(</m:t>
                      </m:r>
                      <m:r>
                        <a:rPr lang="hu-HU" i="1" dirty="0">
                          <a:solidFill>
                            <a:schemeClr val="accent5">
                              <a:lumMod val="75000"/>
                            </a:schemeClr>
                          </a:solidFill>
                          <a:latin typeface="Cambria Math" panose="02040503050406030204" pitchFamily="18" charset="0"/>
                        </a:rPr>
                        <m:t>𝑥</m:t>
                      </m:r>
                      <m:r>
                        <a:rPr lang="hu-HU" i="1" dirty="0">
                          <a:solidFill>
                            <a:schemeClr val="accent5">
                              <a:lumMod val="75000"/>
                            </a:schemeClr>
                          </a:solidFill>
                          <a:latin typeface="Cambria Math" panose="02040503050406030204" pitchFamily="18" charset="0"/>
                        </a:rPr>
                        <m:t>) ∨ ¬</m:t>
                      </m:r>
                      <m:r>
                        <a:rPr lang="hu-HU" b="0" i="1" dirty="0" smtClean="0">
                          <a:solidFill>
                            <a:schemeClr val="accent5">
                              <a:lumMod val="75000"/>
                            </a:schemeClr>
                          </a:solidFill>
                          <a:latin typeface="Cambria Math" panose="02040503050406030204" pitchFamily="18" charset="0"/>
                        </a:rPr>
                        <m:t>𝐾</m:t>
                      </m:r>
                      <m:r>
                        <a:rPr lang="hu-HU" i="1" dirty="0">
                          <a:solidFill>
                            <a:schemeClr val="accent5">
                              <a:lumMod val="75000"/>
                            </a:schemeClr>
                          </a:solidFill>
                          <a:latin typeface="Cambria Math" panose="02040503050406030204" pitchFamily="18" charset="0"/>
                        </a:rPr>
                        <m:t>(</m:t>
                      </m:r>
                      <m:r>
                        <a:rPr lang="hu-HU" i="1" dirty="0">
                          <a:solidFill>
                            <a:schemeClr val="accent5">
                              <a:lumMod val="75000"/>
                            </a:schemeClr>
                          </a:solidFill>
                          <a:latin typeface="Cambria Math" panose="02040503050406030204" pitchFamily="18" charset="0"/>
                        </a:rPr>
                        <m:t>𝑢</m:t>
                      </m:r>
                      <m:r>
                        <a:rPr lang="hu-HU" i="1" dirty="0">
                          <a:solidFill>
                            <a:schemeClr val="accent5">
                              <a:lumMod val="75000"/>
                            </a:schemeClr>
                          </a:solidFill>
                          <a:latin typeface="Cambria Math" panose="02040503050406030204" pitchFamily="18" charset="0"/>
                        </a:rPr>
                        <m:t>) ∨ ¬</m:t>
                      </m:r>
                      <m:r>
                        <a:rPr lang="hu-HU" b="0" i="1" dirty="0" smtClean="0">
                          <a:solidFill>
                            <a:schemeClr val="accent5">
                              <a:lumMod val="75000"/>
                            </a:schemeClr>
                          </a:solidFill>
                          <a:latin typeface="Cambria Math" panose="02040503050406030204" pitchFamily="18" charset="0"/>
                        </a:rPr>
                        <m:t>𝑀</m:t>
                      </m:r>
                      <m:r>
                        <a:rPr lang="hu-HU" i="1" dirty="0">
                          <a:solidFill>
                            <a:schemeClr val="accent5">
                              <a:lumMod val="75000"/>
                            </a:schemeClr>
                          </a:solidFill>
                          <a:latin typeface="Cambria Math" panose="02040503050406030204" pitchFamily="18" charset="0"/>
                        </a:rPr>
                        <m:t>(</m:t>
                      </m:r>
                      <m:r>
                        <a:rPr lang="hu-HU" i="1" dirty="0" err="1">
                          <a:solidFill>
                            <a:schemeClr val="accent5">
                              <a:lumMod val="75000"/>
                            </a:schemeClr>
                          </a:solidFill>
                          <a:latin typeface="Cambria Math" panose="02040503050406030204" pitchFamily="18" charset="0"/>
                        </a:rPr>
                        <m:t>𝑥</m:t>
                      </m:r>
                      <m:r>
                        <a:rPr lang="hu-HU" i="1" dirty="0" err="1">
                          <a:solidFill>
                            <a:schemeClr val="accent5">
                              <a:lumMod val="75000"/>
                            </a:schemeClr>
                          </a:solidFill>
                          <a:latin typeface="Cambria Math" panose="02040503050406030204" pitchFamily="18" charset="0"/>
                        </a:rPr>
                        <m:t>,</m:t>
                      </m:r>
                      <m:r>
                        <a:rPr lang="hu-HU" i="1" dirty="0" err="1">
                          <a:solidFill>
                            <a:schemeClr val="accent5">
                              <a:lumMod val="75000"/>
                            </a:schemeClr>
                          </a:solidFill>
                          <a:latin typeface="Cambria Math" panose="02040503050406030204" pitchFamily="18" charset="0"/>
                        </a:rPr>
                        <m:t>𝑢</m:t>
                      </m:r>
                      <m:r>
                        <a:rPr lang="hu-HU" i="1" dirty="0">
                          <a:solidFill>
                            <a:schemeClr val="accent5">
                              <a:lumMod val="75000"/>
                            </a:schemeClr>
                          </a:solidFill>
                          <a:latin typeface="Cambria Math" panose="02040503050406030204" pitchFamily="18" charset="0"/>
                        </a:rPr>
                        <m:t>)</m:t>
                      </m:r>
                    </m:oMath>
                  </m:oMathPara>
                </a14:m>
                <a:endParaRPr lang="hu-HU" dirty="0">
                  <a:solidFill>
                    <a:schemeClr val="accent5">
                      <a:lumMod val="75000"/>
                    </a:schemeClr>
                  </a:solidFill>
                </a:endParaRPr>
              </a:p>
              <a:p>
                <a:pPr marL="0" indent="0">
                  <a:buNone/>
                </a:pPr>
                <a:endParaRPr lang="hu-HU" dirty="0">
                  <a:solidFill>
                    <a:schemeClr val="accent5">
                      <a:lumMod val="75000"/>
                    </a:schemeClr>
                  </a:solidFill>
                </a:endParaRPr>
              </a:p>
              <a:p>
                <a:pPr marL="0" indent="0">
                  <a:buNone/>
                </a:pPr>
                <a:r>
                  <a:rPr lang="hu-HU" dirty="0">
                    <a:solidFill>
                      <a:schemeClr val="tx1"/>
                    </a:solidFill>
                  </a:rPr>
                  <a:t>B:	</a:t>
                </a:r>
                <a14:m>
                  <m:oMath xmlns:m="http://schemas.openxmlformats.org/officeDocument/2006/math">
                    <m:r>
                      <a:rPr lang="hu-HU" i="1" dirty="0" smtClean="0">
                        <a:solidFill>
                          <a:schemeClr val="tx1"/>
                        </a:solidFill>
                        <a:latin typeface="Cambria Math" panose="02040503050406030204" pitchFamily="18" charset="0"/>
                      </a:rPr>
                      <m:t>¬∀</m:t>
                    </m:r>
                    <m:r>
                      <a:rPr lang="hu-HU" i="1" dirty="0" smtClean="0">
                        <a:solidFill>
                          <a:schemeClr val="tx1"/>
                        </a:solidFill>
                        <a:latin typeface="Cambria Math" panose="02040503050406030204" pitchFamily="18" charset="0"/>
                      </a:rPr>
                      <m:t>𝑥</m:t>
                    </m:r>
                    <m:r>
                      <a:rPr lang="hu-HU" i="1" dirty="0" smtClean="0">
                        <a:solidFill>
                          <a:schemeClr val="tx1"/>
                        </a:solidFill>
                        <a:latin typeface="Cambria Math" panose="02040503050406030204" pitchFamily="18" charset="0"/>
                      </a:rPr>
                      <m:t>[ </m:t>
                    </m:r>
                    <m:r>
                      <a:rPr lang="hu-HU" i="1" dirty="0" smtClean="0">
                        <a:solidFill>
                          <a:schemeClr val="tx1"/>
                        </a:solidFill>
                        <a:latin typeface="Cambria Math" panose="02040503050406030204" pitchFamily="18" charset="0"/>
                      </a:rPr>
                      <m:t>𝐷</m:t>
                    </m:r>
                    <m:r>
                      <a:rPr lang="hu-HU" i="1" dirty="0" smtClean="0">
                        <a:solidFill>
                          <a:schemeClr val="tx1"/>
                        </a:solidFill>
                        <a:latin typeface="Cambria Math" panose="02040503050406030204" pitchFamily="18" charset="0"/>
                      </a:rPr>
                      <m:t>(</m:t>
                    </m:r>
                    <m:r>
                      <a:rPr lang="hu-HU" i="1" dirty="0" smtClean="0">
                        <a:solidFill>
                          <a:schemeClr val="tx1"/>
                        </a:solidFill>
                        <a:latin typeface="Cambria Math" panose="02040503050406030204" pitchFamily="18" charset="0"/>
                      </a:rPr>
                      <m:t>𝑥</m:t>
                    </m:r>
                    <m:r>
                      <a:rPr lang="hu-HU" i="1" dirty="0" smtClean="0">
                        <a:solidFill>
                          <a:schemeClr val="tx1"/>
                        </a:solidFill>
                        <a:latin typeface="Cambria Math" panose="02040503050406030204" pitchFamily="18" charset="0"/>
                      </a:rPr>
                      <m:t>) → ¬</m:t>
                    </m:r>
                    <m:r>
                      <a:rPr lang="hu-HU" b="0" i="1" dirty="0" smtClean="0">
                        <a:solidFill>
                          <a:schemeClr val="tx1"/>
                        </a:solidFill>
                        <a:latin typeface="Cambria Math" panose="02040503050406030204" pitchFamily="18" charset="0"/>
                      </a:rPr>
                      <m:t>𝐾</m:t>
                    </m:r>
                    <m:r>
                      <a:rPr lang="hu-HU" i="1" dirty="0" smtClean="0">
                        <a:solidFill>
                          <a:schemeClr val="tx1"/>
                        </a:solidFill>
                        <a:latin typeface="Cambria Math" panose="02040503050406030204" pitchFamily="18" charset="0"/>
                      </a:rPr>
                      <m:t>(</m:t>
                    </m:r>
                    <m:r>
                      <a:rPr lang="hu-HU" i="1" dirty="0" smtClean="0">
                        <a:solidFill>
                          <a:schemeClr val="tx1"/>
                        </a:solidFill>
                        <a:latin typeface="Cambria Math" panose="02040503050406030204" pitchFamily="18" charset="0"/>
                      </a:rPr>
                      <m:t>𝑥</m:t>
                    </m:r>
                    <m:r>
                      <a:rPr lang="hu-HU" i="1" dirty="0" smtClean="0">
                        <a:solidFill>
                          <a:schemeClr val="tx1"/>
                        </a:solidFill>
                        <a:latin typeface="Cambria Math" panose="02040503050406030204" pitchFamily="18" charset="0"/>
                      </a:rPr>
                      <m:t>)]	=  … </m:t>
                    </m:r>
                  </m:oMath>
                </a14:m>
                <a:br>
                  <a:rPr lang="hu-HU" dirty="0">
                    <a:solidFill>
                      <a:schemeClr val="tx1"/>
                    </a:solidFill>
                  </a:rPr>
                </a:br>
                <a14:m>
                  <m:oMathPara xmlns:m="http://schemas.openxmlformats.org/officeDocument/2006/math">
                    <m:oMathParaPr>
                      <m:jc m:val="centerGroup"/>
                    </m:oMathParaPr>
                    <m:oMath xmlns:m="http://schemas.openxmlformats.org/officeDocument/2006/math">
                      <m:r>
                        <a:rPr lang="hu-HU" i="1" dirty="0" smtClean="0">
                          <a:solidFill>
                            <a:schemeClr val="tx1"/>
                          </a:solidFill>
                          <a:latin typeface="Cambria Math" panose="02040503050406030204" pitchFamily="18" charset="0"/>
                        </a:rPr>
                        <m:t>= </m:t>
                      </m:r>
                      <m:r>
                        <a:rPr lang="hu-HU" i="1" dirty="0" smtClean="0">
                          <a:solidFill>
                            <a:schemeClr val="accent5">
                              <a:lumMod val="75000"/>
                            </a:schemeClr>
                          </a:solidFill>
                          <a:latin typeface="Cambria Math" panose="02040503050406030204" pitchFamily="18" charset="0"/>
                        </a:rPr>
                        <m:t>𝐷</m:t>
                      </m:r>
                      <m:r>
                        <a:rPr lang="hu-HU" i="1" dirty="0">
                          <a:solidFill>
                            <a:schemeClr val="accent5">
                              <a:lumMod val="75000"/>
                            </a:schemeClr>
                          </a:solidFill>
                          <a:latin typeface="Cambria Math" panose="02040503050406030204" pitchFamily="18" charset="0"/>
                        </a:rPr>
                        <m:t>(</m:t>
                      </m:r>
                      <m:r>
                        <a:rPr lang="hu-HU" i="1" dirty="0">
                          <a:solidFill>
                            <a:schemeClr val="accent5">
                              <a:lumMod val="75000"/>
                            </a:schemeClr>
                          </a:solidFill>
                          <a:latin typeface="Cambria Math" panose="02040503050406030204" pitchFamily="18" charset="0"/>
                        </a:rPr>
                        <m:t>𝑏</m:t>
                      </m:r>
                      <m:r>
                        <a:rPr lang="hu-HU" i="1" dirty="0">
                          <a:solidFill>
                            <a:schemeClr val="accent5">
                              <a:lumMod val="75000"/>
                            </a:schemeClr>
                          </a:solidFill>
                          <a:latin typeface="Cambria Math" panose="02040503050406030204" pitchFamily="18" charset="0"/>
                        </a:rPr>
                        <m:t>) , </m:t>
                      </m:r>
                      <m:r>
                        <a:rPr lang="hu-HU" b="0" i="1" dirty="0" smtClean="0">
                          <a:solidFill>
                            <a:schemeClr val="accent5">
                              <a:lumMod val="75000"/>
                            </a:schemeClr>
                          </a:solidFill>
                          <a:latin typeface="Cambria Math" panose="02040503050406030204" pitchFamily="18" charset="0"/>
                        </a:rPr>
                        <m:t>𝐾</m:t>
                      </m:r>
                      <m:r>
                        <a:rPr lang="hu-HU" i="1" dirty="0">
                          <a:solidFill>
                            <a:schemeClr val="accent5">
                              <a:lumMod val="75000"/>
                            </a:schemeClr>
                          </a:solidFill>
                          <a:latin typeface="Cambria Math" panose="02040503050406030204" pitchFamily="18" charset="0"/>
                        </a:rPr>
                        <m:t>(</m:t>
                      </m:r>
                      <m:r>
                        <a:rPr lang="hu-HU" i="1" dirty="0">
                          <a:solidFill>
                            <a:schemeClr val="accent5">
                              <a:lumMod val="75000"/>
                            </a:schemeClr>
                          </a:solidFill>
                          <a:latin typeface="Cambria Math" panose="02040503050406030204" pitchFamily="18" charset="0"/>
                        </a:rPr>
                        <m:t>𝑏</m:t>
                      </m:r>
                      <m:r>
                        <a:rPr lang="hu-HU" i="1" dirty="0">
                          <a:solidFill>
                            <a:schemeClr val="accent5">
                              <a:lumMod val="75000"/>
                            </a:schemeClr>
                          </a:solidFill>
                          <a:latin typeface="Cambria Math" panose="02040503050406030204" pitchFamily="18" charset="0"/>
                        </a:rPr>
                        <m:t>)</m:t>
                      </m:r>
                    </m:oMath>
                  </m:oMathPara>
                </a14:m>
                <a:endParaRPr lang="hu-HU" dirty="0">
                  <a:solidFill>
                    <a:schemeClr val="accent5">
                      <a:lumMod val="75000"/>
                    </a:schemeClr>
                  </a:solidFill>
                </a:endParaRPr>
              </a:p>
              <a:p>
                <a:endParaRPr lang="en-GB" dirty="0">
                  <a:solidFill>
                    <a:schemeClr val="tx1"/>
                  </a:solidFill>
                </a:endParaRPr>
              </a:p>
            </p:txBody>
          </p:sp>
        </mc:Choice>
        <mc:Fallback xmlns="">
          <p:sp>
            <p:nvSpPr>
              <p:cNvPr id="2" name="Content Placeholder 1">
                <a:extLst>
                  <a:ext uri="{FF2B5EF4-FFF2-40B4-BE49-F238E27FC236}">
                    <a16:creationId xmlns:a16="http://schemas.microsoft.com/office/drawing/2014/main" id="{5FB053CE-C324-BE7A-0F5D-414435F72F7F}"/>
                  </a:ext>
                </a:extLst>
              </p:cNvPr>
              <p:cNvSpPr>
                <a:spLocks noGrp="1" noRot="1" noChangeAspect="1" noMove="1" noResize="1" noEditPoints="1" noAdjustHandles="1" noChangeArrowheads="1" noChangeShapeType="1" noTextEdit="1"/>
              </p:cNvSpPr>
              <p:nvPr>
                <p:ph idx="1"/>
              </p:nvPr>
            </p:nvSpPr>
            <p:spPr>
              <a:blipFill>
                <a:blip r:embed="rId3"/>
                <a:stretch>
                  <a:fillRect l="-1217" t="-2381"/>
                </a:stretch>
              </a:blipFill>
            </p:spPr>
            <p:txBody>
              <a:bodyPr/>
              <a:lstStyle/>
              <a:p>
                <a:r>
                  <a:rPr lang="hu-HU">
                    <a:noFill/>
                  </a:rPr>
                  <a:t> </a:t>
                </a:r>
              </a:p>
            </p:txBody>
          </p:sp>
        </mc:Fallback>
      </mc:AlternateContent>
      <p:sp>
        <p:nvSpPr>
          <p:cNvPr id="5" name="Slide Number Placeholder 4">
            <a:extLst>
              <a:ext uri="{FF2B5EF4-FFF2-40B4-BE49-F238E27FC236}">
                <a16:creationId xmlns:a16="http://schemas.microsoft.com/office/drawing/2014/main" id="{D31C3368-F608-E36A-102F-3EE39747FCBE}"/>
              </a:ext>
            </a:extLst>
          </p:cNvPr>
          <p:cNvSpPr>
            <a:spLocks noGrp="1"/>
          </p:cNvSpPr>
          <p:nvPr>
            <p:ph type="sldNum" sz="quarter" idx="12"/>
          </p:nvPr>
        </p:nvSpPr>
        <p:spPr/>
        <p:txBody>
          <a:bodyPr/>
          <a:lstStyle/>
          <a:p>
            <a:fld id="{9F7ECEBC-3B63-4262-8BE9-06366B519A9F}" type="slidenum">
              <a:rPr lang="hu-HU" smtClean="0"/>
              <a:pPr/>
              <a:t>152</a:t>
            </a:fld>
            <a:endParaRPr lang="hu-HU" dirty="0"/>
          </a:p>
        </p:txBody>
      </p:sp>
      <p:sp>
        <p:nvSpPr>
          <p:cNvPr id="6" name="Title 5">
            <a:extLst>
              <a:ext uri="{FF2B5EF4-FFF2-40B4-BE49-F238E27FC236}">
                <a16:creationId xmlns:a16="http://schemas.microsoft.com/office/drawing/2014/main" id="{662FFDB8-4701-D75C-19EB-985595EDFDAC}"/>
              </a:ext>
            </a:extLst>
          </p:cNvPr>
          <p:cNvSpPr>
            <a:spLocks noGrp="1"/>
          </p:cNvSpPr>
          <p:nvPr>
            <p:ph type="title"/>
          </p:nvPr>
        </p:nvSpPr>
        <p:spPr/>
        <p:txBody>
          <a:bodyPr>
            <a:normAutofit fontScale="90000"/>
          </a:bodyPr>
          <a:lstStyle/>
          <a:p>
            <a:r>
              <a:rPr lang="hu-HU" b="1" dirty="0" err="1">
                <a:solidFill>
                  <a:schemeClr val="tx1"/>
                </a:solidFill>
              </a:rPr>
              <a:t>Resolution</a:t>
            </a:r>
            <a:r>
              <a:rPr lang="hu-HU" b="1" dirty="0">
                <a:solidFill>
                  <a:schemeClr val="tx1"/>
                </a:solidFill>
              </a:rPr>
              <a:t> </a:t>
            </a:r>
            <a:r>
              <a:rPr lang="hu-HU" b="1" dirty="0" err="1">
                <a:solidFill>
                  <a:schemeClr val="tx1"/>
                </a:solidFill>
              </a:rPr>
              <a:t>for</a:t>
            </a:r>
            <a:r>
              <a:rPr lang="hu-HU" b="1" dirty="0">
                <a:solidFill>
                  <a:schemeClr val="tx1"/>
                </a:solidFill>
              </a:rPr>
              <a:t> </a:t>
            </a:r>
            <a:r>
              <a:rPr lang="hu-HU" b="1" dirty="0" err="1">
                <a:solidFill>
                  <a:schemeClr val="tx1"/>
                </a:solidFill>
              </a:rPr>
              <a:t>first-order</a:t>
            </a:r>
            <a:r>
              <a:rPr lang="en-GB" b="1" dirty="0">
                <a:solidFill>
                  <a:schemeClr val="tx1"/>
                </a:solidFill>
              </a:rPr>
              <a:t> logic</a:t>
            </a:r>
            <a:br>
              <a:rPr lang="hu-HU" dirty="0">
                <a:solidFill>
                  <a:schemeClr val="tx1"/>
                </a:solidFill>
              </a:rPr>
            </a:br>
            <a:r>
              <a:rPr lang="hu-HU" dirty="0" err="1">
                <a:solidFill>
                  <a:schemeClr val="tx1"/>
                </a:solidFill>
              </a:rPr>
              <a:t>Skolem</a:t>
            </a:r>
            <a:r>
              <a:rPr lang="hu-HU" dirty="0">
                <a:solidFill>
                  <a:schemeClr val="tx1"/>
                </a:solidFill>
              </a:rPr>
              <a:t> </a:t>
            </a:r>
            <a:r>
              <a:rPr lang="hu-HU" dirty="0" err="1">
                <a:solidFill>
                  <a:schemeClr val="tx1"/>
                </a:solidFill>
              </a:rPr>
              <a:t>conjuctive</a:t>
            </a:r>
            <a:r>
              <a:rPr lang="hu-HU" dirty="0">
                <a:solidFill>
                  <a:schemeClr val="tx1"/>
                </a:solidFill>
              </a:rPr>
              <a:t> </a:t>
            </a:r>
            <a:r>
              <a:rPr lang="hu-HU" dirty="0" err="1">
                <a:solidFill>
                  <a:schemeClr val="tx1"/>
                </a:solidFill>
              </a:rPr>
              <a:t>normal</a:t>
            </a:r>
            <a:r>
              <a:rPr lang="hu-HU" dirty="0">
                <a:solidFill>
                  <a:schemeClr val="tx1"/>
                </a:solidFill>
              </a:rPr>
              <a:t> </a:t>
            </a:r>
            <a:r>
              <a:rPr lang="hu-HU" dirty="0" err="1">
                <a:solidFill>
                  <a:schemeClr val="tx1"/>
                </a:solidFill>
              </a:rPr>
              <a:t>form</a:t>
            </a:r>
            <a:endParaRPr lang="en-GB" dirty="0"/>
          </a:p>
        </p:txBody>
      </p:sp>
      <p:sp>
        <p:nvSpPr>
          <p:cNvPr id="7" name="Élőláb helye 2">
            <a:extLst>
              <a:ext uri="{FF2B5EF4-FFF2-40B4-BE49-F238E27FC236}">
                <a16:creationId xmlns:a16="http://schemas.microsoft.com/office/drawing/2014/main" id="{FA5D2EC5-A7EB-7AB2-F1AB-0A3EE6ADA05A}"/>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8" name="Csoportba foglalás 7">
            <a:extLst>
              <a:ext uri="{FF2B5EF4-FFF2-40B4-BE49-F238E27FC236}">
                <a16:creationId xmlns:a16="http://schemas.microsoft.com/office/drawing/2014/main" id="{DB20BD17-446C-EB6A-53E3-063B96FB9E54}"/>
              </a:ext>
            </a:extLst>
          </p:cNvPr>
          <p:cNvGrpSpPr/>
          <p:nvPr/>
        </p:nvGrpSpPr>
        <p:grpSpPr>
          <a:xfrm>
            <a:off x="3078726" y="6038296"/>
            <a:ext cx="1736050" cy="787001"/>
            <a:chOff x="6717298" y="6108892"/>
            <a:chExt cx="1736050" cy="787001"/>
          </a:xfrm>
        </p:grpSpPr>
        <p:pic>
          <p:nvPicPr>
            <p:cNvPr id="9" name="Ábra 8">
              <a:extLst>
                <a:ext uri="{FF2B5EF4-FFF2-40B4-BE49-F238E27FC236}">
                  <a16:creationId xmlns:a16="http://schemas.microsoft.com/office/drawing/2014/main" id="{52BA97DD-1AA3-214F-A05C-0DD096AD670C}"/>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51528"/>
            <a:stretch/>
          </p:blipFill>
          <p:spPr>
            <a:xfrm>
              <a:off x="6717298" y="6197751"/>
              <a:ext cx="834080" cy="698142"/>
            </a:xfrm>
            <a:prstGeom prst="rect">
              <a:avLst/>
            </a:prstGeom>
          </p:spPr>
        </p:pic>
        <p:pic>
          <p:nvPicPr>
            <p:cNvPr id="10" name="Ábra 9">
              <a:extLst>
                <a:ext uri="{FF2B5EF4-FFF2-40B4-BE49-F238E27FC236}">
                  <a16:creationId xmlns:a16="http://schemas.microsoft.com/office/drawing/2014/main" id="{7780F366-7ADA-3F1E-CD43-8C8249BEA8C3}"/>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87114129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B053CE-C324-BE7A-0F5D-414435F72F7F}"/>
              </a:ext>
            </a:extLst>
          </p:cNvPr>
          <p:cNvSpPr>
            <a:spLocks noGrp="1"/>
          </p:cNvSpPr>
          <p:nvPr>
            <p:ph idx="1"/>
          </p:nvPr>
        </p:nvSpPr>
        <p:spPr>
          <a:xfrm>
            <a:off x="838200" y="1548721"/>
            <a:ext cx="10515600" cy="570365"/>
          </a:xfrm>
        </p:spPr>
        <p:txBody>
          <a:bodyPr>
            <a:normAutofit/>
          </a:bodyPr>
          <a:lstStyle/>
          <a:p>
            <a:pPr marL="0" indent="0">
              <a:buNone/>
            </a:pPr>
            <a:r>
              <a:rPr lang="es-ES" dirty="0">
                <a:solidFill>
                  <a:schemeClr val="accent5">
                    <a:lumMod val="75000"/>
                  </a:schemeClr>
                </a:solidFill>
              </a:rPr>
              <a:t>P(a) </a:t>
            </a:r>
            <a:r>
              <a:rPr lang="hu-HU" dirty="0">
                <a:solidFill>
                  <a:schemeClr val="accent5">
                    <a:lumMod val="75000"/>
                  </a:schemeClr>
                </a:solidFill>
              </a:rPr>
              <a:t>     </a:t>
            </a:r>
            <a:r>
              <a:rPr lang="es-ES" dirty="0">
                <a:solidFill>
                  <a:schemeClr val="accent5">
                    <a:lumMod val="75000"/>
                  </a:schemeClr>
                </a:solidFill>
              </a:rPr>
              <a:t>¬D(y)</a:t>
            </a:r>
            <a:r>
              <a:rPr lang="pt-BR" dirty="0">
                <a:solidFill>
                  <a:schemeClr val="accent5">
                    <a:lumMod val="75000"/>
                  </a:schemeClr>
                </a:solidFill>
              </a:rPr>
              <a:t> ∨ </a:t>
            </a:r>
            <a:r>
              <a:rPr lang="es-ES" dirty="0">
                <a:solidFill>
                  <a:schemeClr val="accent5">
                    <a:lumMod val="75000"/>
                  </a:schemeClr>
                </a:solidFill>
              </a:rPr>
              <a:t>M(</a:t>
            </a:r>
            <a:r>
              <a:rPr lang="es-ES" dirty="0" err="1">
                <a:solidFill>
                  <a:schemeClr val="accent5">
                    <a:lumMod val="75000"/>
                  </a:schemeClr>
                </a:solidFill>
              </a:rPr>
              <a:t>a,y</a:t>
            </a:r>
            <a:r>
              <a:rPr lang="es-ES" dirty="0">
                <a:solidFill>
                  <a:schemeClr val="accent5">
                    <a:lumMod val="75000"/>
                  </a:schemeClr>
                </a:solidFill>
              </a:rPr>
              <a:t>) </a:t>
            </a:r>
            <a:r>
              <a:rPr lang="hu-HU" dirty="0">
                <a:solidFill>
                  <a:schemeClr val="accent5">
                    <a:lumMod val="75000"/>
                  </a:schemeClr>
                </a:solidFill>
              </a:rPr>
              <a:t>     </a:t>
            </a:r>
            <a:r>
              <a:rPr lang="es-ES" dirty="0">
                <a:solidFill>
                  <a:schemeClr val="accent5">
                    <a:lumMod val="75000"/>
                  </a:schemeClr>
                </a:solidFill>
              </a:rPr>
              <a:t>¬P(x)</a:t>
            </a:r>
            <a:r>
              <a:rPr lang="pt-BR" dirty="0">
                <a:solidFill>
                  <a:schemeClr val="accent5">
                    <a:lumMod val="75000"/>
                  </a:schemeClr>
                </a:solidFill>
              </a:rPr>
              <a:t>∨</a:t>
            </a:r>
            <a:r>
              <a:rPr lang="es-ES" dirty="0">
                <a:solidFill>
                  <a:schemeClr val="accent5">
                    <a:lumMod val="75000"/>
                  </a:schemeClr>
                </a:solidFill>
              </a:rPr>
              <a:t>¬K(u)</a:t>
            </a:r>
            <a:r>
              <a:rPr lang="pt-BR" dirty="0">
                <a:solidFill>
                  <a:schemeClr val="accent5">
                    <a:lumMod val="75000"/>
                  </a:schemeClr>
                </a:solidFill>
              </a:rPr>
              <a:t>∨</a:t>
            </a:r>
            <a:r>
              <a:rPr lang="es-ES" dirty="0">
                <a:solidFill>
                  <a:schemeClr val="accent5">
                    <a:lumMod val="75000"/>
                  </a:schemeClr>
                </a:solidFill>
              </a:rPr>
              <a:t>¬M(</a:t>
            </a:r>
            <a:r>
              <a:rPr lang="es-ES" dirty="0" err="1">
                <a:solidFill>
                  <a:schemeClr val="accent5">
                    <a:lumMod val="75000"/>
                  </a:schemeClr>
                </a:solidFill>
              </a:rPr>
              <a:t>x,u</a:t>
            </a:r>
            <a:r>
              <a:rPr lang="es-ES" dirty="0">
                <a:solidFill>
                  <a:schemeClr val="accent5">
                    <a:lumMod val="75000"/>
                  </a:schemeClr>
                </a:solidFill>
              </a:rPr>
              <a:t>) </a:t>
            </a:r>
            <a:r>
              <a:rPr lang="hu-HU" dirty="0">
                <a:solidFill>
                  <a:schemeClr val="accent5">
                    <a:lumMod val="75000"/>
                  </a:schemeClr>
                </a:solidFill>
              </a:rPr>
              <a:t>      </a:t>
            </a:r>
            <a:r>
              <a:rPr lang="es-ES" dirty="0">
                <a:solidFill>
                  <a:schemeClr val="accent5">
                    <a:lumMod val="75000"/>
                  </a:schemeClr>
                </a:solidFill>
              </a:rPr>
              <a:t>D(b) </a:t>
            </a:r>
            <a:r>
              <a:rPr lang="hu-HU" dirty="0">
                <a:solidFill>
                  <a:schemeClr val="accent5">
                    <a:lumMod val="75000"/>
                  </a:schemeClr>
                </a:solidFill>
              </a:rPr>
              <a:t>        </a:t>
            </a:r>
            <a:r>
              <a:rPr lang="es-ES" dirty="0">
                <a:solidFill>
                  <a:schemeClr val="accent5">
                    <a:lumMod val="75000"/>
                  </a:schemeClr>
                </a:solidFill>
              </a:rPr>
              <a:t>K(b)</a:t>
            </a:r>
            <a:endParaRPr lang="en-GB" dirty="0">
              <a:solidFill>
                <a:schemeClr val="accent5">
                  <a:lumMod val="75000"/>
                </a:schemeClr>
              </a:solidFill>
            </a:endParaRPr>
          </a:p>
        </p:txBody>
      </p:sp>
      <p:sp>
        <p:nvSpPr>
          <p:cNvPr id="5" name="Slide Number Placeholder 4">
            <a:extLst>
              <a:ext uri="{FF2B5EF4-FFF2-40B4-BE49-F238E27FC236}">
                <a16:creationId xmlns:a16="http://schemas.microsoft.com/office/drawing/2014/main" id="{D31C3368-F608-E36A-102F-3EE39747FCBE}"/>
              </a:ext>
            </a:extLst>
          </p:cNvPr>
          <p:cNvSpPr>
            <a:spLocks noGrp="1"/>
          </p:cNvSpPr>
          <p:nvPr>
            <p:ph type="sldNum" sz="quarter" idx="12"/>
          </p:nvPr>
        </p:nvSpPr>
        <p:spPr/>
        <p:txBody>
          <a:bodyPr/>
          <a:lstStyle/>
          <a:p>
            <a:fld id="{9F7ECEBC-3B63-4262-8BE9-06366B519A9F}" type="slidenum">
              <a:rPr lang="hu-HU" smtClean="0"/>
              <a:pPr/>
              <a:t>153</a:t>
            </a:fld>
            <a:endParaRPr lang="hu-HU" dirty="0"/>
          </a:p>
        </p:txBody>
      </p:sp>
      <p:sp>
        <p:nvSpPr>
          <p:cNvPr id="6" name="Title 5">
            <a:extLst>
              <a:ext uri="{FF2B5EF4-FFF2-40B4-BE49-F238E27FC236}">
                <a16:creationId xmlns:a16="http://schemas.microsoft.com/office/drawing/2014/main" id="{662FFDB8-4701-D75C-19EB-985595EDFDAC}"/>
              </a:ext>
            </a:extLst>
          </p:cNvPr>
          <p:cNvSpPr>
            <a:spLocks noGrp="1"/>
          </p:cNvSpPr>
          <p:nvPr>
            <p:ph type="title"/>
          </p:nvPr>
        </p:nvSpPr>
        <p:spPr/>
        <p:txBody>
          <a:bodyPr>
            <a:normAutofit fontScale="90000"/>
          </a:bodyPr>
          <a:lstStyle/>
          <a:p>
            <a:r>
              <a:rPr lang="hu-HU" b="1" dirty="0" err="1">
                <a:solidFill>
                  <a:schemeClr val="tx1"/>
                </a:solidFill>
              </a:rPr>
              <a:t>Resolution</a:t>
            </a:r>
            <a:r>
              <a:rPr lang="hu-HU" b="1" dirty="0">
                <a:solidFill>
                  <a:schemeClr val="tx1"/>
                </a:solidFill>
              </a:rPr>
              <a:t> </a:t>
            </a:r>
            <a:r>
              <a:rPr lang="hu-HU" b="1" dirty="0" err="1">
                <a:solidFill>
                  <a:schemeClr val="tx1"/>
                </a:solidFill>
              </a:rPr>
              <a:t>for</a:t>
            </a:r>
            <a:r>
              <a:rPr lang="hu-HU" b="1" dirty="0">
                <a:solidFill>
                  <a:schemeClr val="tx1"/>
                </a:solidFill>
              </a:rPr>
              <a:t> </a:t>
            </a:r>
            <a:r>
              <a:rPr lang="hu-HU" b="1" dirty="0" err="1">
                <a:solidFill>
                  <a:schemeClr val="tx1"/>
                </a:solidFill>
              </a:rPr>
              <a:t>first-order</a:t>
            </a:r>
            <a:r>
              <a:rPr lang="en-GB" b="1" dirty="0">
                <a:solidFill>
                  <a:schemeClr val="tx1"/>
                </a:solidFill>
              </a:rPr>
              <a:t> logic</a:t>
            </a:r>
            <a:br>
              <a:rPr lang="hu-HU" dirty="0">
                <a:solidFill>
                  <a:schemeClr val="tx1"/>
                </a:solidFill>
              </a:rPr>
            </a:br>
            <a:r>
              <a:rPr lang="hu-HU" dirty="0" err="1">
                <a:solidFill>
                  <a:schemeClr val="tx1"/>
                </a:solidFill>
              </a:rPr>
              <a:t>Procedure</a:t>
            </a:r>
            <a:endParaRPr lang="en-GB" dirty="0">
              <a:solidFill>
                <a:schemeClr val="tx1"/>
              </a:solidFill>
            </a:endParaRPr>
          </a:p>
        </p:txBody>
      </p:sp>
      <p:sp>
        <p:nvSpPr>
          <p:cNvPr id="7" name="Content Placeholder 1">
            <a:extLst>
              <a:ext uri="{FF2B5EF4-FFF2-40B4-BE49-F238E27FC236}">
                <a16:creationId xmlns:a16="http://schemas.microsoft.com/office/drawing/2014/main" id="{CE05D267-AFFF-314F-E893-55FD997A392C}"/>
              </a:ext>
            </a:extLst>
          </p:cNvPr>
          <p:cNvSpPr txBox="1">
            <a:spLocks/>
          </p:cNvSpPr>
          <p:nvPr/>
        </p:nvSpPr>
        <p:spPr>
          <a:xfrm>
            <a:off x="8228969" y="3273870"/>
            <a:ext cx="1302657" cy="46294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u-HU" dirty="0">
                <a:solidFill>
                  <a:schemeClr val="accent5">
                    <a:lumMod val="75000"/>
                  </a:schemeClr>
                </a:solidFill>
              </a:rPr>
              <a:t>M(</a:t>
            </a:r>
            <a:r>
              <a:rPr lang="hu-HU" dirty="0" err="1">
                <a:solidFill>
                  <a:schemeClr val="accent5">
                    <a:lumMod val="75000"/>
                  </a:schemeClr>
                </a:solidFill>
              </a:rPr>
              <a:t>a,b</a:t>
            </a:r>
            <a:r>
              <a:rPr lang="hu-HU" dirty="0">
                <a:solidFill>
                  <a:schemeClr val="accent5">
                    <a:lumMod val="75000"/>
                  </a:schemeClr>
                </a:solidFill>
              </a:rPr>
              <a:t>)</a:t>
            </a:r>
            <a:endParaRPr lang="en-GB" dirty="0">
              <a:solidFill>
                <a:schemeClr val="accent5">
                  <a:lumMod val="75000"/>
                </a:schemeClr>
              </a:solidFill>
            </a:endParaRPr>
          </a:p>
        </p:txBody>
      </p:sp>
      <p:cxnSp>
        <p:nvCxnSpPr>
          <p:cNvPr id="16" name="Straight Arrow Connector 15">
            <a:extLst>
              <a:ext uri="{FF2B5EF4-FFF2-40B4-BE49-F238E27FC236}">
                <a16:creationId xmlns:a16="http://schemas.microsoft.com/office/drawing/2014/main" id="{7AEDA519-6487-4607-BA65-8DD4C332B17A}"/>
              </a:ext>
            </a:extLst>
          </p:cNvPr>
          <p:cNvCxnSpPr>
            <a:cxnSpLocks/>
            <a:endCxn id="7" idx="0"/>
          </p:cNvCxnSpPr>
          <p:nvPr/>
        </p:nvCxnSpPr>
        <p:spPr>
          <a:xfrm>
            <a:off x="3436550" y="2064688"/>
            <a:ext cx="5443748" cy="12091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784A58AC-10F5-E551-7408-A3361ED658BE}"/>
              </a:ext>
            </a:extLst>
          </p:cNvPr>
          <p:cNvCxnSpPr>
            <a:cxnSpLocks/>
            <a:endCxn id="7" idx="0"/>
          </p:cNvCxnSpPr>
          <p:nvPr/>
        </p:nvCxnSpPr>
        <p:spPr>
          <a:xfrm flipH="1">
            <a:off x="8880298" y="2017486"/>
            <a:ext cx="442066" cy="12563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Content Placeholder 1">
            <a:extLst>
              <a:ext uri="{FF2B5EF4-FFF2-40B4-BE49-F238E27FC236}">
                <a16:creationId xmlns:a16="http://schemas.microsoft.com/office/drawing/2014/main" id="{6F761A7E-8495-8631-0951-75ACE4A4A270}"/>
              </a:ext>
            </a:extLst>
          </p:cNvPr>
          <p:cNvSpPr txBox="1">
            <a:spLocks/>
          </p:cNvSpPr>
          <p:nvPr/>
        </p:nvSpPr>
        <p:spPr>
          <a:xfrm>
            <a:off x="7980430" y="2648863"/>
            <a:ext cx="1302657" cy="46294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u-HU" dirty="0">
                <a:solidFill>
                  <a:srgbClr val="C00000"/>
                </a:solidFill>
              </a:rPr>
              <a:t>{</a:t>
            </a:r>
            <a:r>
              <a:rPr lang="hu-HU" dirty="0" err="1">
                <a:solidFill>
                  <a:srgbClr val="C00000"/>
                </a:solidFill>
              </a:rPr>
              <a:t>y|b</a:t>
            </a:r>
            <a:r>
              <a:rPr lang="hu-HU" dirty="0">
                <a:solidFill>
                  <a:srgbClr val="C00000"/>
                </a:solidFill>
              </a:rPr>
              <a:t>}</a:t>
            </a:r>
            <a:endParaRPr lang="en-GB" dirty="0">
              <a:solidFill>
                <a:srgbClr val="C00000"/>
              </a:solidFill>
            </a:endParaRPr>
          </a:p>
        </p:txBody>
      </p:sp>
      <p:sp>
        <p:nvSpPr>
          <p:cNvPr id="40" name="Content Placeholder 1">
            <a:extLst>
              <a:ext uri="{FF2B5EF4-FFF2-40B4-BE49-F238E27FC236}">
                <a16:creationId xmlns:a16="http://schemas.microsoft.com/office/drawing/2014/main" id="{229FAB58-7AE4-4D90-4F80-830684747F44}"/>
              </a:ext>
            </a:extLst>
          </p:cNvPr>
          <p:cNvSpPr txBox="1">
            <a:spLocks/>
          </p:cNvSpPr>
          <p:nvPr/>
        </p:nvSpPr>
        <p:spPr>
          <a:xfrm>
            <a:off x="1972341" y="1441174"/>
            <a:ext cx="535522" cy="31479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u-HU" sz="1800" dirty="0">
                <a:solidFill>
                  <a:schemeClr val="accent1">
                    <a:lumMod val="60000"/>
                    <a:lumOff val="40000"/>
                  </a:schemeClr>
                </a:solidFill>
              </a:rPr>
              <a:t>∀y</a:t>
            </a:r>
            <a:endParaRPr lang="en-GB" sz="1800" dirty="0">
              <a:solidFill>
                <a:schemeClr val="accent1">
                  <a:lumMod val="60000"/>
                  <a:lumOff val="40000"/>
                </a:schemeClr>
              </a:solidFill>
            </a:endParaRPr>
          </a:p>
        </p:txBody>
      </p:sp>
      <p:sp>
        <p:nvSpPr>
          <p:cNvPr id="41" name="Content Placeholder 1">
            <a:extLst>
              <a:ext uri="{FF2B5EF4-FFF2-40B4-BE49-F238E27FC236}">
                <a16:creationId xmlns:a16="http://schemas.microsoft.com/office/drawing/2014/main" id="{60187D7C-8888-A254-3397-839D48F49448}"/>
              </a:ext>
            </a:extLst>
          </p:cNvPr>
          <p:cNvSpPr txBox="1">
            <a:spLocks/>
          </p:cNvSpPr>
          <p:nvPr/>
        </p:nvSpPr>
        <p:spPr>
          <a:xfrm>
            <a:off x="4463441" y="1404658"/>
            <a:ext cx="814499" cy="4991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u-HU" sz="1800" dirty="0">
                <a:solidFill>
                  <a:schemeClr val="accent1">
                    <a:lumMod val="60000"/>
                    <a:lumOff val="40000"/>
                  </a:schemeClr>
                </a:solidFill>
              </a:rPr>
              <a:t>∀</a:t>
            </a:r>
            <a:r>
              <a:rPr lang="hu-HU" sz="1800" dirty="0" err="1">
                <a:solidFill>
                  <a:schemeClr val="accent1">
                    <a:lumMod val="60000"/>
                    <a:lumOff val="40000"/>
                  </a:schemeClr>
                </a:solidFill>
              </a:rPr>
              <a:t>x∀u</a:t>
            </a:r>
            <a:endParaRPr lang="en-GB" sz="1800" dirty="0">
              <a:solidFill>
                <a:schemeClr val="accent1">
                  <a:lumMod val="60000"/>
                  <a:lumOff val="40000"/>
                </a:schemeClr>
              </a:solidFill>
            </a:endParaRPr>
          </a:p>
          <a:p>
            <a:pPr marL="0" indent="0">
              <a:buNone/>
            </a:pPr>
            <a:endParaRPr lang="en-GB" sz="1800" dirty="0">
              <a:solidFill>
                <a:schemeClr val="accent1">
                  <a:lumMod val="60000"/>
                  <a:lumOff val="40000"/>
                </a:schemeClr>
              </a:solidFill>
            </a:endParaRPr>
          </a:p>
        </p:txBody>
      </p:sp>
      <p:sp>
        <p:nvSpPr>
          <p:cNvPr id="3" name="Élőláb helye 2">
            <a:extLst>
              <a:ext uri="{FF2B5EF4-FFF2-40B4-BE49-F238E27FC236}">
                <a16:creationId xmlns:a16="http://schemas.microsoft.com/office/drawing/2014/main" id="{E0236647-56C4-16DB-8694-FB9280D7FC6E}"/>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8" name="Csoportba foglalás 7">
            <a:extLst>
              <a:ext uri="{FF2B5EF4-FFF2-40B4-BE49-F238E27FC236}">
                <a16:creationId xmlns:a16="http://schemas.microsoft.com/office/drawing/2014/main" id="{B4EAFC6A-C937-E0DA-0963-89C5ED3652EF}"/>
              </a:ext>
            </a:extLst>
          </p:cNvPr>
          <p:cNvGrpSpPr/>
          <p:nvPr/>
        </p:nvGrpSpPr>
        <p:grpSpPr>
          <a:xfrm>
            <a:off x="3078726" y="6038296"/>
            <a:ext cx="1736050" cy="787001"/>
            <a:chOff x="6717298" y="6108892"/>
            <a:chExt cx="1736050" cy="787001"/>
          </a:xfrm>
        </p:grpSpPr>
        <p:pic>
          <p:nvPicPr>
            <p:cNvPr id="9" name="Ábra 8">
              <a:extLst>
                <a:ext uri="{FF2B5EF4-FFF2-40B4-BE49-F238E27FC236}">
                  <a16:creationId xmlns:a16="http://schemas.microsoft.com/office/drawing/2014/main" id="{F7454453-86AD-28A1-BFFB-D75570D0C72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10" name="Ábra 9">
              <a:extLst>
                <a:ext uri="{FF2B5EF4-FFF2-40B4-BE49-F238E27FC236}">
                  <a16:creationId xmlns:a16="http://schemas.microsoft.com/office/drawing/2014/main" id="{16EE287F-2E99-0B9B-0441-0E831B8FED76}"/>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mc:AlternateContent xmlns:mc="http://schemas.openxmlformats.org/markup-compatibility/2006" xmlns:p14="http://schemas.microsoft.com/office/powerpoint/2010/main">
        <mc:Choice Requires="p14">
          <p:contentPart p14:bwMode="auto" r:id="rId5">
            <p14:nvContentPartPr>
              <p14:cNvPr id="4" name="Szabadkéz 3">
                <a:extLst>
                  <a:ext uri="{FF2B5EF4-FFF2-40B4-BE49-F238E27FC236}">
                    <a16:creationId xmlns:a16="http://schemas.microsoft.com/office/drawing/2014/main" id="{A0CFAA64-43B5-B1C6-8654-422681D69005}"/>
                  </a:ext>
                </a:extLst>
              </p14:cNvPr>
              <p14:cNvContentPartPr/>
              <p14:nvPr/>
            </p14:nvContentPartPr>
            <p14:xfrm>
              <a:off x="2558880" y="1840680"/>
              <a:ext cx="360" cy="360"/>
            </p14:xfrm>
          </p:contentPart>
        </mc:Choice>
        <mc:Fallback xmlns="">
          <p:pic>
            <p:nvPicPr>
              <p:cNvPr id="4" name="Szabadkéz 3">
                <a:extLst>
                  <a:ext uri="{FF2B5EF4-FFF2-40B4-BE49-F238E27FC236}">
                    <a16:creationId xmlns:a16="http://schemas.microsoft.com/office/drawing/2014/main" id="{A0CFAA64-43B5-B1C6-8654-422681D69005}"/>
                  </a:ext>
                </a:extLst>
              </p:cNvPr>
              <p:cNvPicPr/>
              <p:nvPr/>
            </p:nvPicPr>
            <p:blipFill>
              <a:blip r:embed="rId6"/>
              <a:stretch>
                <a:fillRect/>
              </a:stretch>
            </p:blipFill>
            <p:spPr>
              <a:xfrm>
                <a:off x="2549520" y="1831320"/>
                <a:ext cx="19080" cy="19080"/>
              </a:xfrm>
              <a:prstGeom prst="rect">
                <a:avLst/>
              </a:prstGeom>
            </p:spPr>
          </p:pic>
        </mc:Fallback>
      </mc:AlternateContent>
    </p:spTree>
    <p:extLst>
      <p:ext uri="{BB962C8B-B14F-4D97-AF65-F5344CB8AC3E}">
        <p14:creationId xmlns:p14="http://schemas.microsoft.com/office/powerpoint/2010/main" val="35214133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B053CE-C324-BE7A-0F5D-414435F72F7F}"/>
              </a:ext>
            </a:extLst>
          </p:cNvPr>
          <p:cNvSpPr>
            <a:spLocks noGrp="1"/>
          </p:cNvSpPr>
          <p:nvPr>
            <p:ph idx="1"/>
          </p:nvPr>
        </p:nvSpPr>
        <p:spPr>
          <a:xfrm>
            <a:off x="838200" y="1548721"/>
            <a:ext cx="10515600" cy="570365"/>
          </a:xfrm>
        </p:spPr>
        <p:txBody>
          <a:bodyPr>
            <a:normAutofit/>
          </a:bodyPr>
          <a:lstStyle/>
          <a:p>
            <a:pPr marL="0" indent="0">
              <a:buNone/>
            </a:pPr>
            <a:r>
              <a:rPr lang="es-ES" dirty="0">
                <a:solidFill>
                  <a:schemeClr val="accent5">
                    <a:lumMod val="75000"/>
                  </a:schemeClr>
                </a:solidFill>
              </a:rPr>
              <a:t>P(a) </a:t>
            </a:r>
            <a:r>
              <a:rPr lang="hu-HU" dirty="0">
                <a:solidFill>
                  <a:schemeClr val="accent5">
                    <a:lumMod val="75000"/>
                  </a:schemeClr>
                </a:solidFill>
              </a:rPr>
              <a:t>     </a:t>
            </a:r>
            <a:r>
              <a:rPr lang="es-ES" dirty="0">
                <a:solidFill>
                  <a:schemeClr val="accent5">
                    <a:lumMod val="75000"/>
                  </a:schemeClr>
                </a:solidFill>
              </a:rPr>
              <a:t>¬D(y)</a:t>
            </a:r>
            <a:r>
              <a:rPr lang="pt-BR" dirty="0">
                <a:solidFill>
                  <a:schemeClr val="accent5">
                    <a:lumMod val="75000"/>
                  </a:schemeClr>
                </a:solidFill>
              </a:rPr>
              <a:t> ∨ </a:t>
            </a:r>
            <a:r>
              <a:rPr lang="es-ES" dirty="0">
                <a:solidFill>
                  <a:schemeClr val="accent5">
                    <a:lumMod val="75000"/>
                  </a:schemeClr>
                </a:solidFill>
              </a:rPr>
              <a:t>M(</a:t>
            </a:r>
            <a:r>
              <a:rPr lang="es-ES" dirty="0" err="1">
                <a:solidFill>
                  <a:schemeClr val="accent5">
                    <a:lumMod val="75000"/>
                  </a:schemeClr>
                </a:solidFill>
              </a:rPr>
              <a:t>a,y</a:t>
            </a:r>
            <a:r>
              <a:rPr lang="es-ES" dirty="0">
                <a:solidFill>
                  <a:schemeClr val="accent5">
                    <a:lumMod val="75000"/>
                  </a:schemeClr>
                </a:solidFill>
              </a:rPr>
              <a:t>) </a:t>
            </a:r>
            <a:r>
              <a:rPr lang="hu-HU" dirty="0">
                <a:solidFill>
                  <a:schemeClr val="accent5">
                    <a:lumMod val="75000"/>
                  </a:schemeClr>
                </a:solidFill>
              </a:rPr>
              <a:t>     </a:t>
            </a:r>
            <a:r>
              <a:rPr lang="es-ES" dirty="0">
                <a:solidFill>
                  <a:schemeClr val="accent5">
                    <a:lumMod val="75000"/>
                  </a:schemeClr>
                </a:solidFill>
              </a:rPr>
              <a:t>¬P(x)</a:t>
            </a:r>
            <a:r>
              <a:rPr lang="pt-BR" dirty="0">
                <a:solidFill>
                  <a:schemeClr val="accent5">
                    <a:lumMod val="75000"/>
                  </a:schemeClr>
                </a:solidFill>
              </a:rPr>
              <a:t>∨</a:t>
            </a:r>
            <a:r>
              <a:rPr lang="es-ES" dirty="0">
                <a:solidFill>
                  <a:schemeClr val="accent5">
                    <a:lumMod val="75000"/>
                  </a:schemeClr>
                </a:solidFill>
              </a:rPr>
              <a:t>¬K(u)</a:t>
            </a:r>
            <a:r>
              <a:rPr lang="pt-BR" dirty="0">
                <a:solidFill>
                  <a:schemeClr val="accent5">
                    <a:lumMod val="75000"/>
                  </a:schemeClr>
                </a:solidFill>
              </a:rPr>
              <a:t>∨</a:t>
            </a:r>
            <a:r>
              <a:rPr lang="es-ES" dirty="0">
                <a:solidFill>
                  <a:schemeClr val="accent5">
                    <a:lumMod val="75000"/>
                  </a:schemeClr>
                </a:solidFill>
              </a:rPr>
              <a:t>¬M(</a:t>
            </a:r>
            <a:r>
              <a:rPr lang="es-ES" dirty="0" err="1">
                <a:solidFill>
                  <a:schemeClr val="accent5">
                    <a:lumMod val="75000"/>
                  </a:schemeClr>
                </a:solidFill>
              </a:rPr>
              <a:t>x,u</a:t>
            </a:r>
            <a:r>
              <a:rPr lang="es-ES" dirty="0">
                <a:solidFill>
                  <a:schemeClr val="accent5">
                    <a:lumMod val="75000"/>
                  </a:schemeClr>
                </a:solidFill>
              </a:rPr>
              <a:t>) </a:t>
            </a:r>
            <a:r>
              <a:rPr lang="hu-HU" dirty="0">
                <a:solidFill>
                  <a:schemeClr val="accent5">
                    <a:lumMod val="75000"/>
                  </a:schemeClr>
                </a:solidFill>
              </a:rPr>
              <a:t>      </a:t>
            </a:r>
            <a:r>
              <a:rPr lang="es-ES" dirty="0">
                <a:solidFill>
                  <a:schemeClr val="accent5">
                    <a:lumMod val="75000"/>
                  </a:schemeClr>
                </a:solidFill>
              </a:rPr>
              <a:t>D(b) </a:t>
            </a:r>
            <a:r>
              <a:rPr lang="hu-HU" dirty="0">
                <a:solidFill>
                  <a:schemeClr val="accent5">
                    <a:lumMod val="75000"/>
                  </a:schemeClr>
                </a:solidFill>
              </a:rPr>
              <a:t>        </a:t>
            </a:r>
            <a:r>
              <a:rPr lang="es-ES" dirty="0">
                <a:solidFill>
                  <a:schemeClr val="accent5">
                    <a:lumMod val="75000"/>
                  </a:schemeClr>
                </a:solidFill>
              </a:rPr>
              <a:t>K(b)</a:t>
            </a:r>
            <a:endParaRPr lang="en-GB" dirty="0">
              <a:solidFill>
                <a:schemeClr val="accent5">
                  <a:lumMod val="75000"/>
                </a:schemeClr>
              </a:solidFill>
            </a:endParaRPr>
          </a:p>
        </p:txBody>
      </p:sp>
      <p:sp>
        <p:nvSpPr>
          <p:cNvPr id="5" name="Slide Number Placeholder 4">
            <a:extLst>
              <a:ext uri="{FF2B5EF4-FFF2-40B4-BE49-F238E27FC236}">
                <a16:creationId xmlns:a16="http://schemas.microsoft.com/office/drawing/2014/main" id="{D31C3368-F608-E36A-102F-3EE39747FCBE}"/>
              </a:ext>
            </a:extLst>
          </p:cNvPr>
          <p:cNvSpPr>
            <a:spLocks noGrp="1"/>
          </p:cNvSpPr>
          <p:nvPr>
            <p:ph type="sldNum" sz="quarter" idx="12"/>
          </p:nvPr>
        </p:nvSpPr>
        <p:spPr/>
        <p:txBody>
          <a:bodyPr/>
          <a:lstStyle/>
          <a:p>
            <a:fld id="{9F7ECEBC-3B63-4262-8BE9-06366B519A9F}" type="slidenum">
              <a:rPr lang="hu-HU" smtClean="0"/>
              <a:pPr/>
              <a:t>154</a:t>
            </a:fld>
            <a:endParaRPr lang="hu-HU" dirty="0"/>
          </a:p>
        </p:txBody>
      </p:sp>
      <p:sp>
        <p:nvSpPr>
          <p:cNvPr id="6" name="Title 5">
            <a:extLst>
              <a:ext uri="{FF2B5EF4-FFF2-40B4-BE49-F238E27FC236}">
                <a16:creationId xmlns:a16="http://schemas.microsoft.com/office/drawing/2014/main" id="{662FFDB8-4701-D75C-19EB-985595EDFDAC}"/>
              </a:ext>
            </a:extLst>
          </p:cNvPr>
          <p:cNvSpPr>
            <a:spLocks noGrp="1"/>
          </p:cNvSpPr>
          <p:nvPr>
            <p:ph type="title"/>
          </p:nvPr>
        </p:nvSpPr>
        <p:spPr/>
        <p:txBody>
          <a:bodyPr>
            <a:normAutofit fontScale="90000"/>
          </a:bodyPr>
          <a:lstStyle/>
          <a:p>
            <a:r>
              <a:rPr lang="hu-HU" b="1" dirty="0" err="1">
                <a:solidFill>
                  <a:schemeClr val="tx1"/>
                </a:solidFill>
              </a:rPr>
              <a:t>Resolution</a:t>
            </a:r>
            <a:r>
              <a:rPr lang="hu-HU" b="1" dirty="0">
                <a:solidFill>
                  <a:schemeClr val="tx1"/>
                </a:solidFill>
              </a:rPr>
              <a:t> </a:t>
            </a:r>
            <a:r>
              <a:rPr lang="hu-HU" b="1" dirty="0" err="1">
                <a:solidFill>
                  <a:schemeClr val="tx1"/>
                </a:solidFill>
              </a:rPr>
              <a:t>for</a:t>
            </a:r>
            <a:r>
              <a:rPr lang="hu-HU" b="1" dirty="0">
                <a:solidFill>
                  <a:schemeClr val="tx1"/>
                </a:solidFill>
              </a:rPr>
              <a:t> </a:t>
            </a:r>
            <a:r>
              <a:rPr lang="hu-HU" b="1" dirty="0" err="1">
                <a:solidFill>
                  <a:schemeClr val="tx1"/>
                </a:solidFill>
              </a:rPr>
              <a:t>first-order</a:t>
            </a:r>
            <a:r>
              <a:rPr lang="en-GB" b="1" dirty="0">
                <a:solidFill>
                  <a:schemeClr val="tx1"/>
                </a:solidFill>
              </a:rPr>
              <a:t> logic</a:t>
            </a:r>
            <a:br>
              <a:rPr lang="hu-HU" dirty="0">
                <a:solidFill>
                  <a:schemeClr val="tx1"/>
                </a:solidFill>
              </a:rPr>
            </a:br>
            <a:r>
              <a:rPr lang="hu-HU" dirty="0" err="1">
                <a:solidFill>
                  <a:schemeClr val="tx1"/>
                </a:solidFill>
              </a:rPr>
              <a:t>Procedure</a:t>
            </a:r>
            <a:endParaRPr lang="en-GB" dirty="0">
              <a:solidFill>
                <a:schemeClr val="tx1"/>
              </a:solidFill>
            </a:endParaRPr>
          </a:p>
        </p:txBody>
      </p:sp>
      <p:sp>
        <p:nvSpPr>
          <p:cNvPr id="7" name="Content Placeholder 1">
            <a:extLst>
              <a:ext uri="{FF2B5EF4-FFF2-40B4-BE49-F238E27FC236}">
                <a16:creationId xmlns:a16="http://schemas.microsoft.com/office/drawing/2014/main" id="{CE05D267-AFFF-314F-E893-55FD997A392C}"/>
              </a:ext>
            </a:extLst>
          </p:cNvPr>
          <p:cNvSpPr txBox="1">
            <a:spLocks/>
          </p:cNvSpPr>
          <p:nvPr/>
        </p:nvSpPr>
        <p:spPr>
          <a:xfrm>
            <a:off x="8228969" y="3273870"/>
            <a:ext cx="1302657" cy="46294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u-HU" dirty="0">
                <a:solidFill>
                  <a:schemeClr val="accent5">
                    <a:lumMod val="75000"/>
                  </a:schemeClr>
                </a:solidFill>
              </a:rPr>
              <a:t>M(</a:t>
            </a:r>
            <a:r>
              <a:rPr lang="hu-HU" dirty="0" err="1">
                <a:solidFill>
                  <a:schemeClr val="accent5">
                    <a:lumMod val="75000"/>
                  </a:schemeClr>
                </a:solidFill>
              </a:rPr>
              <a:t>a,b</a:t>
            </a:r>
            <a:r>
              <a:rPr lang="hu-HU" dirty="0">
                <a:solidFill>
                  <a:schemeClr val="accent5">
                    <a:lumMod val="75000"/>
                  </a:schemeClr>
                </a:solidFill>
              </a:rPr>
              <a:t>)</a:t>
            </a:r>
            <a:endParaRPr lang="en-GB" dirty="0">
              <a:solidFill>
                <a:schemeClr val="accent5">
                  <a:lumMod val="75000"/>
                </a:schemeClr>
              </a:solidFill>
            </a:endParaRPr>
          </a:p>
        </p:txBody>
      </p:sp>
      <p:sp>
        <p:nvSpPr>
          <p:cNvPr id="8" name="Content Placeholder 1">
            <a:extLst>
              <a:ext uri="{FF2B5EF4-FFF2-40B4-BE49-F238E27FC236}">
                <a16:creationId xmlns:a16="http://schemas.microsoft.com/office/drawing/2014/main" id="{2458A1BE-2ABC-AB3C-910B-2DA5165F1769}"/>
              </a:ext>
            </a:extLst>
          </p:cNvPr>
          <p:cNvSpPr txBox="1">
            <a:spLocks/>
          </p:cNvSpPr>
          <p:nvPr/>
        </p:nvSpPr>
        <p:spPr>
          <a:xfrm>
            <a:off x="2822993" y="3223759"/>
            <a:ext cx="2605338" cy="5703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dirty="0">
                <a:solidFill>
                  <a:schemeClr val="accent5">
                    <a:lumMod val="75000"/>
                  </a:schemeClr>
                </a:solidFill>
              </a:rPr>
              <a:t>¬K(</a:t>
            </a:r>
            <a:r>
              <a:rPr lang="hu-HU" dirty="0">
                <a:solidFill>
                  <a:schemeClr val="accent5">
                    <a:lumMod val="75000"/>
                  </a:schemeClr>
                </a:solidFill>
              </a:rPr>
              <a:t>v</a:t>
            </a:r>
            <a:r>
              <a:rPr lang="es-ES" dirty="0">
                <a:solidFill>
                  <a:schemeClr val="accent5">
                    <a:lumMod val="75000"/>
                  </a:schemeClr>
                </a:solidFill>
              </a:rPr>
              <a:t>)</a:t>
            </a:r>
            <a:r>
              <a:rPr lang="pt-BR" dirty="0">
                <a:solidFill>
                  <a:schemeClr val="accent5">
                    <a:lumMod val="75000"/>
                  </a:schemeClr>
                </a:solidFill>
              </a:rPr>
              <a:t>∨</a:t>
            </a:r>
            <a:r>
              <a:rPr lang="es-ES" dirty="0">
                <a:solidFill>
                  <a:schemeClr val="accent5">
                    <a:lumMod val="75000"/>
                  </a:schemeClr>
                </a:solidFill>
              </a:rPr>
              <a:t>¬M(x,</a:t>
            </a:r>
            <a:r>
              <a:rPr lang="hu-HU" dirty="0">
                <a:solidFill>
                  <a:schemeClr val="accent5">
                    <a:lumMod val="75000"/>
                  </a:schemeClr>
                </a:solidFill>
              </a:rPr>
              <a:t>v</a:t>
            </a:r>
            <a:r>
              <a:rPr lang="es-ES" dirty="0">
                <a:solidFill>
                  <a:schemeClr val="accent5">
                    <a:lumMod val="75000"/>
                  </a:schemeClr>
                </a:solidFill>
              </a:rPr>
              <a:t>)</a:t>
            </a:r>
            <a:endParaRPr lang="en-GB" dirty="0">
              <a:solidFill>
                <a:schemeClr val="tx1"/>
              </a:solidFill>
            </a:endParaRPr>
          </a:p>
        </p:txBody>
      </p:sp>
      <p:cxnSp>
        <p:nvCxnSpPr>
          <p:cNvPr id="12" name="Straight Arrow Connector 11">
            <a:extLst>
              <a:ext uri="{FF2B5EF4-FFF2-40B4-BE49-F238E27FC236}">
                <a16:creationId xmlns:a16="http://schemas.microsoft.com/office/drawing/2014/main" id="{2CBEC06E-81C1-7B1E-BBD2-3B5592874A54}"/>
              </a:ext>
            </a:extLst>
          </p:cNvPr>
          <p:cNvCxnSpPr>
            <a:endCxn id="8" idx="0"/>
          </p:cNvCxnSpPr>
          <p:nvPr/>
        </p:nvCxnSpPr>
        <p:spPr>
          <a:xfrm>
            <a:off x="1436914" y="2017486"/>
            <a:ext cx="2688748" cy="12062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5D1C4F60-9DC6-CAAF-D944-5E8AB9968D90}"/>
              </a:ext>
            </a:extLst>
          </p:cNvPr>
          <p:cNvCxnSpPr>
            <a:cxnSpLocks/>
          </p:cNvCxnSpPr>
          <p:nvPr/>
        </p:nvCxnSpPr>
        <p:spPr>
          <a:xfrm flipH="1">
            <a:off x="4296229" y="2119086"/>
            <a:ext cx="2225497" cy="11046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7AEDA519-6487-4607-BA65-8DD4C332B17A}"/>
              </a:ext>
            </a:extLst>
          </p:cNvPr>
          <p:cNvCxnSpPr>
            <a:cxnSpLocks/>
            <a:endCxn id="7" idx="0"/>
          </p:cNvCxnSpPr>
          <p:nvPr/>
        </p:nvCxnSpPr>
        <p:spPr>
          <a:xfrm>
            <a:off x="3436550" y="2064688"/>
            <a:ext cx="5443748" cy="12091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784A58AC-10F5-E551-7408-A3361ED658BE}"/>
              </a:ext>
            </a:extLst>
          </p:cNvPr>
          <p:cNvCxnSpPr>
            <a:cxnSpLocks/>
            <a:endCxn id="7" idx="0"/>
          </p:cNvCxnSpPr>
          <p:nvPr/>
        </p:nvCxnSpPr>
        <p:spPr>
          <a:xfrm flipH="1">
            <a:off x="8880298" y="2017486"/>
            <a:ext cx="442066" cy="12563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Content Placeholder 1">
            <a:extLst>
              <a:ext uri="{FF2B5EF4-FFF2-40B4-BE49-F238E27FC236}">
                <a16:creationId xmlns:a16="http://schemas.microsoft.com/office/drawing/2014/main" id="{6F761A7E-8495-8631-0951-75ACE4A4A270}"/>
              </a:ext>
            </a:extLst>
          </p:cNvPr>
          <p:cNvSpPr txBox="1">
            <a:spLocks/>
          </p:cNvSpPr>
          <p:nvPr/>
        </p:nvSpPr>
        <p:spPr>
          <a:xfrm>
            <a:off x="7980430" y="2648863"/>
            <a:ext cx="1302657" cy="46294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u-HU" dirty="0">
                <a:solidFill>
                  <a:srgbClr val="C00000"/>
                </a:solidFill>
              </a:rPr>
              <a:t>{</a:t>
            </a:r>
            <a:r>
              <a:rPr lang="hu-HU" dirty="0" err="1">
                <a:solidFill>
                  <a:srgbClr val="C00000"/>
                </a:solidFill>
              </a:rPr>
              <a:t>y|b</a:t>
            </a:r>
            <a:r>
              <a:rPr lang="hu-HU" dirty="0">
                <a:solidFill>
                  <a:srgbClr val="C00000"/>
                </a:solidFill>
              </a:rPr>
              <a:t>}</a:t>
            </a:r>
            <a:endParaRPr lang="en-GB" dirty="0">
              <a:solidFill>
                <a:srgbClr val="C00000"/>
              </a:solidFill>
            </a:endParaRPr>
          </a:p>
        </p:txBody>
      </p:sp>
      <p:sp>
        <p:nvSpPr>
          <p:cNvPr id="37" name="Content Placeholder 1">
            <a:extLst>
              <a:ext uri="{FF2B5EF4-FFF2-40B4-BE49-F238E27FC236}">
                <a16:creationId xmlns:a16="http://schemas.microsoft.com/office/drawing/2014/main" id="{65CC5DDE-BD5F-6970-F8A3-AD5C529E1E85}"/>
              </a:ext>
            </a:extLst>
          </p:cNvPr>
          <p:cNvSpPr txBox="1">
            <a:spLocks/>
          </p:cNvSpPr>
          <p:nvPr/>
        </p:nvSpPr>
        <p:spPr>
          <a:xfrm>
            <a:off x="3612979" y="2616750"/>
            <a:ext cx="1302657" cy="46294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u-HU" dirty="0">
                <a:solidFill>
                  <a:srgbClr val="C00000"/>
                </a:solidFill>
              </a:rPr>
              <a:t>{</a:t>
            </a:r>
            <a:r>
              <a:rPr lang="hu-HU" dirty="0" err="1">
                <a:solidFill>
                  <a:srgbClr val="C00000"/>
                </a:solidFill>
              </a:rPr>
              <a:t>x|a</a:t>
            </a:r>
            <a:r>
              <a:rPr lang="hu-HU" dirty="0">
                <a:solidFill>
                  <a:srgbClr val="C00000"/>
                </a:solidFill>
              </a:rPr>
              <a:t>}</a:t>
            </a:r>
            <a:endParaRPr lang="en-GB" dirty="0">
              <a:solidFill>
                <a:srgbClr val="C00000"/>
              </a:solidFill>
            </a:endParaRPr>
          </a:p>
        </p:txBody>
      </p:sp>
      <p:sp>
        <p:nvSpPr>
          <p:cNvPr id="11" name="Content Placeholder 1">
            <a:extLst>
              <a:ext uri="{FF2B5EF4-FFF2-40B4-BE49-F238E27FC236}">
                <a16:creationId xmlns:a16="http://schemas.microsoft.com/office/drawing/2014/main" id="{F105F51A-8403-6146-17D5-C5D0F1496680}"/>
              </a:ext>
            </a:extLst>
          </p:cNvPr>
          <p:cNvSpPr txBox="1">
            <a:spLocks/>
          </p:cNvSpPr>
          <p:nvPr/>
        </p:nvSpPr>
        <p:spPr>
          <a:xfrm>
            <a:off x="1972341" y="1441174"/>
            <a:ext cx="535522" cy="31479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u-HU" sz="1800" dirty="0">
                <a:solidFill>
                  <a:schemeClr val="accent1">
                    <a:lumMod val="60000"/>
                    <a:lumOff val="40000"/>
                  </a:schemeClr>
                </a:solidFill>
              </a:rPr>
              <a:t>∀y</a:t>
            </a:r>
            <a:endParaRPr lang="en-GB" sz="1800" dirty="0">
              <a:solidFill>
                <a:schemeClr val="accent1">
                  <a:lumMod val="60000"/>
                  <a:lumOff val="40000"/>
                </a:schemeClr>
              </a:solidFill>
            </a:endParaRPr>
          </a:p>
        </p:txBody>
      </p:sp>
      <p:sp>
        <p:nvSpPr>
          <p:cNvPr id="14" name="Content Placeholder 1">
            <a:extLst>
              <a:ext uri="{FF2B5EF4-FFF2-40B4-BE49-F238E27FC236}">
                <a16:creationId xmlns:a16="http://schemas.microsoft.com/office/drawing/2014/main" id="{552F4C17-8A25-19C1-A14D-FCF358DAAA43}"/>
              </a:ext>
            </a:extLst>
          </p:cNvPr>
          <p:cNvSpPr txBox="1">
            <a:spLocks/>
          </p:cNvSpPr>
          <p:nvPr/>
        </p:nvSpPr>
        <p:spPr>
          <a:xfrm>
            <a:off x="4463441" y="1404658"/>
            <a:ext cx="814499" cy="4991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u-HU" sz="1800" dirty="0">
                <a:solidFill>
                  <a:schemeClr val="accent1">
                    <a:lumMod val="60000"/>
                    <a:lumOff val="40000"/>
                  </a:schemeClr>
                </a:solidFill>
              </a:rPr>
              <a:t>∀</a:t>
            </a:r>
            <a:r>
              <a:rPr lang="hu-HU" sz="1800" dirty="0" err="1">
                <a:solidFill>
                  <a:schemeClr val="accent1">
                    <a:lumMod val="60000"/>
                    <a:lumOff val="40000"/>
                  </a:schemeClr>
                </a:solidFill>
              </a:rPr>
              <a:t>x∀u</a:t>
            </a:r>
            <a:endParaRPr lang="en-GB" sz="1800" dirty="0">
              <a:solidFill>
                <a:schemeClr val="accent1">
                  <a:lumMod val="60000"/>
                  <a:lumOff val="40000"/>
                </a:schemeClr>
              </a:solidFill>
            </a:endParaRPr>
          </a:p>
          <a:p>
            <a:pPr marL="0" indent="0">
              <a:buNone/>
            </a:pPr>
            <a:endParaRPr lang="en-GB" sz="1800" dirty="0">
              <a:solidFill>
                <a:schemeClr val="accent1">
                  <a:lumMod val="60000"/>
                  <a:lumOff val="40000"/>
                </a:schemeClr>
              </a:solidFill>
            </a:endParaRPr>
          </a:p>
        </p:txBody>
      </p:sp>
      <p:sp>
        <p:nvSpPr>
          <p:cNvPr id="15" name="Content Placeholder 1">
            <a:extLst>
              <a:ext uri="{FF2B5EF4-FFF2-40B4-BE49-F238E27FC236}">
                <a16:creationId xmlns:a16="http://schemas.microsoft.com/office/drawing/2014/main" id="{4C97A25A-6615-9A2F-2C81-8782A7C0D52C}"/>
              </a:ext>
            </a:extLst>
          </p:cNvPr>
          <p:cNvSpPr txBox="1">
            <a:spLocks/>
          </p:cNvSpPr>
          <p:nvPr/>
        </p:nvSpPr>
        <p:spPr>
          <a:xfrm>
            <a:off x="2726723" y="3079696"/>
            <a:ext cx="535522" cy="31479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u-HU" sz="1800" dirty="0">
                <a:solidFill>
                  <a:schemeClr val="accent1">
                    <a:lumMod val="60000"/>
                    <a:lumOff val="40000"/>
                  </a:schemeClr>
                </a:solidFill>
              </a:rPr>
              <a:t>∀v</a:t>
            </a:r>
            <a:endParaRPr lang="en-GB" sz="1800" dirty="0">
              <a:solidFill>
                <a:schemeClr val="accent1">
                  <a:lumMod val="60000"/>
                  <a:lumOff val="40000"/>
                </a:schemeClr>
              </a:solidFill>
            </a:endParaRPr>
          </a:p>
        </p:txBody>
      </p:sp>
      <p:sp>
        <p:nvSpPr>
          <p:cNvPr id="3" name="Élőláb helye 2">
            <a:extLst>
              <a:ext uri="{FF2B5EF4-FFF2-40B4-BE49-F238E27FC236}">
                <a16:creationId xmlns:a16="http://schemas.microsoft.com/office/drawing/2014/main" id="{7BC35A48-F7A1-EB5E-7186-C456CBF13566}"/>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9" name="Csoportba foglalás 8">
            <a:extLst>
              <a:ext uri="{FF2B5EF4-FFF2-40B4-BE49-F238E27FC236}">
                <a16:creationId xmlns:a16="http://schemas.microsoft.com/office/drawing/2014/main" id="{9FF853D5-8BFC-3FE1-BE30-408D9EAC3A0B}"/>
              </a:ext>
            </a:extLst>
          </p:cNvPr>
          <p:cNvGrpSpPr/>
          <p:nvPr/>
        </p:nvGrpSpPr>
        <p:grpSpPr>
          <a:xfrm>
            <a:off x="3078726" y="6038296"/>
            <a:ext cx="1736050" cy="787001"/>
            <a:chOff x="6717298" y="6108892"/>
            <a:chExt cx="1736050" cy="787001"/>
          </a:xfrm>
        </p:grpSpPr>
        <p:pic>
          <p:nvPicPr>
            <p:cNvPr id="10" name="Ábra 9">
              <a:extLst>
                <a:ext uri="{FF2B5EF4-FFF2-40B4-BE49-F238E27FC236}">
                  <a16:creationId xmlns:a16="http://schemas.microsoft.com/office/drawing/2014/main" id="{58DCCB2F-E107-1FE6-56D0-E3FD19ADCC72}"/>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17" name="Ábra 16">
              <a:extLst>
                <a:ext uri="{FF2B5EF4-FFF2-40B4-BE49-F238E27FC236}">
                  <a16:creationId xmlns:a16="http://schemas.microsoft.com/office/drawing/2014/main" id="{B4D97836-21C1-5D0F-5621-111152C7C6B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220601969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B053CE-C324-BE7A-0F5D-414435F72F7F}"/>
              </a:ext>
            </a:extLst>
          </p:cNvPr>
          <p:cNvSpPr>
            <a:spLocks noGrp="1"/>
          </p:cNvSpPr>
          <p:nvPr>
            <p:ph idx="1"/>
          </p:nvPr>
        </p:nvSpPr>
        <p:spPr>
          <a:xfrm>
            <a:off x="838200" y="1548721"/>
            <a:ext cx="10515600" cy="570365"/>
          </a:xfrm>
        </p:spPr>
        <p:txBody>
          <a:bodyPr>
            <a:normAutofit/>
          </a:bodyPr>
          <a:lstStyle/>
          <a:p>
            <a:pPr marL="0" indent="0">
              <a:buNone/>
            </a:pPr>
            <a:r>
              <a:rPr lang="es-ES" dirty="0">
                <a:solidFill>
                  <a:schemeClr val="accent5">
                    <a:lumMod val="75000"/>
                  </a:schemeClr>
                </a:solidFill>
              </a:rPr>
              <a:t>P(a) </a:t>
            </a:r>
            <a:r>
              <a:rPr lang="hu-HU" dirty="0">
                <a:solidFill>
                  <a:schemeClr val="accent5">
                    <a:lumMod val="75000"/>
                  </a:schemeClr>
                </a:solidFill>
              </a:rPr>
              <a:t>     </a:t>
            </a:r>
            <a:r>
              <a:rPr lang="es-ES" dirty="0">
                <a:solidFill>
                  <a:schemeClr val="accent5">
                    <a:lumMod val="75000"/>
                  </a:schemeClr>
                </a:solidFill>
              </a:rPr>
              <a:t>¬D(y)</a:t>
            </a:r>
            <a:r>
              <a:rPr lang="pt-BR" dirty="0">
                <a:solidFill>
                  <a:schemeClr val="accent5">
                    <a:lumMod val="75000"/>
                  </a:schemeClr>
                </a:solidFill>
              </a:rPr>
              <a:t> ∨ </a:t>
            </a:r>
            <a:r>
              <a:rPr lang="es-ES" dirty="0">
                <a:solidFill>
                  <a:schemeClr val="accent5">
                    <a:lumMod val="75000"/>
                  </a:schemeClr>
                </a:solidFill>
              </a:rPr>
              <a:t>M(</a:t>
            </a:r>
            <a:r>
              <a:rPr lang="es-ES" dirty="0" err="1">
                <a:solidFill>
                  <a:schemeClr val="accent5">
                    <a:lumMod val="75000"/>
                  </a:schemeClr>
                </a:solidFill>
              </a:rPr>
              <a:t>a,y</a:t>
            </a:r>
            <a:r>
              <a:rPr lang="es-ES" dirty="0">
                <a:solidFill>
                  <a:schemeClr val="accent5">
                    <a:lumMod val="75000"/>
                  </a:schemeClr>
                </a:solidFill>
              </a:rPr>
              <a:t>) </a:t>
            </a:r>
            <a:r>
              <a:rPr lang="hu-HU" dirty="0">
                <a:solidFill>
                  <a:schemeClr val="accent5">
                    <a:lumMod val="75000"/>
                  </a:schemeClr>
                </a:solidFill>
              </a:rPr>
              <a:t>     </a:t>
            </a:r>
            <a:r>
              <a:rPr lang="es-ES" dirty="0">
                <a:solidFill>
                  <a:schemeClr val="accent5">
                    <a:lumMod val="75000"/>
                  </a:schemeClr>
                </a:solidFill>
              </a:rPr>
              <a:t>¬P(x)</a:t>
            </a:r>
            <a:r>
              <a:rPr lang="pt-BR" dirty="0">
                <a:solidFill>
                  <a:schemeClr val="accent5">
                    <a:lumMod val="75000"/>
                  </a:schemeClr>
                </a:solidFill>
              </a:rPr>
              <a:t>∨</a:t>
            </a:r>
            <a:r>
              <a:rPr lang="es-ES" dirty="0">
                <a:solidFill>
                  <a:schemeClr val="accent5">
                    <a:lumMod val="75000"/>
                  </a:schemeClr>
                </a:solidFill>
              </a:rPr>
              <a:t>¬K(u)</a:t>
            </a:r>
            <a:r>
              <a:rPr lang="pt-BR" dirty="0">
                <a:solidFill>
                  <a:schemeClr val="accent5">
                    <a:lumMod val="75000"/>
                  </a:schemeClr>
                </a:solidFill>
              </a:rPr>
              <a:t>∨</a:t>
            </a:r>
            <a:r>
              <a:rPr lang="es-ES" dirty="0">
                <a:solidFill>
                  <a:schemeClr val="accent5">
                    <a:lumMod val="75000"/>
                  </a:schemeClr>
                </a:solidFill>
              </a:rPr>
              <a:t>¬M(</a:t>
            </a:r>
            <a:r>
              <a:rPr lang="es-ES" dirty="0" err="1">
                <a:solidFill>
                  <a:schemeClr val="accent5">
                    <a:lumMod val="75000"/>
                  </a:schemeClr>
                </a:solidFill>
              </a:rPr>
              <a:t>x,u</a:t>
            </a:r>
            <a:r>
              <a:rPr lang="es-ES" dirty="0">
                <a:solidFill>
                  <a:schemeClr val="accent5">
                    <a:lumMod val="75000"/>
                  </a:schemeClr>
                </a:solidFill>
              </a:rPr>
              <a:t>) </a:t>
            </a:r>
            <a:r>
              <a:rPr lang="hu-HU" dirty="0">
                <a:solidFill>
                  <a:schemeClr val="accent5">
                    <a:lumMod val="75000"/>
                  </a:schemeClr>
                </a:solidFill>
              </a:rPr>
              <a:t>      </a:t>
            </a:r>
            <a:r>
              <a:rPr lang="es-ES" dirty="0">
                <a:solidFill>
                  <a:schemeClr val="accent5">
                    <a:lumMod val="75000"/>
                  </a:schemeClr>
                </a:solidFill>
              </a:rPr>
              <a:t>D(b) </a:t>
            </a:r>
            <a:r>
              <a:rPr lang="hu-HU" dirty="0">
                <a:solidFill>
                  <a:schemeClr val="accent5">
                    <a:lumMod val="75000"/>
                  </a:schemeClr>
                </a:solidFill>
              </a:rPr>
              <a:t>        </a:t>
            </a:r>
            <a:r>
              <a:rPr lang="es-ES" dirty="0">
                <a:solidFill>
                  <a:schemeClr val="accent5">
                    <a:lumMod val="75000"/>
                  </a:schemeClr>
                </a:solidFill>
              </a:rPr>
              <a:t>K(b)</a:t>
            </a:r>
            <a:endParaRPr lang="en-GB" dirty="0">
              <a:solidFill>
                <a:schemeClr val="accent5">
                  <a:lumMod val="75000"/>
                </a:schemeClr>
              </a:solidFill>
            </a:endParaRPr>
          </a:p>
        </p:txBody>
      </p:sp>
      <p:sp>
        <p:nvSpPr>
          <p:cNvPr id="5" name="Slide Number Placeholder 4">
            <a:extLst>
              <a:ext uri="{FF2B5EF4-FFF2-40B4-BE49-F238E27FC236}">
                <a16:creationId xmlns:a16="http://schemas.microsoft.com/office/drawing/2014/main" id="{D31C3368-F608-E36A-102F-3EE39747FCBE}"/>
              </a:ext>
            </a:extLst>
          </p:cNvPr>
          <p:cNvSpPr>
            <a:spLocks noGrp="1"/>
          </p:cNvSpPr>
          <p:nvPr>
            <p:ph type="sldNum" sz="quarter" idx="12"/>
          </p:nvPr>
        </p:nvSpPr>
        <p:spPr/>
        <p:txBody>
          <a:bodyPr/>
          <a:lstStyle/>
          <a:p>
            <a:fld id="{9F7ECEBC-3B63-4262-8BE9-06366B519A9F}" type="slidenum">
              <a:rPr lang="hu-HU" smtClean="0"/>
              <a:pPr/>
              <a:t>155</a:t>
            </a:fld>
            <a:endParaRPr lang="hu-HU" dirty="0"/>
          </a:p>
        </p:txBody>
      </p:sp>
      <p:sp>
        <p:nvSpPr>
          <p:cNvPr id="6" name="Title 5">
            <a:extLst>
              <a:ext uri="{FF2B5EF4-FFF2-40B4-BE49-F238E27FC236}">
                <a16:creationId xmlns:a16="http://schemas.microsoft.com/office/drawing/2014/main" id="{662FFDB8-4701-D75C-19EB-985595EDFDAC}"/>
              </a:ext>
            </a:extLst>
          </p:cNvPr>
          <p:cNvSpPr>
            <a:spLocks noGrp="1"/>
          </p:cNvSpPr>
          <p:nvPr>
            <p:ph type="title"/>
          </p:nvPr>
        </p:nvSpPr>
        <p:spPr/>
        <p:txBody>
          <a:bodyPr>
            <a:normAutofit fontScale="90000"/>
          </a:bodyPr>
          <a:lstStyle/>
          <a:p>
            <a:r>
              <a:rPr lang="hu-HU" b="1" dirty="0" err="1">
                <a:solidFill>
                  <a:schemeClr val="tx1"/>
                </a:solidFill>
              </a:rPr>
              <a:t>Resolution</a:t>
            </a:r>
            <a:r>
              <a:rPr lang="hu-HU" b="1" dirty="0">
                <a:solidFill>
                  <a:schemeClr val="tx1"/>
                </a:solidFill>
              </a:rPr>
              <a:t> </a:t>
            </a:r>
            <a:r>
              <a:rPr lang="hu-HU" b="1" dirty="0" err="1">
                <a:solidFill>
                  <a:schemeClr val="tx1"/>
                </a:solidFill>
              </a:rPr>
              <a:t>for</a:t>
            </a:r>
            <a:r>
              <a:rPr lang="hu-HU" b="1" dirty="0">
                <a:solidFill>
                  <a:schemeClr val="tx1"/>
                </a:solidFill>
              </a:rPr>
              <a:t> </a:t>
            </a:r>
            <a:r>
              <a:rPr lang="hu-HU" b="1" dirty="0" err="1">
                <a:solidFill>
                  <a:schemeClr val="tx1"/>
                </a:solidFill>
              </a:rPr>
              <a:t>first-order</a:t>
            </a:r>
            <a:r>
              <a:rPr lang="en-GB" b="1" dirty="0">
                <a:solidFill>
                  <a:schemeClr val="tx1"/>
                </a:solidFill>
              </a:rPr>
              <a:t> logic</a:t>
            </a:r>
            <a:br>
              <a:rPr lang="hu-HU" dirty="0">
                <a:solidFill>
                  <a:schemeClr val="tx1"/>
                </a:solidFill>
              </a:rPr>
            </a:br>
            <a:r>
              <a:rPr lang="hu-HU" dirty="0" err="1">
                <a:solidFill>
                  <a:schemeClr val="tx1"/>
                </a:solidFill>
              </a:rPr>
              <a:t>Procedure</a:t>
            </a:r>
            <a:endParaRPr lang="en-GB" dirty="0">
              <a:solidFill>
                <a:schemeClr val="tx1"/>
              </a:solidFill>
            </a:endParaRPr>
          </a:p>
        </p:txBody>
      </p:sp>
      <p:sp>
        <p:nvSpPr>
          <p:cNvPr id="7" name="Content Placeholder 1">
            <a:extLst>
              <a:ext uri="{FF2B5EF4-FFF2-40B4-BE49-F238E27FC236}">
                <a16:creationId xmlns:a16="http://schemas.microsoft.com/office/drawing/2014/main" id="{CE05D267-AFFF-314F-E893-55FD997A392C}"/>
              </a:ext>
            </a:extLst>
          </p:cNvPr>
          <p:cNvSpPr txBox="1">
            <a:spLocks/>
          </p:cNvSpPr>
          <p:nvPr/>
        </p:nvSpPr>
        <p:spPr>
          <a:xfrm>
            <a:off x="8228969" y="3273870"/>
            <a:ext cx="1302657" cy="46294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u-HU" dirty="0">
                <a:solidFill>
                  <a:schemeClr val="accent5">
                    <a:lumMod val="75000"/>
                  </a:schemeClr>
                </a:solidFill>
              </a:rPr>
              <a:t>M(</a:t>
            </a:r>
            <a:r>
              <a:rPr lang="hu-HU" dirty="0" err="1">
                <a:solidFill>
                  <a:schemeClr val="accent5">
                    <a:lumMod val="75000"/>
                  </a:schemeClr>
                </a:solidFill>
              </a:rPr>
              <a:t>a,b</a:t>
            </a:r>
            <a:r>
              <a:rPr lang="hu-HU" dirty="0">
                <a:solidFill>
                  <a:schemeClr val="accent5">
                    <a:lumMod val="75000"/>
                  </a:schemeClr>
                </a:solidFill>
              </a:rPr>
              <a:t>)</a:t>
            </a:r>
            <a:endParaRPr lang="en-GB" dirty="0">
              <a:solidFill>
                <a:schemeClr val="accent5">
                  <a:lumMod val="75000"/>
                </a:schemeClr>
              </a:solidFill>
            </a:endParaRPr>
          </a:p>
        </p:txBody>
      </p:sp>
      <p:sp>
        <p:nvSpPr>
          <p:cNvPr id="8" name="Content Placeholder 1">
            <a:extLst>
              <a:ext uri="{FF2B5EF4-FFF2-40B4-BE49-F238E27FC236}">
                <a16:creationId xmlns:a16="http://schemas.microsoft.com/office/drawing/2014/main" id="{2458A1BE-2ABC-AB3C-910B-2DA5165F1769}"/>
              </a:ext>
            </a:extLst>
          </p:cNvPr>
          <p:cNvSpPr txBox="1">
            <a:spLocks/>
          </p:cNvSpPr>
          <p:nvPr/>
        </p:nvSpPr>
        <p:spPr>
          <a:xfrm>
            <a:off x="2822993" y="3223759"/>
            <a:ext cx="2605338" cy="5703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dirty="0">
                <a:solidFill>
                  <a:schemeClr val="accent5">
                    <a:lumMod val="75000"/>
                  </a:schemeClr>
                </a:solidFill>
              </a:rPr>
              <a:t>¬K(</a:t>
            </a:r>
            <a:r>
              <a:rPr lang="hu-HU" dirty="0">
                <a:solidFill>
                  <a:schemeClr val="accent5">
                    <a:lumMod val="75000"/>
                  </a:schemeClr>
                </a:solidFill>
              </a:rPr>
              <a:t>v</a:t>
            </a:r>
            <a:r>
              <a:rPr lang="es-ES" dirty="0">
                <a:solidFill>
                  <a:schemeClr val="accent5">
                    <a:lumMod val="75000"/>
                  </a:schemeClr>
                </a:solidFill>
              </a:rPr>
              <a:t>)</a:t>
            </a:r>
            <a:r>
              <a:rPr lang="pt-BR" dirty="0">
                <a:solidFill>
                  <a:schemeClr val="accent5">
                    <a:lumMod val="75000"/>
                  </a:schemeClr>
                </a:solidFill>
              </a:rPr>
              <a:t>∨</a:t>
            </a:r>
            <a:r>
              <a:rPr lang="es-ES" dirty="0">
                <a:solidFill>
                  <a:schemeClr val="accent5">
                    <a:lumMod val="75000"/>
                  </a:schemeClr>
                </a:solidFill>
              </a:rPr>
              <a:t>¬M(</a:t>
            </a:r>
            <a:r>
              <a:rPr lang="hu-HU" dirty="0">
                <a:solidFill>
                  <a:schemeClr val="accent5">
                    <a:lumMod val="75000"/>
                  </a:schemeClr>
                </a:solidFill>
              </a:rPr>
              <a:t>a</a:t>
            </a:r>
            <a:r>
              <a:rPr lang="es-ES" dirty="0">
                <a:solidFill>
                  <a:schemeClr val="accent5">
                    <a:lumMod val="75000"/>
                  </a:schemeClr>
                </a:solidFill>
              </a:rPr>
              <a:t>,</a:t>
            </a:r>
            <a:r>
              <a:rPr lang="hu-HU" dirty="0">
                <a:solidFill>
                  <a:schemeClr val="accent5">
                    <a:lumMod val="75000"/>
                  </a:schemeClr>
                </a:solidFill>
              </a:rPr>
              <a:t>v</a:t>
            </a:r>
            <a:r>
              <a:rPr lang="es-ES" dirty="0">
                <a:solidFill>
                  <a:schemeClr val="accent5">
                    <a:lumMod val="75000"/>
                  </a:schemeClr>
                </a:solidFill>
              </a:rPr>
              <a:t>)</a:t>
            </a:r>
            <a:endParaRPr lang="en-GB" dirty="0">
              <a:solidFill>
                <a:schemeClr val="tx1"/>
              </a:solidFill>
            </a:endParaRPr>
          </a:p>
        </p:txBody>
      </p:sp>
      <p:sp>
        <p:nvSpPr>
          <p:cNvPr id="9" name="Content Placeholder 1">
            <a:extLst>
              <a:ext uri="{FF2B5EF4-FFF2-40B4-BE49-F238E27FC236}">
                <a16:creationId xmlns:a16="http://schemas.microsoft.com/office/drawing/2014/main" id="{3409A216-F805-923C-10EB-057FA9DEAEBD}"/>
              </a:ext>
            </a:extLst>
          </p:cNvPr>
          <p:cNvSpPr txBox="1">
            <a:spLocks/>
          </p:cNvSpPr>
          <p:nvPr/>
        </p:nvSpPr>
        <p:spPr>
          <a:xfrm>
            <a:off x="5870398" y="4166749"/>
            <a:ext cx="1302657" cy="46294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dirty="0">
                <a:solidFill>
                  <a:schemeClr val="accent5">
                    <a:lumMod val="75000"/>
                  </a:schemeClr>
                </a:solidFill>
              </a:rPr>
              <a:t>¬K(</a:t>
            </a:r>
            <a:r>
              <a:rPr lang="hu-HU" dirty="0">
                <a:solidFill>
                  <a:schemeClr val="accent5">
                    <a:lumMod val="75000"/>
                  </a:schemeClr>
                </a:solidFill>
              </a:rPr>
              <a:t>b</a:t>
            </a:r>
            <a:r>
              <a:rPr lang="es-ES" dirty="0">
                <a:solidFill>
                  <a:schemeClr val="accent5">
                    <a:lumMod val="75000"/>
                  </a:schemeClr>
                </a:solidFill>
              </a:rPr>
              <a:t>)</a:t>
            </a:r>
            <a:endParaRPr lang="en-GB" dirty="0">
              <a:solidFill>
                <a:schemeClr val="accent5">
                  <a:lumMod val="75000"/>
                </a:schemeClr>
              </a:solidFill>
            </a:endParaRPr>
          </a:p>
        </p:txBody>
      </p:sp>
      <p:cxnSp>
        <p:nvCxnSpPr>
          <p:cNvPr id="12" name="Straight Arrow Connector 11">
            <a:extLst>
              <a:ext uri="{FF2B5EF4-FFF2-40B4-BE49-F238E27FC236}">
                <a16:creationId xmlns:a16="http://schemas.microsoft.com/office/drawing/2014/main" id="{2CBEC06E-81C1-7B1E-BBD2-3B5592874A54}"/>
              </a:ext>
            </a:extLst>
          </p:cNvPr>
          <p:cNvCxnSpPr>
            <a:endCxn id="8" idx="0"/>
          </p:cNvCxnSpPr>
          <p:nvPr/>
        </p:nvCxnSpPr>
        <p:spPr>
          <a:xfrm>
            <a:off x="1436914" y="2017486"/>
            <a:ext cx="2688748" cy="12062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5D1C4F60-9DC6-CAAF-D944-5E8AB9968D90}"/>
              </a:ext>
            </a:extLst>
          </p:cNvPr>
          <p:cNvCxnSpPr>
            <a:cxnSpLocks/>
          </p:cNvCxnSpPr>
          <p:nvPr/>
        </p:nvCxnSpPr>
        <p:spPr>
          <a:xfrm flipH="1">
            <a:off x="4296229" y="2119086"/>
            <a:ext cx="2225497" cy="11046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7AEDA519-6487-4607-BA65-8DD4C332B17A}"/>
              </a:ext>
            </a:extLst>
          </p:cNvPr>
          <p:cNvCxnSpPr>
            <a:cxnSpLocks/>
            <a:endCxn id="7" idx="0"/>
          </p:cNvCxnSpPr>
          <p:nvPr/>
        </p:nvCxnSpPr>
        <p:spPr>
          <a:xfrm>
            <a:off x="3436550" y="2064688"/>
            <a:ext cx="5443748" cy="12091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784A58AC-10F5-E551-7408-A3361ED658BE}"/>
              </a:ext>
            </a:extLst>
          </p:cNvPr>
          <p:cNvCxnSpPr>
            <a:cxnSpLocks/>
            <a:endCxn id="7" idx="0"/>
          </p:cNvCxnSpPr>
          <p:nvPr/>
        </p:nvCxnSpPr>
        <p:spPr>
          <a:xfrm flipH="1">
            <a:off x="8880298" y="2017486"/>
            <a:ext cx="442066" cy="12563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923DD2A8-BEB9-2420-A877-87D64CC86076}"/>
              </a:ext>
            </a:extLst>
          </p:cNvPr>
          <p:cNvCxnSpPr>
            <a:cxnSpLocks/>
            <a:stCxn id="8" idx="2"/>
            <a:endCxn id="9" idx="0"/>
          </p:cNvCxnSpPr>
          <p:nvPr/>
        </p:nvCxnSpPr>
        <p:spPr>
          <a:xfrm>
            <a:off x="4125662" y="3794124"/>
            <a:ext cx="2396065" cy="3726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CA27233C-51AA-453D-1104-683D3D4DB37F}"/>
              </a:ext>
            </a:extLst>
          </p:cNvPr>
          <p:cNvCxnSpPr>
            <a:cxnSpLocks/>
            <a:stCxn id="7" idx="2"/>
            <a:endCxn id="9" idx="0"/>
          </p:cNvCxnSpPr>
          <p:nvPr/>
        </p:nvCxnSpPr>
        <p:spPr>
          <a:xfrm flipH="1">
            <a:off x="6521727" y="3736816"/>
            <a:ext cx="2358571" cy="4299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Content Placeholder 1">
            <a:extLst>
              <a:ext uri="{FF2B5EF4-FFF2-40B4-BE49-F238E27FC236}">
                <a16:creationId xmlns:a16="http://schemas.microsoft.com/office/drawing/2014/main" id="{6F761A7E-8495-8631-0951-75ACE4A4A270}"/>
              </a:ext>
            </a:extLst>
          </p:cNvPr>
          <p:cNvSpPr txBox="1">
            <a:spLocks/>
          </p:cNvSpPr>
          <p:nvPr/>
        </p:nvSpPr>
        <p:spPr>
          <a:xfrm>
            <a:off x="7980430" y="2648863"/>
            <a:ext cx="1302657" cy="46294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u-HU" dirty="0">
                <a:solidFill>
                  <a:srgbClr val="C00000"/>
                </a:solidFill>
              </a:rPr>
              <a:t>{</a:t>
            </a:r>
            <a:r>
              <a:rPr lang="hu-HU" dirty="0" err="1">
                <a:solidFill>
                  <a:srgbClr val="C00000"/>
                </a:solidFill>
              </a:rPr>
              <a:t>y|b</a:t>
            </a:r>
            <a:r>
              <a:rPr lang="hu-HU" dirty="0">
                <a:solidFill>
                  <a:srgbClr val="C00000"/>
                </a:solidFill>
              </a:rPr>
              <a:t>}</a:t>
            </a:r>
            <a:endParaRPr lang="en-GB" dirty="0">
              <a:solidFill>
                <a:srgbClr val="C00000"/>
              </a:solidFill>
            </a:endParaRPr>
          </a:p>
        </p:txBody>
      </p:sp>
      <p:sp>
        <p:nvSpPr>
          <p:cNvPr id="37" name="Content Placeholder 1">
            <a:extLst>
              <a:ext uri="{FF2B5EF4-FFF2-40B4-BE49-F238E27FC236}">
                <a16:creationId xmlns:a16="http://schemas.microsoft.com/office/drawing/2014/main" id="{65CC5DDE-BD5F-6970-F8A3-AD5C529E1E85}"/>
              </a:ext>
            </a:extLst>
          </p:cNvPr>
          <p:cNvSpPr txBox="1">
            <a:spLocks/>
          </p:cNvSpPr>
          <p:nvPr/>
        </p:nvSpPr>
        <p:spPr>
          <a:xfrm>
            <a:off x="3612979" y="2616750"/>
            <a:ext cx="1302657" cy="46294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u-HU" dirty="0">
                <a:solidFill>
                  <a:srgbClr val="C00000"/>
                </a:solidFill>
              </a:rPr>
              <a:t>{</a:t>
            </a:r>
            <a:r>
              <a:rPr lang="hu-HU" dirty="0" err="1">
                <a:solidFill>
                  <a:srgbClr val="C00000"/>
                </a:solidFill>
              </a:rPr>
              <a:t>x|a</a:t>
            </a:r>
            <a:r>
              <a:rPr lang="hu-HU" dirty="0">
                <a:solidFill>
                  <a:srgbClr val="C00000"/>
                </a:solidFill>
              </a:rPr>
              <a:t>}</a:t>
            </a:r>
            <a:endParaRPr lang="en-GB" dirty="0">
              <a:solidFill>
                <a:srgbClr val="C00000"/>
              </a:solidFill>
            </a:endParaRPr>
          </a:p>
        </p:txBody>
      </p:sp>
      <p:sp>
        <p:nvSpPr>
          <p:cNvPr id="38" name="Content Placeholder 1">
            <a:extLst>
              <a:ext uri="{FF2B5EF4-FFF2-40B4-BE49-F238E27FC236}">
                <a16:creationId xmlns:a16="http://schemas.microsoft.com/office/drawing/2014/main" id="{757D36FD-91E0-754A-8039-FAA138B708B4}"/>
              </a:ext>
            </a:extLst>
          </p:cNvPr>
          <p:cNvSpPr txBox="1">
            <a:spLocks/>
          </p:cNvSpPr>
          <p:nvPr/>
        </p:nvSpPr>
        <p:spPr>
          <a:xfrm>
            <a:off x="6012795" y="3616184"/>
            <a:ext cx="1302657" cy="46294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u-HU" dirty="0">
                <a:solidFill>
                  <a:srgbClr val="C00000"/>
                </a:solidFill>
              </a:rPr>
              <a:t>{</a:t>
            </a:r>
            <a:r>
              <a:rPr lang="hu-HU" dirty="0" err="1">
                <a:solidFill>
                  <a:srgbClr val="C00000"/>
                </a:solidFill>
              </a:rPr>
              <a:t>v|b</a:t>
            </a:r>
            <a:r>
              <a:rPr lang="hu-HU" dirty="0">
                <a:solidFill>
                  <a:srgbClr val="C00000"/>
                </a:solidFill>
              </a:rPr>
              <a:t>}</a:t>
            </a:r>
            <a:endParaRPr lang="en-GB" dirty="0">
              <a:solidFill>
                <a:srgbClr val="C00000"/>
              </a:solidFill>
            </a:endParaRPr>
          </a:p>
        </p:txBody>
      </p:sp>
      <p:sp>
        <p:nvSpPr>
          <p:cNvPr id="11" name="Content Placeholder 1">
            <a:extLst>
              <a:ext uri="{FF2B5EF4-FFF2-40B4-BE49-F238E27FC236}">
                <a16:creationId xmlns:a16="http://schemas.microsoft.com/office/drawing/2014/main" id="{59E983B1-F8D3-7B05-2C13-87D917F96E7B}"/>
              </a:ext>
            </a:extLst>
          </p:cNvPr>
          <p:cNvSpPr txBox="1">
            <a:spLocks/>
          </p:cNvSpPr>
          <p:nvPr/>
        </p:nvSpPr>
        <p:spPr>
          <a:xfrm>
            <a:off x="1972341" y="1441174"/>
            <a:ext cx="535522" cy="31479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u-HU" sz="1800" dirty="0">
                <a:solidFill>
                  <a:schemeClr val="accent1">
                    <a:lumMod val="60000"/>
                    <a:lumOff val="40000"/>
                  </a:schemeClr>
                </a:solidFill>
              </a:rPr>
              <a:t>∀y</a:t>
            </a:r>
            <a:endParaRPr lang="en-GB" sz="1800" dirty="0">
              <a:solidFill>
                <a:schemeClr val="accent1">
                  <a:lumMod val="60000"/>
                  <a:lumOff val="40000"/>
                </a:schemeClr>
              </a:solidFill>
            </a:endParaRPr>
          </a:p>
        </p:txBody>
      </p:sp>
      <p:sp>
        <p:nvSpPr>
          <p:cNvPr id="14" name="Content Placeholder 1">
            <a:extLst>
              <a:ext uri="{FF2B5EF4-FFF2-40B4-BE49-F238E27FC236}">
                <a16:creationId xmlns:a16="http://schemas.microsoft.com/office/drawing/2014/main" id="{4DF1A36A-5A69-3067-52DE-0F58FDA46AB5}"/>
              </a:ext>
            </a:extLst>
          </p:cNvPr>
          <p:cNvSpPr txBox="1">
            <a:spLocks/>
          </p:cNvSpPr>
          <p:nvPr/>
        </p:nvSpPr>
        <p:spPr>
          <a:xfrm>
            <a:off x="4463441" y="1404658"/>
            <a:ext cx="814499" cy="4991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u-HU" sz="1800" dirty="0">
                <a:solidFill>
                  <a:schemeClr val="accent1">
                    <a:lumMod val="60000"/>
                    <a:lumOff val="40000"/>
                  </a:schemeClr>
                </a:solidFill>
              </a:rPr>
              <a:t>∀</a:t>
            </a:r>
            <a:r>
              <a:rPr lang="hu-HU" sz="1800" dirty="0" err="1">
                <a:solidFill>
                  <a:schemeClr val="accent1">
                    <a:lumMod val="60000"/>
                    <a:lumOff val="40000"/>
                  </a:schemeClr>
                </a:solidFill>
              </a:rPr>
              <a:t>x∀u</a:t>
            </a:r>
            <a:endParaRPr lang="en-GB" sz="1800" dirty="0">
              <a:solidFill>
                <a:schemeClr val="accent1">
                  <a:lumMod val="60000"/>
                  <a:lumOff val="40000"/>
                </a:schemeClr>
              </a:solidFill>
            </a:endParaRPr>
          </a:p>
          <a:p>
            <a:pPr marL="0" indent="0">
              <a:buNone/>
            </a:pPr>
            <a:endParaRPr lang="en-GB" sz="1800" dirty="0">
              <a:solidFill>
                <a:schemeClr val="accent1">
                  <a:lumMod val="60000"/>
                  <a:lumOff val="40000"/>
                </a:schemeClr>
              </a:solidFill>
            </a:endParaRPr>
          </a:p>
        </p:txBody>
      </p:sp>
      <p:sp>
        <p:nvSpPr>
          <p:cNvPr id="15" name="Content Placeholder 1">
            <a:extLst>
              <a:ext uri="{FF2B5EF4-FFF2-40B4-BE49-F238E27FC236}">
                <a16:creationId xmlns:a16="http://schemas.microsoft.com/office/drawing/2014/main" id="{E0C03A20-1949-5C64-ACDB-CD269FF18F72}"/>
              </a:ext>
            </a:extLst>
          </p:cNvPr>
          <p:cNvSpPr txBox="1">
            <a:spLocks/>
          </p:cNvSpPr>
          <p:nvPr/>
        </p:nvSpPr>
        <p:spPr>
          <a:xfrm>
            <a:off x="2726723" y="3079696"/>
            <a:ext cx="535522" cy="31479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u-HU" sz="1800" dirty="0">
                <a:solidFill>
                  <a:schemeClr val="accent1">
                    <a:lumMod val="60000"/>
                    <a:lumOff val="40000"/>
                  </a:schemeClr>
                </a:solidFill>
              </a:rPr>
              <a:t>∀v</a:t>
            </a:r>
            <a:endParaRPr lang="en-GB" sz="1800" dirty="0">
              <a:solidFill>
                <a:schemeClr val="accent1">
                  <a:lumMod val="60000"/>
                  <a:lumOff val="40000"/>
                </a:schemeClr>
              </a:solidFill>
            </a:endParaRPr>
          </a:p>
        </p:txBody>
      </p:sp>
      <p:sp>
        <p:nvSpPr>
          <p:cNvPr id="3" name="Élőláb helye 2">
            <a:extLst>
              <a:ext uri="{FF2B5EF4-FFF2-40B4-BE49-F238E27FC236}">
                <a16:creationId xmlns:a16="http://schemas.microsoft.com/office/drawing/2014/main" id="{BAC23C18-3165-4150-E07B-1ABAFF364501}"/>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10" name="Csoportba foglalás 9">
            <a:extLst>
              <a:ext uri="{FF2B5EF4-FFF2-40B4-BE49-F238E27FC236}">
                <a16:creationId xmlns:a16="http://schemas.microsoft.com/office/drawing/2014/main" id="{50FE33FF-FC55-C407-E679-CA3D8F9089C5}"/>
              </a:ext>
            </a:extLst>
          </p:cNvPr>
          <p:cNvGrpSpPr/>
          <p:nvPr/>
        </p:nvGrpSpPr>
        <p:grpSpPr>
          <a:xfrm>
            <a:off x="3078726" y="6038296"/>
            <a:ext cx="1736050" cy="787001"/>
            <a:chOff x="6717298" y="6108892"/>
            <a:chExt cx="1736050" cy="787001"/>
          </a:xfrm>
        </p:grpSpPr>
        <p:pic>
          <p:nvPicPr>
            <p:cNvPr id="17" name="Ábra 16">
              <a:extLst>
                <a:ext uri="{FF2B5EF4-FFF2-40B4-BE49-F238E27FC236}">
                  <a16:creationId xmlns:a16="http://schemas.microsoft.com/office/drawing/2014/main" id="{315DB8A3-5DE5-4437-6E7B-07F175907E2F}"/>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18" name="Ábra 17">
              <a:extLst>
                <a:ext uri="{FF2B5EF4-FFF2-40B4-BE49-F238E27FC236}">
                  <a16:creationId xmlns:a16="http://schemas.microsoft.com/office/drawing/2014/main" id="{89372CBE-BDF5-1AB7-5CC4-2C03C7745E3F}"/>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119736549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FB053CE-C324-BE7A-0F5D-414435F72F7F}"/>
              </a:ext>
            </a:extLst>
          </p:cNvPr>
          <p:cNvSpPr>
            <a:spLocks noGrp="1"/>
          </p:cNvSpPr>
          <p:nvPr>
            <p:ph idx="1"/>
          </p:nvPr>
        </p:nvSpPr>
        <p:spPr>
          <a:xfrm>
            <a:off x="838200" y="1548721"/>
            <a:ext cx="10515600" cy="570365"/>
          </a:xfrm>
        </p:spPr>
        <p:txBody>
          <a:bodyPr>
            <a:normAutofit/>
          </a:bodyPr>
          <a:lstStyle/>
          <a:p>
            <a:pPr marL="0" indent="0">
              <a:buNone/>
            </a:pPr>
            <a:r>
              <a:rPr lang="es-ES" dirty="0">
                <a:solidFill>
                  <a:schemeClr val="accent5">
                    <a:lumMod val="75000"/>
                  </a:schemeClr>
                </a:solidFill>
              </a:rPr>
              <a:t>P(a) </a:t>
            </a:r>
            <a:r>
              <a:rPr lang="hu-HU" dirty="0">
                <a:solidFill>
                  <a:schemeClr val="accent5">
                    <a:lumMod val="75000"/>
                  </a:schemeClr>
                </a:solidFill>
              </a:rPr>
              <a:t>     </a:t>
            </a:r>
            <a:r>
              <a:rPr lang="es-ES" dirty="0">
                <a:solidFill>
                  <a:schemeClr val="accent5">
                    <a:lumMod val="75000"/>
                  </a:schemeClr>
                </a:solidFill>
              </a:rPr>
              <a:t>¬D(y)</a:t>
            </a:r>
            <a:r>
              <a:rPr lang="pt-BR" dirty="0">
                <a:solidFill>
                  <a:schemeClr val="accent5">
                    <a:lumMod val="75000"/>
                  </a:schemeClr>
                </a:solidFill>
              </a:rPr>
              <a:t> ∨ </a:t>
            </a:r>
            <a:r>
              <a:rPr lang="es-ES" dirty="0">
                <a:solidFill>
                  <a:schemeClr val="accent5">
                    <a:lumMod val="75000"/>
                  </a:schemeClr>
                </a:solidFill>
              </a:rPr>
              <a:t>M(</a:t>
            </a:r>
            <a:r>
              <a:rPr lang="es-ES" dirty="0" err="1">
                <a:solidFill>
                  <a:schemeClr val="accent5">
                    <a:lumMod val="75000"/>
                  </a:schemeClr>
                </a:solidFill>
              </a:rPr>
              <a:t>a,y</a:t>
            </a:r>
            <a:r>
              <a:rPr lang="es-ES" dirty="0">
                <a:solidFill>
                  <a:schemeClr val="accent5">
                    <a:lumMod val="75000"/>
                  </a:schemeClr>
                </a:solidFill>
              </a:rPr>
              <a:t>) </a:t>
            </a:r>
            <a:r>
              <a:rPr lang="hu-HU" dirty="0">
                <a:solidFill>
                  <a:schemeClr val="accent5">
                    <a:lumMod val="75000"/>
                  </a:schemeClr>
                </a:solidFill>
              </a:rPr>
              <a:t>     </a:t>
            </a:r>
            <a:r>
              <a:rPr lang="es-ES" dirty="0">
                <a:solidFill>
                  <a:schemeClr val="accent5">
                    <a:lumMod val="75000"/>
                  </a:schemeClr>
                </a:solidFill>
              </a:rPr>
              <a:t>¬P(x)</a:t>
            </a:r>
            <a:r>
              <a:rPr lang="pt-BR" dirty="0">
                <a:solidFill>
                  <a:schemeClr val="accent5">
                    <a:lumMod val="75000"/>
                  </a:schemeClr>
                </a:solidFill>
              </a:rPr>
              <a:t>∨</a:t>
            </a:r>
            <a:r>
              <a:rPr lang="es-ES" dirty="0">
                <a:solidFill>
                  <a:schemeClr val="accent5">
                    <a:lumMod val="75000"/>
                  </a:schemeClr>
                </a:solidFill>
              </a:rPr>
              <a:t>¬K(u)</a:t>
            </a:r>
            <a:r>
              <a:rPr lang="pt-BR" dirty="0">
                <a:solidFill>
                  <a:schemeClr val="accent5">
                    <a:lumMod val="75000"/>
                  </a:schemeClr>
                </a:solidFill>
              </a:rPr>
              <a:t>∨</a:t>
            </a:r>
            <a:r>
              <a:rPr lang="es-ES" dirty="0">
                <a:solidFill>
                  <a:schemeClr val="accent5">
                    <a:lumMod val="75000"/>
                  </a:schemeClr>
                </a:solidFill>
              </a:rPr>
              <a:t>¬M(</a:t>
            </a:r>
            <a:r>
              <a:rPr lang="es-ES" dirty="0" err="1">
                <a:solidFill>
                  <a:schemeClr val="accent5">
                    <a:lumMod val="75000"/>
                  </a:schemeClr>
                </a:solidFill>
              </a:rPr>
              <a:t>x,u</a:t>
            </a:r>
            <a:r>
              <a:rPr lang="es-ES" dirty="0">
                <a:solidFill>
                  <a:schemeClr val="accent5">
                    <a:lumMod val="75000"/>
                  </a:schemeClr>
                </a:solidFill>
              </a:rPr>
              <a:t>) </a:t>
            </a:r>
            <a:r>
              <a:rPr lang="hu-HU" dirty="0">
                <a:solidFill>
                  <a:schemeClr val="accent5">
                    <a:lumMod val="75000"/>
                  </a:schemeClr>
                </a:solidFill>
              </a:rPr>
              <a:t>      </a:t>
            </a:r>
            <a:r>
              <a:rPr lang="es-ES" dirty="0">
                <a:solidFill>
                  <a:schemeClr val="accent5">
                    <a:lumMod val="75000"/>
                  </a:schemeClr>
                </a:solidFill>
              </a:rPr>
              <a:t>D(b) </a:t>
            </a:r>
            <a:r>
              <a:rPr lang="hu-HU" dirty="0">
                <a:solidFill>
                  <a:schemeClr val="accent5">
                    <a:lumMod val="75000"/>
                  </a:schemeClr>
                </a:solidFill>
              </a:rPr>
              <a:t>        </a:t>
            </a:r>
            <a:r>
              <a:rPr lang="es-ES" dirty="0">
                <a:solidFill>
                  <a:schemeClr val="accent5">
                    <a:lumMod val="75000"/>
                  </a:schemeClr>
                </a:solidFill>
              </a:rPr>
              <a:t>K(b)</a:t>
            </a:r>
            <a:endParaRPr lang="en-GB" dirty="0">
              <a:solidFill>
                <a:schemeClr val="accent5">
                  <a:lumMod val="75000"/>
                </a:schemeClr>
              </a:solidFill>
            </a:endParaRPr>
          </a:p>
        </p:txBody>
      </p:sp>
      <p:sp>
        <p:nvSpPr>
          <p:cNvPr id="5" name="Slide Number Placeholder 4">
            <a:extLst>
              <a:ext uri="{FF2B5EF4-FFF2-40B4-BE49-F238E27FC236}">
                <a16:creationId xmlns:a16="http://schemas.microsoft.com/office/drawing/2014/main" id="{D31C3368-F608-E36A-102F-3EE39747FCBE}"/>
              </a:ext>
            </a:extLst>
          </p:cNvPr>
          <p:cNvSpPr>
            <a:spLocks noGrp="1"/>
          </p:cNvSpPr>
          <p:nvPr>
            <p:ph type="sldNum" sz="quarter" idx="12"/>
          </p:nvPr>
        </p:nvSpPr>
        <p:spPr/>
        <p:txBody>
          <a:bodyPr/>
          <a:lstStyle/>
          <a:p>
            <a:fld id="{9F7ECEBC-3B63-4262-8BE9-06366B519A9F}" type="slidenum">
              <a:rPr lang="hu-HU" smtClean="0"/>
              <a:pPr/>
              <a:t>156</a:t>
            </a:fld>
            <a:endParaRPr lang="hu-HU" dirty="0"/>
          </a:p>
        </p:txBody>
      </p:sp>
      <p:sp>
        <p:nvSpPr>
          <p:cNvPr id="6" name="Title 5">
            <a:extLst>
              <a:ext uri="{FF2B5EF4-FFF2-40B4-BE49-F238E27FC236}">
                <a16:creationId xmlns:a16="http://schemas.microsoft.com/office/drawing/2014/main" id="{662FFDB8-4701-D75C-19EB-985595EDFDAC}"/>
              </a:ext>
            </a:extLst>
          </p:cNvPr>
          <p:cNvSpPr>
            <a:spLocks noGrp="1"/>
          </p:cNvSpPr>
          <p:nvPr>
            <p:ph type="title"/>
          </p:nvPr>
        </p:nvSpPr>
        <p:spPr/>
        <p:txBody>
          <a:bodyPr>
            <a:normAutofit fontScale="90000"/>
          </a:bodyPr>
          <a:lstStyle/>
          <a:p>
            <a:r>
              <a:rPr lang="hu-HU" b="1" dirty="0" err="1">
                <a:solidFill>
                  <a:schemeClr val="tx1"/>
                </a:solidFill>
              </a:rPr>
              <a:t>Resolution</a:t>
            </a:r>
            <a:r>
              <a:rPr lang="hu-HU" b="1" dirty="0">
                <a:solidFill>
                  <a:schemeClr val="tx1"/>
                </a:solidFill>
              </a:rPr>
              <a:t> </a:t>
            </a:r>
            <a:r>
              <a:rPr lang="hu-HU" b="1" dirty="0" err="1">
                <a:solidFill>
                  <a:schemeClr val="tx1"/>
                </a:solidFill>
              </a:rPr>
              <a:t>for</a:t>
            </a:r>
            <a:r>
              <a:rPr lang="hu-HU" b="1" dirty="0">
                <a:solidFill>
                  <a:schemeClr val="tx1"/>
                </a:solidFill>
              </a:rPr>
              <a:t> </a:t>
            </a:r>
            <a:r>
              <a:rPr lang="hu-HU" b="1" dirty="0" err="1">
                <a:solidFill>
                  <a:schemeClr val="tx1"/>
                </a:solidFill>
              </a:rPr>
              <a:t>first-order</a:t>
            </a:r>
            <a:r>
              <a:rPr lang="en-GB" b="1" dirty="0">
                <a:solidFill>
                  <a:schemeClr val="tx1"/>
                </a:solidFill>
              </a:rPr>
              <a:t> logic</a:t>
            </a:r>
            <a:br>
              <a:rPr lang="hu-HU" dirty="0">
                <a:solidFill>
                  <a:schemeClr val="tx1"/>
                </a:solidFill>
              </a:rPr>
            </a:br>
            <a:r>
              <a:rPr lang="hu-HU" dirty="0" err="1">
                <a:solidFill>
                  <a:schemeClr val="tx1"/>
                </a:solidFill>
              </a:rPr>
              <a:t>Procedure</a:t>
            </a:r>
            <a:endParaRPr lang="en-GB" dirty="0">
              <a:solidFill>
                <a:schemeClr val="tx1"/>
              </a:solidFill>
            </a:endParaRPr>
          </a:p>
        </p:txBody>
      </p:sp>
      <p:sp>
        <p:nvSpPr>
          <p:cNvPr id="7" name="Content Placeholder 1">
            <a:extLst>
              <a:ext uri="{FF2B5EF4-FFF2-40B4-BE49-F238E27FC236}">
                <a16:creationId xmlns:a16="http://schemas.microsoft.com/office/drawing/2014/main" id="{CE05D267-AFFF-314F-E893-55FD997A392C}"/>
              </a:ext>
            </a:extLst>
          </p:cNvPr>
          <p:cNvSpPr txBox="1">
            <a:spLocks/>
          </p:cNvSpPr>
          <p:nvPr/>
        </p:nvSpPr>
        <p:spPr>
          <a:xfrm>
            <a:off x="8228969" y="3273870"/>
            <a:ext cx="1302657" cy="46294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u-HU" dirty="0">
                <a:solidFill>
                  <a:schemeClr val="accent5">
                    <a:lumMod val="75000"/>
                  </a:schemeClr>
                </a:solidFill>
              </a:rPr>
              <a:t>M(</a:t>
            </a:r>
            <a:r>
              <a:rPr lang="hu-HU" dirty="0" err="1">
                <a:solidFill>
                  <a:schemeClr val="accent5">
                    <a:lumMod val="75000"/>
                  </a:schemeClr>
                </a:solidFill>
              </a:rPr>
              <a:t>a,b</a:t>
            </a:r>
            <a:r>
              <a:rPr lang="hu-HU" dirty="0">
                <a:solidFill>
                  <a:schemeClr val="accent5">
                    <a:lumMod val="75000"/>
                  </a:schemeClr>
                </a:solidFill>
              </a:rPr>
              <a:t>)</a:t>
            </a:r>
            <a:endParaRPr lang="en-GB" dirty="0">
              <a:solidFill>
                <a:schemeClr val="accent5">
                  <a:lumMod val="75000"/>
                </a:schemeClr>
              </a:solidFill>
            </a:endParaRPr>
          </a:p>
        </p:txBody>
      </p:sp>
      <p:sp>
        <p:nvSpPr>
          <p:cNvPr id="8" name="Content Placeholder 1">
            <a:extLst>
              <a:ext uri="{FF2B5EF4-FFF2-40B4-BE49-F238E27FC236}">
                <a16:creationId xmlns:a16="http://schemas.microsoft.com/office/drawing/2014/main" id="{2458A1BE-2ABC-AB3C-910B-2DA5165F1769}"/>
              </a:ext>
            </a:extLst>
          </p:cNvPr>
          <p:cNvSpPr txBox="1">
            <a:spLocks/>
          </p:cNvSpPr>
          <p:nvPr/>
        </p:nvSpPr>
        <p:spPr>
          <a:xfrm>
            <a:off x="2822993" y="3223759"/>
            <a:ext cx="2605338" cy="5703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dirty="0">
                <a:solidFill>
                  <a:schemeClr val="accent5">
                    <a:lumMod val="75000"/>
                  </a:schemeClr>
                </a:solidFill>
              </a:rPr>
              <a:t>¬K(</a:t>
            </a:r>
            <a:r>
              <a:rPr lang="hu-HU" dirty="0">
                <a:solidFill>
                  <a:schemeClr val="accent5">
                    <a:lumMod val="75000"/>
                  </a:schemeClr>
                </a:solidFill>
              </a:rPr>
              <a:t>v</a:t>
            </a:r>
            <a:r>
              <a:rPr lang="es-ES" dirty="0">
                <a:solidFill>
                  <a:schemeClr val="accent5">
                    <a:lumMod val="75000"/>
                  </a:schemeClr>
                </a:solidFill>
              </a:rPr>
              <a:t>)</a:t>
            </a:r>
            <a:r>
              <a:rPr lang="pt-BR" dirty="0">
                <a:solidFill>
                  <a:schemeClr val="accent5">
                    <a:lumMod val="75000"/>
                  </a:schemeClr>
                </a:solidFill>
              </a:rPr>
              <a:t>∨</a:t>
            </a:r>
            <a:r>
              <a:rPr lang="es-ES" dirty="0">
                <a:solidFill>
                  <a:schemeClr val="accent5">
                    <a:lumMod val="75000"/>
                  </a:schemeClr>
                </a:solidFill>
              </a:rPr>
              <a:t>¬M(x,</a:t>
            </a:r>
            <a:r>
              <a:rPr lang="hu-HU" dirty="0">
                <a:solidFill>
                  <a:schemeClr val="accent5">
                    <a:lumMod val="75000"/>
                  </a:schemeClr>
                </a:solidFill>
              </a:rPr>
              <a:t>v</a:t>
            </a:r>
            <a:r>
              <a:rPr lang="es-ES" dirty="0">
                <a:solidFill>
                  <a:schemeClr val="accent5">
                    <a:lumMod val="75000"/>
                  </a:schemeClr>
                </a:solidFill>
              </a:rPr>
              <a:t>)</a:t>
            </a:r>
            <a:endParaRPr lang="en-GB" dirty="0">
              <a:solidFill>
                <a:schemeClr val="tx1"/>
              </a:solidFill>
            </a:endParaRPr>
          </a:p>
        </p:txBody>
      </p:sp>
      <p:sp>
        <p:nvSpPr>
          <p:cNvPr id="9" name="Content Placeholder 1">
            <a:extLst>
              <a:ext uri="{FF2B5EF4-FFF2-40B4-BE49-F238E27FC236}">
                <a16:creationId xmlns:a16="http://schemas.microsoft.com/office/drawing/2014/main" id="{3409A216-F805-923C-10EB-057FA9DEAEBD}"/>
              </a:ext>
            </a:extLst>
          </p:cNvPr>
          <p:cNvSpPr txBox="1">
            <a:spLocks/>
          </p:cNvSpPr>
          <p:nvPr/>
        </p:nvSpPr>
        <p:spPr>
          <a:xfrm>
            <a:off x="5870398" y="4166749"/>
            <a:ext cx="1302657" cy="46294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dirty="0">
                <a:solidFill>
                  <a:schemeClr val="accent5">
                    <a:lumMod val="75000"/>
                  </a:schemeClr>
                </a:solidFill>
              </a:rPr>
              <a:t>¬K(</a:t>
            </a:r>
            <a:r>
              <a:rPr lang="hu-HU" dirty="0">
                <a:solidFill>
                  <a:schemeClr val="accent5">
                    <a:lumMod val="75000"/>
                  </a:schemeClr>
                </a:solidFill>
              </a:rPr>
              <a:t>b</a:t>
            </a:r>
            <a:r>
              <a:rPr lang="es-ES" dirty="0">
                <a:solidFill>
                  <a:schemeClr val="accent5">
                    <a:lumMod val="75000"/>
                  </a:schemeClr>
                </a:solidFill>
              </a:rPr>
              <a:t>)</a:t>
            </a:r>
            <a:endParaRPr lang="en-GB" dirty="0">
              <a:solidFill>
                <a:schemeClr val="accent5">
                  <a:lumMod val="75000"/>
                </a:schemeClr>
              </a:solidFill>
            </a:endParaRPr>
          </a:p>
        </p:txBody>
      </p:sp>
      <p:sp>
        <p:nvSpPr>
          <p:cNvPr id="10" name="Content Placeholder 1">
            <a:extLst>
              <a:ext uri="{FF2B5EF4-FFF2-40B4-BE49-F238E27FC236}">
                <a16:creationId xmlns:a16="http://schemas.microsoft.com/office/drawing/2014/main" id="{8F05ADAE-254A-270E-5AFA-3B230AB9EAEA}"/>
              </a:ext>
            </a:extLst>
          </p:cNvPr>
          <p:cNvSpPr txBox="1">
            <a:spLocks/>
          </p:cNvSpPr>
          <p:nvPr/>
        </p:nvSpPr>
        <p:spPr>
          <a:xfrm>
            <a:off x="7981696" y="4977133"/>
            <a:ext cx="436590" cy="42993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pt-BR" b="1" dirty="0">
                <a:solidFill>
                  <a:schemeClr val="accent5">
                    <a:lumMod val="75000"/>
                  </a:schemeClr>
                </a:solidFill>
              </a:rPr>
              <a:t>□ </a:t>
            </a:r>
          </a:p>
        </p:txBody>
      </p:sp>
      <p:cxnSp>
        <p:nvCxnSpPr>
          <p:cNvPr id="12" name="Straight Arrow Connector 11">
            <a:extLst>
              <a:ext uri="{FF2B5EF4-FFF2-40B4-BE49-F238E27FC236}">
                <a16:creationId xmlns:a16="http://schemas.microsoft.com/office/drawing/2014/main" id="{2CBEC06E-81C1-7B1E-BBD2-3B5592874A54}"/>
              </a:ext>
            </a:extLst>
          </p:cNvPr>
          <p:cNvCxnSpPr>
            <a:endCxn id="8" idx="0"/>
          </p:cNvCxnSpPr>
          <p:nvPr/>
        </p:nvCxnSpPr>
        <p:spPr>
          <a:xfrm>
            <a:off x="1436914" y="2017486"/>
            <a:ext cx="2688748" cy="12062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5D1C4F60-9DC6-CAAF-D944-5E8AB9968D90}"/>
              </a:ext>
            </a:extLst>
          </p:cNvPr>
          <p:cNvCxnSpPr>
            <a:cxnSpLocks/>
          </p:cNvCxnSpPr>
          <p:nvPr/>
        </p:nvCxnSpPr>
        <p:spPr>
          <a:xfrm flipH="1">
            <a:off x="4296229" y="2119086"/>
            <a:ext cx="2225497" cy="110467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7AEDA519-6487-4607-BA65-8DD4C332B17A}"/>
              </a:ext>
            </a:extLst>
          </p:cNvPr>
          <p:cNvCxnSpPr>
            <a:cxnSpLocks/>
            <a:endCxn id="7" idx="0"/>
          </p:cNvCxnSpPr>
          <p:nvPr/>
        </p:nvCxnSpPr>
        <p:spPr>
          <a:xfrm>
            <a:off x="3436550" y="2064688"/>
            <a:ext cx="5443748" cy="12091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784A58AC-10F5-E551-7408-A3361ED658BE}"/>
              </a:ext>
            </a:extLst>
          </p:cNvPr>
          <p:cNvCxnSpPr>
            <a:cxnSpLocks/>
            <a:endCxn id="7" idx="0"/>
          </p:cNvCxnSpPr>
          <p:nvPr/>
        </p:nvCxnSpPr>
        <p:spPr>
          <a:xfrm flipH="1">
            <a:off x="8880298" y="2017486"/>
            <a:ext cx="442066" cy="12563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EE984A96-7400-3F4F-8F30-499C4C4C0508}"/>
              </a:ext>
            </a:extLst>
          </p:cNvPr>
          <p:cNvCxnSpPr>
            <a:cxnSpLocks/>
            <a:endCxn id="10" idx="0"/>
          </p:cNvCxnSpPr>
          <p:nvPr/>
        </p:nvCxnSpPr>
        <p:spPr>
          <a:xfrm flipH="1">
            <a:off x="8199991" y="2017486"/>
            <a:ext cx="2555095" cy="29596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923DD2A8-BEB9-2420-A877-87D64CC86076}"/>
              </a:ext>
            </a:extLst>
          </p:cNvPr>
          <p:cNvCxnSpPr>
            <a:cxnSpLocks/>
            <a:stCxn id="8" idx="2"/>
            <a:endCxn id="9" idx="0"/>
          </p:cNvCxnSpPr>
          <p:nvPr/>
        </p:nvCxnSpPr>
        <p:spPr>
          <a:xfrm>
            <a:off x="4125662" y="3794124"/>
            <a:ext cx="2396065" cy="37262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CA27233C-51AA-453D-1104-683D3D4DB37F}"/>
              </a:ext>
            </a:extLst>
          </p:cNvPr>
          <p:cNvCxnSpPr>
            <a:cxnSpLocks/>
            <a:stCxn id="7" idx="2"/>
            <a:endCxn id="9" idx="0"/>
          </p:cNvCxnSpPr>
          <p:nvPr/>
        </p:nvCxnSpPr>
        <p:spPr>
          <a:xfrm flipH="1">
            <a:off x="6521727" y="3736816"/>
            <a:ext cx="2358571" cy="4299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94599403-BA92-ABE3-1E8E-8C2266FFF9C4}"/>
              </a:ext>
            </a:extLst>
          </p:cNvPr>
          <p:cNvCxnSpPr>
            <a:cxnSpLocks/>
            <a:stCxn id="9" idx="2"/>
            <a:endCxn id="10" idx="0"/>
          </p:cNvCxnSpPr>
          <p:nvPr/>
        </p:nvCxnSpPr>
        <p:spPr>
          <a:xfrm>
            <a:off x="6521727" y="4629695"/>
            <a:ext cx="1678264" cy="3474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Content Placeholder 1">
            <a:extLst>
              <a:ext uri="{FF2B5EF4-FFF2-40B4-BE49-F238E27FC236}">
                <a16:creationId xmlns:a16="http://schemas.microsoft.com/office/drawing/2014/main" id="{6F761A7E-8495-8631-0951-75ACE4A4A270}"/>
              </a:ext>
            </a:extLst>
          </p:cNvPr>
          <p:cNvSpPr txBox="1">
            <a:spLocks/>
          </p:cNvSpPr>
          <p:nvPr/>
        </p:nvSpPr>
        <p:spPr>
          <a:xfrm>
            <a:off x="7980430" y="2648863"/>
            <a:ext cx="1302657" cy="46294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u-HU" dirty="0">
                <a:solidFill>
                  <a:srgbClr val="C00000"/>
                </a:solidFill>
              </a:rPr>
              <a:t>{</a:t>
            </a:r>
            <a:r>
              <a:rPr lang="hu-HU" dirty="0" err="1">
                <a:solidFill>
                  <a:srgbClr val="C00000"/>
                </a:solidFill>
              </a:rPr>
              <a:t>y|b</a:t>
            </a:r>
            <a:r>
              <a:rPr lang="hu-HU" dirty="0">
                <a:solidFill>
                  <a:srgbClr val="C00000"/>
                </a:solidFill>
              </a:rPr>
              <a:t>}</a:t>
            </a:r>
            <a:endParaRPr lang="en-GB" dirty="0">
              <a:solidFill>
                <a:srgbClr val="C00000"/>
              </a:solidFill>
            </a:endParaRPr>
          </a:p>
        </p:txBody>
      </p:sp>
      <p:sp>
        <p:nvSpPr>
          <p:cNvPr id="37" name="Content Placeholder 1">
            <a:extLst>
              <a:ext uri="{FF2B5EF4-FFF2-40B4-BE49-F238E27FC236}">
                <a16:creationId xmlns:a16="http://schemas.microsoft.com/office/drawing/2014/main" id="{65CC5DDE-BD5F-6970-F8A3-AD5C529E1E85}"/>
              </a:ext>
            </a:extLst>
          </p:cNvPr>
          <p:cNvSpPr txBox="1">
            <a:spLocks/>
          </p:cNvSpPr>
          <p:nvPr/>
        </p:nvSpPr>
        <p:spPr>
          <a:xfrm>
            <a:off x="3612979" y="2616750"/>
            <a:ext cx="1302657" cy="46294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u-HU" dirty="0">
                <a:solidFill>
                  <a:srgbClr val="C00000"/>
                </a:solidFill>
              </a:rPr>
              <a:t>{</a:t>
            </a:r>
            <a:r>
              <a:rPr lang="hu-HU" dirty="0" err="1">
                <a:solidFill>
                  <a:srgbClr val="C00000"/>
                </a:solidFill>
              </a:rPr>
              <a:t>x|a</a:t>
            </a:r>
            <a:r>
              <a:rPr lang="hu-HU" dirty="0">
                <a:solidFill>
                  <a:srgbClr val="C00000"/>
                </a:solidFill>
              </a:rPr>
              <a:t>}</a:t>
            </a:r>
            <a:endParaRPr lang="en-GB" dirty="0">
              <a:solidFill>
                <a:srgbClr val="C00000"/>
              </a:solidFill>
            </a:endParaRPr>
          </a:p>
        </p:txBody>
      </p:sp>
      <p:sp>
        <p:nvSpPr>
          <p:cNvPr id="38" name="Content Placeholder 1">
            <a:extLst>
              <a:ext uri="{FF2B5EF4-FFF2-40B4-BE49-F238E27FC236}">
                <a16:creationId xmlns:a16="http://schemas.microsoft.com/office/drawing/2014/main" id="{757D36FD-91E0-754A-8039-FAA138B708B4}"/>
              </a:ext>
            </a:extLst>
          </p:cNvPr>
          <p:cNvSpPr txBox="1">
            <a:spLocks/>
          </p:cNvSpPr>
          <p:nvPr/>
        </p:nvSpPr>
        <p:spPr>
          <a:xfrm>
            <a:off x="6012795" y="3616184"/>
            <a:ext cx="1302657" cy="46294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u-HU" dirty="0">
                <a:solidFill>
                  <a:srgbClr val="C00000"/>
                </a:solidFill>
              </a:rPr>
              <a:t>{</a:t>
            </a:r>
            <a:r>
              <a:rPr lang="hu-HU" dirty="0" err="1">
                <a:solidFill>
                  <a:srgbClr val="C00000"/>
                </a:solidFill>
              </a:rPr>
              <a:t>v|b</a:t>
            </a:r>
            <a:r>
              <a:rPr lang="hu-HU" dirty="0">
                <a:solidFill>
                  <a:srgbClr val="C00000"/>
                </a:solidFill>
              </a:rPr>
              <a:t>}</a:t>
            </a:r>
            <a:endParaRPr lang="en-GB" dirty="0">
              <a:solidFill>
                <a:srgbClr val="C00000"/>
              </a:solidFill>
            </a:endParaRPr>
          </a:p>
        </p:txBody>
      </p:sp>
      <p:sp>
        <p:nvSpPr>
          <p:cNvPr id="3" name="Élőláb helye 2">
            <a:extLst>
              <a:ext uri="{FF2B5EF4-FFF2-40B4-BE49-F238E27FC236}">
                <a16:creationId xmlns:a16="http://schemas.microsoft.com/office/drawing/2014/main" id="{136B2FB3-928D-E741-D30C-0CE59123256A}"/>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11" name="Csoportba foglalás 10">
            <a:extLst>
              <a:ext uri="{FF2B5EF4-FFF2-40B4-BE49-F238E27FC236}">
                <a16:creationId xmlns:a16="http://schemas.microsoft.com/office/drawing/2014/main" id="{D316CEC6-CC10-0437-89B1-6E4B006584DB}"/>
              </a:ext>
            </a:extLst>
          </p:cNvPr>
          <p:cNvGrpSpPr/>
          <p:nvPr/>
        </p:nvGrpSpPr>
        <p:grpSpPr>
          <a:xfrm>
            <a:off x="3078726" y="6038296"/>
            <a:ext cx="1736050" cy="787001"/>
            <a:chOff x="6717298" y="6108892"/>
            <a:chExt cx="1736050" cy="787001"/>
          </a:xfrm>
        </p:grpSpPr>
        <p:pic>
          <p:nvPicPr>
            <p:cNvPr id="14" name="Ábra 13">
              <a:extLst>
                <a:ext uri="{FF2B5EF4-FFF2-40B4-BE49-F238E27FC236}">
                  <a16:creationId xmlns:a16="http://schemas.microsoft.com/office/drawing/2014/main" id="{051B625F-6BF7-1636-7202-58C67678C229}"/>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15" name="Ábra 14">
              <a:extLst>
                <a:ext uri="{FF2B5EF4-FFF2-40B4-BE49-F238E27FC236}">
                  <a16:creationId xmlns:a16="http://schemas.microsoft.com/office/drawing/2014/main" id="{59F40134-02C7-E908-6D4D-450EBAD50D70}"/>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mc:AlternateContent xmlns:mc="http://schemas.openxmlformats.org/markup-compatibility/2006" xmlns:p14="http://schemas.microsoft.com/office/powerpoint/2010/main">
        <mc:Choice Requires="p14">
          <p:contentPart p14:bwMode="auto" r:id="rId5">
            <p14:nvContentPartPr>
              <p14:cNvPr id="4" name="Szabadkéz 3">
                <a:extLst>
                  <a:ext uri="{FF2B5EF4-FFF2-40B4-BE49-F238E27FC236}">
                    <a16:creationId xmlns:a16="http://schemas.microsoft.com/office/drawing/2014/main" id="{0E75AC9F-7847-034B-E8D1-5C7F307945B5}"/>
                  </a:ext>
                </a:extLst>
              </p14:cNvPr>
              <p14:cNvContentPartPr/>
              <p14:nvPr/>
            </p14:nvContentPartPr>
            <p14:xfrm>
              <a:off x="1248120" y="1848960"/>
              <a:ext cx="7920" cy="3240"/>
            </p14:xfrm>
          </p:contentPart>
        </mc:Choice>
        <mc:Fallback xmlns="">
          <p:pic>
            <p:nvPicPr>
              <p:cNvPr id="4" name="Szabadkéz 3">
                <a:extLst>
                  <a:ext uri="{FF2B5EF4-FFF2-40B4-BE49-F238E27FC236}">
                    <a16:creationId xmlns:a16="http://schemas.microsoft.com/office/drawing/2014/main" id="{0E75AC9F-7847-034B-E8D1-5C7F307945B5}"/>
                  </a:ext>
                </a:extLst>
              </p:cNvPr>
              <p:cNvPicPr/>
              <p:nvPr/>
            </p:nvPicPr>
            <p:blipFill>
              <a:blip r:embed="rId6"/>
              <a:stretch>
                <a:fillRect/>
              </a:stretch>
            </p:blipFill>
            <p:spPr>
              <a:xfrm>
                <a:off x="1238760" y="1839600"/>
                <a:ext cx="26640" cy="21960"/>
              </a:xfrm>
              <a:prstGeom prst="rect">
                <a:avLst/>
              </a:prstGeom>
            </p:spPr>
          </p:pic>
        </mc:Fallback>
      </mc:AlternateContent>
    </p:spTree>
    <p:extLst>
      <p:ext uri="{BB962C8B-B14F-4D97-AF65-F5344CB8AC3E}">
        <p14:creationId xmlns:p14="http://schemas.microsoft.com/office/powerpoint/2010/main" val="79244118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41A07A6-30BB-1606-6513-AF0C7F2E5B1B}"/>
              </a:ext>
            </a:extLst>
          </p:cNvPr>
          <p:cNvSpPr>
            <a:spLocks noGrp="1"/>
          </p:cNvSpPr>
          <p:nvPr>
            <p:ph idx="1"/>
          </p:nvPr>
        </p:nvSpPr>
        <p:spPr/>
        <p:txBody>
          <a:bodyPr>
            <a:normAutofit lnSpcReduction="10000"/>
          </a:bodyPr>
          <a:lstStyle/>
          <a:p>
            <a:pPr marL="0" indent="0">
              <a:buNone/>
            </a:pPr>
            <a:r>
              <a:rPr lang="en-GB" dirty="0">
                <a:solidFill>
                  <a:schemeClr val="tx1"/>
                </a:solidFill>
              </a:rPr>
              <a:t>"If Fifi follows J</a:t>
            </a:r>
            <a:r>
              <a:rPr lang="hu-HU" dirty="0" err="1">
                <a:solidFill>
                  <a:schemeClr val="tx1"/>
                </a:solidFill>
              </a:rPr>
              <a:t>ohn</a:t>
            </a:r>
            <a:r>
              <a:rPr lang="en-GB" dirty="0">
                <a:solidFill>
                  <a:schemeClr val="tx1"/>
                </a:solidFill>
              </a:rPr>
              <a:t> everywhere, and </a:t>
            </a:r>
            <a:endParaRPr lang="hu-HU" dirty="0">
              <a:solidFill>
                <a:schemeClr val="tx1"/>
              </a:solidFill>
            </a:endParaRPr>
          </a:p>
          <a:p>
            <a:pPr marL="0" indent="0">
              <a:buNone/>
            </a:pPr>
            <a:r>
              <a:rPr lang="hu-HU" dirty="0">
                <a:solidFill>
                  <a:schemeClr val="tx1"/>
                </a:solidFill>
              </a:rPr>
              <a:t>  </a:t>
            </a:r>
            <a:r>
              <a:rPr lang="en-GB" dirty="0">
                <a:solidFill>
                  <a:schemeClr val="tx1"/>
                </a:solidFill>
              </a:rPr>
              <a:t>J</a:t>
            </a:r>
            <a:r>
              <a:rPr lang="hu-HU" dirty="0" err="1">
                <a:solidFill>
                  <a:schemeClr val="tx1"/>
                </a:solidFill>
              </a:rPr>
              <a:t>ohn</a:t>
            </a:r>
            <a:r>
              <a:rPr lang="en-GB" dirty="0">
                <a:solidFill>
                  <a:schemeClr val="tx1"/>
                </a:solidFill>
              </a:rPr>
              <a:t> is now at school, </a:t>
            </a:r>
            <a:endParaRPr lang="hu-HU" dirty="0">
              <a:solidFill>
                <a:schemeClr val="tx1"/>
              </a:solidFill>
            </a:endParaRPr>
          </a:p>
          <a:p>
            <a:pPr marL="0" indent="0">
              <a:buNone/>
            </a:pPr>
            <a:r>
              <a:rPr lang="hu-HU" dirty="0">
                <a:solidFill>
                  <a:schemeClr val="tx1"/>
                </a:solidFill>
              </a:rPr>
              <a:t>						</a:t>
            </a:r>
            <a:r>
              <a:rPr lang="en-GB" dirty="0">
                <a:solidFill>
                  <a:schemeClr val="tx1"/>
                </a:solidFill>
              </a:rPr>
              <a:t>then where is Fifi now?„</a:t>
            </a:r>
            <a:endParaRPr lang="hu-HU" dirty="0">
              <a:solidFill>
                <a:schemeClr val="tx1"/>
              </a:solidFill>
            </a:endParaRPr>
          </a:p>
          <a:p>
            <a:pPr marL="0" indent="0">
              <a:buNone/>
            </a:pPr>
            <a:r>
              <a:rPr lang="en-GB" dirty="0">
                <a:solidFill>
                  <a:schemeClr val="tx1"/>
                </a:solidFill>
              </a:rPr>
              <a:t>Formalization:</a:t>
            </a:r>
            <a:endParaRPr lang="hu-HU" dirty="0">
              <a:solidFill>
                <a:schemeClr val="tx1"/>
              </a:solidFill>
            </a:endParaRPr>
          </a:p>
          <a:p>
            <a:pPr marL="0" indent="0">
              <a:buNone/>
            </a:pPr>
            <a:r>
              <a:rPr lang="hu-HU" dirty="0">
                <a:solidFill>
                  <a:schemeClr val="tx1"/>
                </a:solidFill>
              </a:rPr>
              <a:t>	</a:t>
            </a:r>
            <a:r>
              <a:rPr lang="en-GB" dirty="0">
                <a:solidFill>
                  <a:schemeClr val="accent5">
                    <a:lumMod val="75000"/>
                  </a:schemeClr>
                </a:solidFill>
              </a:rPr>
              <a:t>H(</a:t>
            </a:r>
            <a:r>
              <a:rPr lang="en-GB" dirty="0" err="1">
                <a:solidFill>
                  <a:schemeClr val="accent5">
                    <a:lumMod val="75000"/>
                  </a:schemeClr>
                </a:solidFill>
              </a:rPr>
              <a:t>y,x</a:t>
            </a:r>
            <a:r>
              <a:rPr lang="en-GB" dirty="0">
                <a:solidFill>
                  <a:schemeClr val="accent5">
                    <a:lumMod val="75000"/>
                  </a:schemeClr>
                </a:solidFill>
              </a:rPr>
              <a:t>)</a:t>
            </a:r>
            <a:r>
              <a:rPr lang="en-GB" dirty="0">
                <a:solidFill>
                  <a:schemeClr val="tx1"/>
                </a:solidFill>
              </a:rPr>
              <a:t> ~ thing y is at location </a:t>
            </a:r>
            <a:r>
              <a:rPr lang="hu-HU" dirty="0">
                <a:solidFill>
                  <a:schemeClr val="tx1"/>
                </a:solidFill>
              </a:rPr>
              <a:t>x</a:t>
            </a:r>
          </a:p>
          <a:p>
            <a:pPr marL="0" indent="0">
              <a:buNone/>
            </a:pPr>
            <a:r>
              <a:rPr lang="hu-HU" dirty="0">
                <a:solidFill>
                  <a:schemeClr val="tx1"/>
                </a:solidFill>
              </a:rPr>
              <a:t>	</a:t>
            </a:r>
            <a:r>
              <a:rPr lang="hu-HU" dirty="0">
                <a:solidFill>
                  <a:schemeClr val="accent5">
                    <a:lumMod val="75000"/>
                  </a:schemeClr>
                </a:solidFill>
              </a:rPr>
              <a:t>∀</a:t>
            </a:r>
            <a:r>
              <a:rPr lang="en-GB" dirty="0">
                <a:solidFill>
                  <a:schemeClr val="accent5">
                    <a:lumMod val="75000"/>
                  </a:schemeClr>
                </a:solidFill>
              </a:rPr>
              <a:t>x[H(J</a:t>
            </a:r>
            <a:r>
              <a:rPr lang="hu-HU" dirty="0" err="1">
                <a:solidFill>
                  <a:schemeClr val="accent5">
                    <a:lumMod val="75000"/>
                  </a:schemeClr>
                </a:solidFill>
              </a:rPr>
              <a:t>ohn</a:t>
            </a:r>
            <a:r>
              <a:rPr lang="en-GB" dirty="0">
                <a:solidFill>
                  <a:schemeClr val="accent5">
                    <a:lumMod val="75000"/>
                  </a:schemeClr>
                </a:solidFill>
              </a:rPr>
              <a:t>,x) → H(</a:t>
            </a:r>
            <a:r>
              <a:rPr lang="en-GB" dirty="0" err="1">
                <a:solidFill>
                  <a:schemeClr val="accent5">
                    <a:lumMod val="75000"/>
                  </a:schemeClr>
                </a:solidFill>
              </a:rPr>
              <a:t>Fifi,x</a:t>
            </a:r>
            <a:r>
              <a:rPr lang="en-GB" dirty="0">
                <a:solidFill>
                  <a:schemeClr val="accent5">
                    <a:lumMod val="75000"/>
                  </a:schemeClr>
                </a:solidFill>
              </a:rPr>
              <a:t>)]</a:t>
            </a:r>
            <a:endParaRPr lang="hu-HU" dirty="0">
              <a:solidFill>
                <a:schemeClr val="accent5">
                  <a:lumMod val="75000"/>
                </a:schemeClr>
              </a:solidFill>
            </a:endParaRPr>
          </a:p>
          <a:p>
            <a:pPr marL="0" indent="0">
              <a:buNone/>
            </a:pPr>
            <a:r>
              <a:rPr lang="hu-HU" dirty="0">
                <a:solidFill>
                  <a:schemeClr val="tx1"/>
                </a:solidFill>
              </a:rPr>
              <a:t>	</a:t>
            </a:r>
            <a:r>
              <a:rPr lang="en-GB" dirty="0">
                <a:solidFill>
                  <a:schemeClr val="accent5">
                    <a:lumMod val="75000"/>
                  </a:schemeClr>
                </a:solidFill>
              </a:rPr>
              <a:t>H(J</a:t>
            </a:r>
            <a:r>
              <a:rPr lang="hu-HU" dirty="0" err="1">
                <a:solidFill>
                  <a:schemeClr val="accent5">
                    <a:lumMod val="75000"/>
                  </a:schemeClr>
                </a:solidFill>
              </a:rPr>
              <a:t>ohn</a:t>
            </a:r>
            <a:r>
              <a:rPr lang="en-GB" dirty="0">
                <a:solidFill>
                  <a:schemeClr val="accent5">
                    <a:lumMod val="75000"/>
                  </a:schemeClr>
                </a:solidFill>
              </a:rPr>
              <a:t>, school)</a:t>
            </a:r>
            <a:endParaRPr lang="hu-HU" dirty="0">
              <a:solidFill>
                <a:schemeClr val="accent5">
                  <a:lumMod val="75000"/>
                </a:schemeClr>
              </a:solidFill>
            </a:endParaRPr>
          </a:p>
          <a:p>
            <a:pPr marL="0" indent="0">
              <a:buNone/>
            </a:pPr>
            <a:r>
              <a:rPr lang="en-GB" dirty="0">
                <a:solidFill>
                  <a:schemeClr val="tx1"/>
                </a:solidFill>
              </a:rPr>
              <a:t>First, let's see if there is a place for Fifi in the world?</a:t>
            </a:r>
            <a:endParaRPr lang="hu-HU" dirty="0">
              <a:solidFill>
                <a:schemeClr val="tx1"/>
              </a:solidFill>
            </a:endParaRPr>
          </a:p>
          <a:p>
            <a:pPr marL="0" indent="0">
              <a:buNone/>
            </a:pPr>
            <a:r>
              <a:rPr lang="hu-HU" dirty="0">
                <a:solidFill>
                  <a:schemeClr val="tx1"/>
                </a:solidFill>
              </a:rPr>
              <a:t>	 </a:t>
            </a:r>
            <a:r>
              <a:rPr lang="hu-HU" dirty="0">
                <a:solidFill>
                  <a:schemeClr val="accent5">
                    <a:lumMod val="75000"/>
                  </a:schemeClr>
                </a:solidFill>
              </a:rPr>
              <a:t>∃</a:t>
            </a:r>
            <a:r>
              <a:rPr lang="en-GB" dirty="0" err="1">
                <a:solidFill>
                  <a:schemeClr val="accent5">
                    <a:lumMod val="75000"/>
                  </a:schemeClr>
                </a:solidFill>
              </a:rPr>
              <a:t>xH</a:t>
            </a:r>
            <a:r>
              <a:rPr lang="en-GB" dirty="0">
                <a:solidFill>
                  <a:schemeClr val="accent5">
                    <a:lumMod val="75000"/>
                  </a:schemeClr>
                </a:solidFill>
              </a:rPr>
              <a:t>(</a:t>
            </a:r>
            <a:r>
              <a:rPr lang="en-GB" dirty="0" err="1">
                <a:solidFill>
                  <a:schemeClr val="accent5">
                    <a:lumMod val="75000"/>
                  </a:schemeClr>
                </a:solidFill>
              </a:rPr>
              <a:t>Fifi,x</a:t>
            </a:r>
            <a:r>
              <a:rPr lang="en-GB" dirty="0">
                <a:solidFill>
                  <a:schemeClr val="accent5">
                    <a:lumMod val="75000"/>
                  </a:schemeClr>
                </a:solidFill>
              </a:rPr>
              <a:t>)</a:t>
            </a:r>
          </a:p>
        </p:txBody>
      </p:sp>
      <p:sp>
        <p:nvSpPr>
          <p:cNvPr id="5" name="Slide Number Placeholder 4">
            <a:extLst>
              <a:ext uri="{FF2B5EF4-FFF2-40B4-BE49-F238E27FC236}">
                <a16:creationId xmlns:a16="http://schemas.microsoft.com/office/drawing/2014/main" id="{33268880-1FB7-9C12-F63D-4C5CBE20F2A6}"/>
              </a:ext>
            </a:extLst>
          </p:cNvPr>
          <p:cNvSpPr>
            <a:spLocks noGrp="1"/>
          </p:cNvSpPr>
          <p:nvPr>
            <p:ph type="sldNum" sz="quarter" idx="12"/>
          </p:nvPr>
        </p:nvSpPr>
        <p:spPr/>
        <p:txBody>
          <a:bodyPr/>
          <a:lstStyle/>
          <a:p>
            <a:fld id="{9F7ECEBC-3B63-4262-8BE9-06366B519A9F}" type="slidenum">
              <a:rPr lang="hu-HU" smtClean="0"/>
              <a:pPr/>
              <a:t>157</a:t>
            </a:fld>
            <a:endParaRPr lang="hu-HU" dirty="0"/>
          </a:p>
        </p:txBody>
      </p:sp>
      <p:sp>
        <p:nvSpPr>
          <p:cNvPr id="6" name="Title 5">
            <a:extLst>
              <a:ext uri="{FF2B5EF4-FFF2-40B4-BE49-F238E27FC236}">
                <a16:creationId xmlns:a16="http://schemas.microsoft.com/office/drawing/2014/main" id="{B6F7E6DF-A27C-380D-98A9-DC5FA87C2672}"/>
              </a:ext>
            </a:extLst>
          </p:cNvPr>
          <p:cNvSpPr>
            <a:spLocks noGrp="1"/>
          </p:cNvSpPr>
          <p:nvPr>
            <p:ph type="title"/>
          </p:nvPr>
        </p:nvSpPr>
        <p:spPr/>
        <p:txBody>
          <a:bodyPr>
            <a:normAutofit fontScale="90000"/>
          </a:bodyPr>
          <a:lstStyle/>
          <a:p>
            <a:r>
              <a:rPr lang="hu-HU" b="1" dirty="0" err="1">
                <a:solidFill>
                  <a:schemeClr val="tx1"/>
                </a:solidFill>
              </a:rPr>
              <a:t>Resolution</a:t>
            </a:r>
            <a:r>
              <a:rPr lang="hu-HU" b="1" dirty="0">
                <a:solidFill>
                  <a:schemeClr val="tx1"/>
                </a:solidFill>
              </a:rPr>
              <a:t> </a:t>
            </a:r>
            <a:r>
              <a:rPr lang="hu-HU" b="1" dirty="0" err="1">
                <a:solidFill>
                  <a:schemeClr val="tx1"/>
                </a:solidFill>
              </a:rPr>
              <a:t>for</a:t>
            </a:r>
            <a:r>
              <a:rPr lang="hu-HU" b="1" dirty="0">
                <a:solidFill>
                  <a:schemeClr val="tx1"/>
                </a:solidFill>
              </a:rPr>
              <a:t> </a:t>
            </a:r>
            <a:r>
              <a:rPr lang="hu-HU" b="1" dirty="0" err="1">
                <a:solidFill>
                  <a:schemeClr val="tx1"/>
                </a:solidFill>
              </a:rPr>
              <a:t>first-order</a:t>
            </a:r>
            <a:r>
              <a:rPr lang="en-GB" b="1" dirty="0">
                <a:solidFill>
                  <a:schemeClr val="tx1"/>
                </a:solidFill>
              </a:rPr>
              <a:t> logic</a:t>
            </a:r>
            <a:br>
              <a:rPr lang="hu-HU" dirty="0">
                <a:solidFill>
                  <a:schemeClr val="tx1"/>
                </a:solidFill>
              </a:rPr>
            </a:br>
            <a:r>
              <a:rPr lang="hu-HU" dirty="0" err="1">
                <a:solidFill>
                  <a:schemeClr val="tx1"/>
                </a:solidFill>
              </a:rPr>
              <a:t>Answer</a:t>
            </a:r>
            <a:r>
              <a:rPr lang="hu-HU" dirty="0">
                <a:solidFill>
                  <a:schemeClr val="tx1"/>
                </a:solidFill>
              </a:rPr>
              <a:t> </a:t>
            </a:r>
            <a:r>
              <a:rPr lang="hu-HU" dirty="0" err="1">
                <a:solidFill>
                  <a:schemeClr val="tx1"/>
                </a:solidFill>
              </a:rPr>
              <a:t>extraction</a:t>
            </a:r>
            <a:endParaRPr lang="en-GB" dirty="0">
              <a:solidFill>
                <a:schemeClr val="tx1"/>
              </a:solidFill>
            </a:endParaRPr>
          </a:p>
        </p:txBody>
      </p:sp>
      <p:sp>
        <p:nvSpPr>
          <p:cNvPr id="3" name="Élőláb helye 2">
            <a:extLst>
              <a:ext uri="{FF2B5EF4-FFF2-40B4-BE49-F238E27FC236}">
                <a16:creationId xmlns:a16="http://schemas.microsoft.com/office/drawing/2014/main" id="{023AAA1F-5AF9-7FA4-F801-33E0B3F1633F}"/>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A0A2513A-DA6B-07BE-2CAA-B9483F4C71E6}"/>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62035361-38F8-95CA-AAF8-27DE97B98E19}"/>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06409C71-584C-C679-31CD-F73FECDA5EF6}"/>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217279080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25EC67-B954-2949-4817-834E0DFA8D08}"/>
              </a:ext>
            </a:extLst>
          </p:cNvPr>
          <p:cNvSpPr>
            <a:spLocks noGrp="1"/>
          </p:cNvSpPr>
          <p:nvPr>
            <p:ph idx="1"/>
          </p:nvPr>
        </p:nvSpPr>
        <p:spPr>
          <a:xfrm>
            <a:off x="838200" y="1441174"/>
            <a:ext cx="10515600" cy="1076049"/>
          </a:xfrm>
        </p:spPr>
        <p:txBody>
          <a:bodyPr/>
          <a:lstStyle/>
          <a:p>
            <a:r>
              <a:rPr lang="hu-HU" sz="2400" dirty="0" err="1">
                <a:solidFill>
                  <a:schemeClr val="tx1"/>
                </a:solidFill>
              </a:rPr>
              <a:t>Refutation</a:t>
            </a:r>
            <a:r>
              <a:rPr lang="hu-HU" sz="2400" dirty="0">
                <a:solidFill>
                  <a:schemeClr val="tx1"/>
                </a:solidFill>
              </a:rPr>
              <a:t> </a:t>
            </a:r>
            <a:r>
              <a:rPr lang="hu-HU" sz="2400" dirty="0" err="1">
                <a:solidFill>
                  <a:schemeClr val="tx1"/>
                </a:solidFill>
              </a:rPr>
              <a:t>graph</a:t>
            </a:r>
            <a:endParaRPr lang="hu-HU" sz="2400" dirty="0">
              <a:solidFill>
                <a:schemeClr val="tx1"/>
              </a:solidFill>
            </a:endParaRPr>
          </a:p>
          <a:p>
            <a:pPr marL="0" indent="0">
              <a:buNone/>
            </a:pPr>
            <a:r>
              <a:rPr lang="hu-HU" sz="2400" dirty="0">
                <a:solidFill>
                  <a:schemeClr val="tx1"/>
                </a:solidFill>
              </a:rPr>
              <a:t>	              </a:t>
            </a:r>
            <a:r>
              <a:rPr lang="es-ES" sz="2400" dirty="0">
                <a:solidFill>
                  <a:schemeClr val="accent5">
                    <a:lumMod val="75000"/>
                  </a:schemeClr>
                </a:solidFill>
              </a:rPr>
              <a:t>¬</a:t>
            </a:r>
            <a:r>
              <a:rPr lang="hu-HU" sz="2400" dirty="0">
                <a:solidFill>
                  <a:schemeClr val="accent5">
                    <a:lumMod val="75000"/>
                  </a:schemeClr>
                </a:solidFill>
              </a:rPr>
              <a:t>H(Fifi,x2)</a:t>
            </a:r>
            <a:r>
              <a:rPr lang="pt-BR" sz="2400" dirty="0">
                <a:solidFill>
                  <a:schemeClr val="accent5">
                    <a:lumMod val="75000"/>
                  </a:schemeClr>
                </a:solidFill>
              </a:rPr>
              <a:t> </a:t>
            </a:r>
            <a:r>
              <a:rPr lang="hu-HU" sz="2400" dirty="0">
                <a:solidFill>
                  <a:schemeClr val="accent5">
                    <a:lumMod val="75000"/>
                  </a:schemeClr>
                </a:solidFill>
              </a:rPr>
              <a:t>        </a:t>
            </a:r>
            <a:r>
              <a:rPr lang="es-ES" sz="2400" dirty="0">
                <a:solidFill>
                  <a:schemeClr val="accent5">
                    <a:lumMod val="75000"/>
                  </a:schemeClr>
                </a:solidFill>
              </a:rPr>
              <a:t>¬</a:t>
            </a:r>
            <a:r>
              <a:rPr lang="pt-BR" sz="2400" dirty="0">
                <a:solidFill>
                  <a:schemeClr val="accent5">
                    <a:lumMod val="75000"/>
                  </a:schemeClr>
                </a:solidFill>
              </a:rPr>
              <a:t>H(J</a:t>
            </a:r>
            <a:r>
              <a:rPr lang="hu-HU" sz="2400" dirty="0" err="1">
                <a:solidFill>
                  <a:schemeClr val="accent5">
                    <a:lumMod val="75000"/>
                  </a:schemeClr>
                </a:solidFill>
              </a:rPr>
              <a:t>ohn</a:t>
            </a:r>
            <a:r>
              <a:rPr lang="pt-BR" sz="2400" dirty="0">
                <a:solidFill>
                  <a:schemeClr val="accent5">
                    <a:lumMod val="75000"/>
                  </a:schemeClr>
                </a:solidFill>
              </a:rPr>
              <a:t>, x1) ∨ H(Fifi,x1)</a:t>
            </a:r>
            <a:endParaRPr lang="en-GB" sz="2400" dirty="0">
              <a:solidFill>
                <a:schemeClr val="accent5">
                  <a:lumMod val="75000"/>
                </a:schemeClr>
              </a:solidFill>
            </a:endParaRPr>
          </a:p>
        </p:txBody>
      </p:sp>
      <p:sp>
        <p:nvSpPr>
          <p:cNvPr id="5" name="Slide Number Placeholder 4">
            <a:extLst>
              <a:ext uri="{FF2B5EF4-FFF2-40B4-BE49-F238E27FC236}">
                <a16:creationId xmlns:a16="http://schemas.microsoft.com/office/drawing/2014/main" id="{D0A9B235-5902-3BBC-C1DE-D5135408C0A9}"/>
              </a:ext>
            </a:extLst>
          </p:cNvPr>
          <p:cNvSpPr>
            <a:spLocks noGrp="1"/>
          </p:cNvSpPr>
          <p:nvPr>
            <p:ph type="sldNum" sz="quarter" idx="12"/>
          </p:nvPr>
        </p:nvSpPr>
        <p:spPr/>
        <p:txBody>
          <a:bodyPr/>
          <a:lstStyle/>
          <a:p>
            <a:fld id="{9F7ECEBC-3B63-4262-8BE9-06366B519A9F}" type="slidenum">
              <a:rPr lang="hu-HU" smtClean="0"/>
              <a:pPr/>
              <a:t>158</a:t>
            </a:fld>
            <a:endParaRPr lang="hu-HU" dirty="0"/>
          </a:p>
        </p:txBody>
      </p:sp>
      <p:sp>
        <p:nvSpPr>
          <p:cNvPr id="6" name="Title 5">
            <a:extLst>
              <a:ext uri="{FF2B5EF4-FFF2-40B4-BE49-F238E27FC236}">
                <a16:creationId xmlns:a16="http://schemas.microsoft.com/office/drawing/2014/main" id="{989942B8-325D-10CC-E75E-F8B89CA12FFA}"/>
              </a:ext>
            </a:extLst>
          </p:cNvPr>
          <p:cNvSpPr>
            <a:spLocks noGrp="1"/>
          </p:cNvSpPr>
          <p:nvPr>
            <p:ph type="title"/>
          </p:nvPr>
        </p:nvSpPr>
        <p:spPr/>
        <p:txBody>
          <a:bodyPr>
            <a:normAutofit fontScale="90000"/>
          </a:bodyPr>
          <a:lstStyle/>
          <a:p>
            <a:r>
              <a:rPr lang="hu-HU" b="1" dirty="0" err="1">
                <a:solidFill>
                  <a:schemeClr val="tx1"/>
                </a:solidFill>
              </a:rPr>
              <a:t>Resolution</a:t>
            </a:r>
            <a:r>
              <a:rPr lang="hu-HU" b="1" dirty="0">
                <a:solidFill>
                  <a:schemeClr val="tx1"/>
                </a:solidFill>
              </a:rPr>
              <a:t> </a:t>
            </a:r>
            <a:r>
              <a:rPr lang="hu-HU" b="1" dirty="0" err="1">
                <a:solidFill>
                  <a:schemeClr val="tx1"/>
                </a:solidFill>
              </a:rPr>
              <a:t>for</a:t>
            </a:r>
            <a:r>
              <a:rPr lang="hu-HU" b="1" dirty="0">
                <a:solidFill>
                  <a:schemeClr val="tx1"/>
                </a:solidFill>
              </a:rPr>
              <a:t> </a:t>
            </a:r>
            <a:r>
              <a:rPr lang="hu-HU" b="1" dirty="0" err="1">
                <a:solidFill>
                  <a:schemeClr val="tx1"/>
                </a:solidFill>
              </a:rPr>
              <a:t>first-order</a:t>
            </a:r>
            <a:r>
              <a:rPr lang="en-GB" b="1" dirty="0">
                <a:solidFill>
                  <a:schemeClr val="tx1"/>
                </a:solidFill>
              </a:rPr>
              <a:t> logic</a:t>
            </a:r>
            <a:br>
              <a:rPr lang="hu-HU" dirty="0">
                <a:solidFill>
                  <a:schemeClr val="tx1"/>
                </a:solidFill>
              </a:rPr>
            </a:br>
            <a:r>
              <a:rPr lang="hu-HU" dirty="0" err="1">
                <a:solidFill>
                  <a:schemeClr val="tx1"/>
                </a:solidFill>
              </a:rPr>
              <a:t>Answer</a:t>
            </a:r>
            <a:r>
              <a:rPr lang="hu-HU" dirty="0">
                <a:solidFill>
                  <a:schemeClr val="tx1"/>
                </a:solidFill>
              </a:rPr>
              <a:t> </a:t>
            </a:r>
            <a:r>
              <a:rPr lang="hu-HU" dirty="0" err="1">
                <a:solidFill>
                  <a:schemeClr val="tx1"/>
                </a:solidFill>
              </a:rPr>
              <a:t>extraction</a:t>
            </a:r>
            <a:endParaRPr lang="en-GB" dirty="0">
              <a:solidFill>
                <a:schemeClr val="tx1"/>
              </a:solidFill>
            </a:endParaRPr>
          </a:p>
        </p:txBody>
      </p:sp>
      <p:sp>
        <p:nvSpPr>
          <p:cNvPr id="8" name="Content Placeholder 1">
            <a:extLst>
              <a:ext uri="{FF2B5EF4-FFF2-40B4-BE49-F238E27FC236}">
                <a16:creationId xmlns:a16="http://schemas.microsoft.com/office/drawing/2014/main" id="{D103C570-0A45-E743-733B-61F967565B95}"/>
              </a:ext>
            </a:extLst>
          </p:cNvPr>
          <p:cNvSpPr txBox="1">
            <a:spLocks/>
          </p:cNvSpPr>
          <p:nvPr/>
        </p:nvSpPr>
        <p:spPr>
          <a:xfrm>
            <a:off x="2968727" y="2634606"/>
            <a:ext cx="2608943" cy="6445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2400" dirty="0">
                <a:solidFill>
                  <a:schemeClr val="accent5">
                    <a:lumMod val="75000"/>
                  </a:schemeClr>
                </a:solidFill>
              </a:rPr>
              <a:t>¬</a:t>
            </a:r>
            <a:r>
              <a:rPr lang="pt-BR" sz="2400" dirty="0">
                <a:solidFill>
                  <a:schemeClr val="accent5">
                    <a:lumMod val="75000"/>
                  </a:schemeClr>
                </a:solidFill>
              </a:rPr>
              <a:t>H(J</a:t>
            </a:r>
            <a:r>
              <a:rPr lang="hu-HU" sz="2400" dirty="0" err="1">
                <a:solidFill>
                  <a:schemeClr val="accent5">
                    <a:lumMod val="75000"/>
                  </a:schemeClr>
                </a:solidFill>
              </a:rPr>
              <a:t>ohn</a:t>
            </a:r>
            <a:r>
              <a:rPr lang="pt-BR" sz="2400" dirty="0">
                <a:solidFill>
                  <a:schemeClr val="accent5">
                    <a:lumMod val="75000"/>
                  </a:schemeClr>
                </a:solidFill>
              </a:rPr>
              <a:t>, </a:t>
            </a:r>
            <a:r>
              <a:rPr lang="hu-HU" sz="2400" dirty="0">
                <a:solidFill>
                  <a:schemeClr val="accent5">
                    <a:lumMod val="75000"/>
                  </a:schemeClr>
                </a:solidFill>
              </a:rPr>
              <a:t>v</a:t>
            </a:r>
            <a:r>
              <a:rPr lang="pt-BR" sz="2400" dirty="0">
                <a:solidFill>
                  <a:schemeClr val="accent5">
                    <a:lumMod val="75000"/>
                  </a:schemeClr>
                </a:solidFill>
              </a:rPr>
              <a:t>)</a:t>
            </a:r>
            <a:endParaRPr lang="en-GB" sz="2400" dirty="0">
              <a:solidFill>
                <a:schemeClr val="accent5">
                  <a:lumMod val="75000"/>
                </a:schemeClr>
              </a:solidFill>
            </a:endParaRPr>
          </a:p>
        </p:txBody>
      </p:sp>
      <p:sp>
        <p:nvSpPr>
          <p:cNvPr id="9" name="Content Placeholder 1">
            <a:extLst>
              <a:ext uri="{FF2B5EF4-FFF2-40B4-BE49-F238E27FC236}">
                <a16:creationId xmlns:a16="http://schemas.microsoft.com/office/drawing/2014/main" id="{F978F2D3-09F0-2659-0AA1-F843A26245CC}"/>
              </a:ext>
            </a:extLst>
          </p:cNvPr>
          <p:cNvSpPr txBox="1">
            <a:spLocks/>
          </p:cNvSpPr>
          <p:nvPr/>
        </p:nvSpPr>
        <p:spPr>
          <a:xfrm>
            <a:off x="5450698" y="2590986"/>
            <a:ext cx="3489210" cy="6445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sz="2400" dirty="0">
                <a:solidFill>
                  <a:schemeClr val="accent5">
                    <a:lumMod val="75000"/>
                  </a:schemeClr>
                </a:solidFill>
              </a:rPr>
              <a:t>H(J</a:t>
            </a:r>
            <a:r>
              <a:rPr lang="hu-HU" sz="2400" dirty="0" err="1">
                <a:solidFill>
                  <a:schemeClr val="accent5">
                    <a:lumMod val="75000"/>
                  </a:schemeClr>
                </a:solidFill>
              </a:rPr>
              <a:t>ohn</a:t>
            </a:r>
            <a:r>
              <a:rPr lang="pt-BR" sz="2400" dirty="0">
                <a:solidFill>
                  <a:schemeClr val="accent5">
                    <a:lumMod val="75000"/>
                  </a:schemeClr>
                </a:solidFill>
              </a:rPr>
              <a:t>, </a:t>
            </a:r>
            <a:r>
              <a:rPr lang="hu-HU" sz="2400" dirty="0" err="1">
                <a:solidFill>
                  <a:schemeClr val="accent5">
                    <a:lumMod val="75000"/>
                  </a:schemeClr>
                </a:solidFill>
              </a:rPr>
              <a:t>school</a:t>
            </a:r>
            <a:r>
              <a:rPr lang="pt-BR" sz="2400" dirty="0">
                <a:solidFill>
                  <a:schemeClr val="accent5">
                    <a:lumMod val="75000"/>
                  </a:schemeClr>
                </a:solidFill>
              </a:rPr>
              <a:t>)</a:t>
            </a:r>
            <a:endParaRPr lang="en-GB" sz="2400" dirty="0">
              <a:solidFill>
                <a:schemeClr val="accent5">
                  <a:lumMod val="75000"/>
                </a:schemeClr>
              </a:solidFill>
            </a:endParaRPr>
          </a:p>
        </p:txBody>
      </p:sp>
      <p:sp>
        <p:nvSpPr>
          <p:cNvPr id="10" name="Content Placeholder 1">
            <a:extLst>
              <a:ext uri="{FF2B5EF4-FFF2-40B4-BE49-F238E27FC236}">
                <a16:creationId xmlns:a16="http://schemas.microsoft.com/office/drawing/2014/main" id="{237FCBBE-E231-9F74-29F1-CA357174BB35}"/>
              </a:ext>
            </a:extLst>
          </p:cNvPr>
          <p:cNvSpPr txBox="1">
            <a:spLocks/>
          </p:cNvSpPr>
          <p:nvPr/>
        </p:nvSpPr>
        <p:spPr>
          <a:xfrm>
            <a:off x="4062343" y="3319856"/>
            <a:ext cx="436590" cy="4299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pt-BR" sz="2400" b="1" dirty="0">
                <a:solidFill>
                  <a:schemeClr val="tx1"/>
                </a:solidFill>
              </a:rPr>
              <a:t>□ </a:t>
            </a:r>
          </a:p>
        </p:txBody>
      </p:sp>
      <p:cxnSp>
        <p:nvCxnSpPr>
          <p:cNvPr id="12" name="Straight Arrow Connector 11">
            <a:extLst>
              <a:ext uri="{FF2B5EF4-FFF2-40B4-BE49-F238E27FC236}">
                <a16:creationId xmlns:a16="http://schemas.microsoft.com/office/drawing/2014/main" id="{7B4AD323-CAAE-FB36-8A5C-1E5DB95745AD}"/>
              </a:ext>
            </a:extLst>
          </p:cNvPr>
          <p:cNvCxnSpPr>
            <a:cxnSpLocks/>
          </p:cNvCxnSpPr>
          <p:nvPr/>
        </p:nvCxnSpPr>
        <p:spPr>
          <a:xfrm>
            <a:off x="4273199" y="2344193"/>
            <a:ext cx="7439" cy="2758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8AF790A2-D2C9-88CE-EB69-1FCCB4F87601}"/>
              </a:ext>
            </a:extLst>
          </p:cNvPr>
          <p:cNvCxnSpPr>
            <a:cxnSpLocks/>
          </p:cNvCxnSpPr>
          <p:nvPr/>
        </p:nvCxnSpPr>
        <p:spPr>
          <a:xfrm flipH="1">
            <a:off x="4383314" y="2319867"/>
            <a:ext cx="2678180" cy="3846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93C86387-0FE5-B246-6E92-432D2BC6FDCE}"/>
              </a:ext>
            </a:extLst>
          </p:cNvPr>
          <p:cNvCxnSpPr>
            <a:cxnSpLocks/>
          </p:cNvCxnSpPr>
          <p:nvPr/>
        </p:nvCxnSpPr>
        <p:spPr>
          <a:xfrm>
            <a:off x="4280638" y="3101907"/>
            <a:ext cx="0" cy="2195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25BF7CC4-6DF6-0A71-167A-3DB2F1AE4CBF}"/>
              </a:ext>
            </a:extLst>
          </p:cNvPr>
          <p:cNvCxnSpPr>
            <a:cxnSpLocks/>
          </p:cNvCxnSpPr>
          <p:nvPr/>
        </p:nvCxnSpPr>
        <p:spPr>
          <a:xfrm flipH="1">
            <a:off x="4280638" y="3045416"/>
            <a:ext cx="2591538" cy="2284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 name="Élőláb helye 2">
            <a:extLst>
              <a:ext uri="{FF2B5EF4-FFF2-40B4-BE49-F238E27FC236}">
                <a16:creationId xmlns:a16="http://schemas.microsoft.com/office/drawing/2014/main" id="{BCBBE97D-8E2C-140C-DF55-A86C548CDFD7}"/>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1FE17485-EA71-ED41-B9C6-40E25F005473}"/>
              </a:ext>
            </a:extLst>
          </p:cNvPr>
          <p:cNvGrpSpPr/>
          <p:nvPr/>
        </p:nvGrpSpPr>
        <p:grpSpPr>
          <a:xfrm>
            <a:off x="3078726" y="6038296"/>
            <a:ext cx="1736050" cy="787001"/>
            <a:chOff x="6717298" y="6108892"/>
            <a:chExt cx="1736050" cy="787001"/>
          </a:xfrm>
        </p:grpSpPr>
        <p:pic>
          <p:nvPicPr>
            <p:cNvPr id="11" name="Ábra 10">
              <a:extLst>
                <a:ext uri="{FF2B5EF4-FFF2-40B4-BE49-F238E27FC236}">
                  <a16:creationId xmlns:a16="http://schemas.microsoft.com/office/drawing/2014/main" id="{596BA5C9-90A4-9804-C000-BE64A5E2D62F}"/>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13" name="Ábra 12">
              <a:extLst>
                <a:ext uri="{FF2B5EF4-FFF2-40B4-BE49-F238E27FC236}">
                  <a16:creationId xmlns:a16="http://schemas.microsoft.com/office/drawing/2014/main" id="{FCE6C212-9789-BF34-E713-19144FBD0087}"/>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279224473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925EC67-B954-2949-4817-834E0DFA8D08}"/>
              </a:ext>
            </a:extLst>
          </p:cNvPr>
          <p:cNvSpPr>
            <a:spLocks noGrp="1"/>
          </p:cNvSpPr>
          <p:nvPr>
            <p:ph idx="1"/>
          </p:nvPr>
        </p:nvSpPr>
        <p:spPr>
          <a:xfrm>
            <a:off x="838200" y="1441174"/>
            <a:ext cx="10515600" cy="1076049"/>
          </a:xfrm>
        </p:spPr>
        <p:txBody>
          <a:bodyPr/>
          <a:lstStyle/>
          <a:p>
            <a:r>
              <a:rPr lang="hu-HU" sz="2400" dirty="0" err="1">
                <a:solidFill>
                  <a:schemeClr val="tx1"/>
                </a:solidFill>
              </a:rPr>
              <a:t>Refutation</a:t>
            </a:r>
            <a:r>
              <a:rPr lang="hu-HU" sz="2400" dirty="0">
                <a:solidFill>
                  <a:schemeClr val="tx1"/>
                </a:solidFill>
              </a:rPr>
              <a:t> </a:t>
            </a:r>
            <a:r>
              <a:rPr lang="hu-HU" sz="2400" dirty="0" err="1">
                <a:solidFill>
                  <a:schemeClr val="tx1"/>
                </a:solidFill>
              </a:rPr>
              <a:t>graph</a:t>
            </a:r>
            <a:endParaRPr lang="hu-HU" sz="2400" dirty="0">
              <a:solidFill>
                <a:schemeClr val="tx1"/>
              </a:solidFill>
            </a:endParaRPr>
          </a:p>
          <a:p>
            <a:pPr marL="0" indent="0">
              <a:buNone/>
            </a:pPr>
            <a:r>
              <a:rPr lang="hu-HU" sz="2400" dirty="0">
                <a:solidFill>
                  <a:schemeClr val="tx1"/>
                </a:solidFill>
              </a:rPr>
              <a:t>	              </a:t>
            </a:r>
            <a:r>
              <a:rPr lang="es-ES" sz="2400" dirty="0">
                <a:solidFill>
                  <a:schemeClr val="accent5">
                    <a:lumMod val="75000"/>
                  </a:schemeClr>
                </a:solidFill>
              </a:rPr>
              <a:t>¬</a:t>
            </a:r>
            <a:r>
              <a:rPr lang="hu-HU" sz="2400" dirty="0">
                <a:solidFill>
                  <a:schemeClr val="accent5">
                    <a:lumMod val="75000"/>
                  </a:schemeClr>
                </a:solidFill>
              </a:rPr>
              <a:t>H(Fifi,x2)</a:t>
            </a:r>
            <a:r>
              <a:rPr lang="pt-BR" sz="2400" dirty="0">
                <a:solidFill>
                  <a:schemeClr val="accent5">
                    <a:lumMod val="75000"/>
                  </a:schemeClr>
                </a:solidFill>
              </a:rPr>
              <a:t> </a:t>
            </a:r>
            <a:r>
              <a:rPr lang="hu-HU" sz="2400" dirty="0">
                <a:solidFill>
                  <a:schemeClr val="accent5">
                    <a:lumMod val="75000"/>
                  </a:schemeClr>
                </a:solidFill>
              </a:rPr>
              <a:t>        </a:t>
            </a:r>
            <a:r>
              <a:rPr lang="es-ES" sz="2400" dirty="0">
                <a:solidFill>
                  <a:schemeClr val="accent5">
                    <a:lumMod val="75000"/>
                  </a:schemeClr>
                </a:solidFill>
              </a:rPr>
              <a:t>¬</a:t>
            </a:r>
            <a:r>
              <a:rPr lang="pt-BR" sz="2400" dirty="0">
                <a:solidFill>
                  <a:schemeClr val="accent5">
                    <a:lumMod val="75000"/>
                  </a:schemeClr>
                </a:solidFill>
              </a:rPr>
              <a:t>H(J</a:t>
            </a:r>
            <a:r>
              <a:rPr lang="hu-HU" sz="2400" dirty="0" err="1">
                <a:solidFill>
                  <a:schemeClr val="accent5">
                    <a:lumMod val="75000"/>
                  </a:schemeClr>
                </a:solidFill>
              </a:rPr>
              <a:t>ohn</a:t>
            </a:r>
            <a:r>
              <a:rPr lang="pt-BR" sz="2400" dirty="0">
                <a:solidFill>
                  <a:schemeClr val="accent5">
                    <a:lumMod val="75000"/>
                  </a:schemeClr>
                </a:solidFill>
              </a:rPr>
              <a:t>, x1) ∨ H(Fifi,x1)</a:t>
            </a:r>
            <a:endParaRPr lang="en-GB" sz="2400" dirty="0">
              <a:solidFill>
                <a:schemeClr val="accent5">
                  <a:lumMod val="75000"/>
                </a:schemeClr>
              </a:solidFill>
            </a:endParaRPr>
          </a:p>
        </p:txBody>
      </p:sp>
      <p:sp>
        <p:nvSpPr>
          <p:cNvPr id="5" name="Slide Number Placeholder 4">
            <a:extLst>
              <a:ext uri="{FF2B5EF4-FFF2-40B4-BE49-F238E27FC236}">
                <a16:creationId xmlns:a16="http://schemas.microsoft.com/office/drawing/2014/main" id="{D0A9B235-5902-3BBC-C1DE-D5135408C0A9}"/>
              </a:ext>
            </a:extLst>
          </p:cNvPr>
          <p:cNvSpPr>
            <a:spLocks noGrp="1"/>
          </p:cNvSpPr>
          <p:nvPr>
            <p:ph type="sldNum" sz="quarter" idx="12"/>
          </p:nvPr>
        </p:nvSpPr>
        <p:spPr/>
        <p:txBody>
          <a:bodyPr/>
          <a:lstStyle/>
          <a:p>
            <a:fld id="{9F7ECEBC-3B63-4262-8BE9-06366B519A9F}" type="slidenum">
              <a:rPr lang="hu-HU" smtClean="0"/>
              <a:pPr/>
              <a:t>159</a:t>
            </a:fld>
            <a:endParaRPr lang="hu-HU" dirty="0"/>
          </a:p>
        </p:txBody>
      </p:sp>
      <p:sp>
        <p:nvSpPr>
          <p:cNvPr id="6" name="Title 5">
            <a:extLst>
              <a:ext uri="{FF2B5EF4-FFF2-40B4-BE49-F238E27FC236}">
                <a16:creationId xmlns:a16="http://schemas.microsoft.com/office/drawing/2014/main" id="{989942B8-325D-10CC-E75E-F8B89CA12FFA}"/>
              </a:ext>
            </a:extLst>
          </p:cNvPr>
          <p:cNvSpPr>
            <a:spLocks noGrp="1"/>
          </p:cNvSpPr>
          <p:nvPr>
            <p:ph type="title"/>
          </p:nvPr>
        </p:nvSpPr>
        <p:spPr/>
        <p:txBody>
          <a:bodyPr>
            <a:normAutofit fontScale="90000"/>
          </a:bodyPr>
          <a:lstStyle/>
          <a:p>
            <a:r>
              <a:rPr lang="hu-HU" b="1" dirty="0" err="1">
                <a:solidFill>
                  <a:schemeClr val="tx1"/>
                </a:solidFill>
              </a:rPr>
              <a:t>Resolution</a:t>
            </a:r>
            <a:r>
              <a:rPr lang="hu-HU" b="1" dirty="0">
                <a:solidFill>
                  <a:schemeClr val="tx1"/>
                </a:solidFill>
              </a:rPr>
              <a:t> </a:t>
            </a:r>
            <a:r>
              <a:rPr lang="hu-HU" b="1" dirty="0" err="1">
                <a:solidFill>
                  <a:schemeClr val="tx1"/>
                </a:solidFill>
              </a:rPr>
              <a:t>for</a:t>
            </a:r>
            <a:r>
              <a:rPr lang="hu-HU" b="1" dirty="0">
                <a:solidFill>
                  <a:schemeClr val="tx1"/>
                </a:solidFill>
              </a:rPr>
              <a:t> </a:t>
            </a:r>
            <a:r>
              <a:rPr lang="hu-HU" b="1" dirty="0" err="1">
                <a:solidFill>
                  <a:schemeClr val="tx1"/>
                </a:solidFill>
              </a:rPr>
              <a:t>first-order</a:t>
            </a:r>
            <a:r>
              <a:rPr lang="en-GB" b="1" dirty="0">
                <a:solidFill>
                  <a:schemeClr val="tx1"/>
                </a:solidFill>
              </a:rPr>
              <a:t> logic</a:t>
            </a:r>
            <a:br>
              <a:rPr lang="hu-HU" dirty="0">
                <a:solidFill>
                  <a:schemeClr val="tx1"/>
                </a:solidFill>
              </a:rPr>
            </a:br>
            <a:r>
              <a:rPr lang="hu-HU" dirty="0" err="1">
                <a:solidFill>
                  <a:schemeClr val="tx1"/>
                </a:solidFill>
              </a:rPr>
              <a:t>Answer</a:t>
            </a:r>
            <a:r>
              <a:rPr lang="hu-HU" dirty="0">
                <a:solidFill>
                  <a:schemeClr val="tx1"/>
                </a:solidFill>
              </a:rPr>
              <a:t> </a:t>
            </a:r>
            <a:r>
              <a:rPr lang="hu-HU" dirty="0" err="1">
                <a:solidFill>
                  <a:schemeClr val="tx1"/>
                </a:solidFill>
              </a:rPr>
              <a:t>extraction</a:t>
            </a:r>
            <a:endParaRPr lang="en-GB" dirty="0">
              <a:solidFill>
                <a:schemeClr val="tx1"/>
              </a:solidFill>
            </a:endParaRPr>
          </a:p>
        </p:txBody>
      </p:sp>
      <p:sp>
        <p:nvSpPr>
          <p:cNvPr id="8" name="Content Placeholder 1">
            <a:extLst>
              <a:ext uri="{FF2B5EF4-FFF2-40B4-BE49-F238E27FC236}">
                <a16:creationId xmlns:a16="http://schemas.microsoft.com/office/drawing/2014/main" id="{D103C570-0A45-E743-733B-61F967565B95}"/>
              </a:ext>
            </a:extLst>
          </p:cNvPr>
          <p:cNvSpPr txBox="1">
            <a:spLocks/>
          </p:cNvSpPr>
          <p:nvPr/>
        </p:nvSpPr>
        <p:spPr>
          <a:xfrm>
            <a:off x="2968727" y="2634606"/>
            <a:ext cx="2608943" cy="6445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2400" dirty="0">
                <a:solidFill>
                  <a:schemeClr val="accent5">
                    <a:lumMod val="75000"/>
                  </a:schemeClr>
                </a:solidFill>
              </a:rPr>
              <a:t>¬</a:t>
            </a:r>
            <a:r>
              <a:rPr lang="pt-BR" sz="2400" dirty="0">
                <a:solidFill>
                  <a:schemeClr val="accent5">
                    <a:lumMod val="75000"/>
                  </a:schemeClr>
                </a:solidFill>
              </a:rPr>
              <a:t>H(J</a:t>
            </a:r>
            <a:r>
              <a:rPr lang="hu-HU" sz="2400" dirty="0" err="1">
                <a:solidFill>
                  <a:schemeClr val="accent5">
                    <a:lumMod val="75000"/>
                  </a:schemeClr>
                </a:solidFill>
              </a:rPr>
              <a:t>ohn</a:t>
            </a:r>
            <a:r>
              <a:rPr lang="pt-BR" sz="2400" dirty="0">
                <a:solidFill>
                  <a:schemeClr val="accent5">
                    <a:lumMod val="75000"/>
                  </a:schemeClr>
                </a:solidFill>
              </a:rPr>
              <a:t>, </a:t>
            </a:r>
            <a:r>
              <a:rPr lang="hu-HU" sz="2400" dirty="0">
                <a:solidFill>
                  <a:schemeClr val="accent5">
                    <a:lumMod val="75000"/>
                  </a:schemeClr>
                </a:solidFill>
              </a:rPr>
              <a:t>v</a:t>
            </a:r>
            <a:r>
              <a:rPr lang="pt-BR" sz="2400" dirty="0">
                <a:solidFill>
                  <a:schemeClr val="accent5">
                    <a:lumMod val="75000"/>
                  </a:schemeClr>
                </a:solidFill>
              </a:rPr>
              <a:t>)</a:t>
            </a:r>
            <a:endParaRPr lang="en-GB" sz="2400" dirty="0">
              <a:solidFill>
                <a:schemeClr val="accent5">
                  <a:lumMod val="75000"/>
                </a:schemeClr>
              </a:solidFill>
            </a:endParaRPr>
          </a:p>
        </p:txBody>
      </p:sp>
      <p:sp>
        <p:nvSpPr>
          <p:cNvPr id="9" name="Content Placeholder 1">
            <a:extLst>
              <a:ext uri="{FF2B5EF4-FFF2-40B4-BE49-F238E27FC236}">
                <a16:creationId xmlns:a16="http://schemas.microsoft.com/office/drawing/2014/main" id="{F978F2D3-09F0-2659-0AA1-F843A26245CC}"/>
              </a:ext>
            </a:extLst>
          </p:cNvPr>
          <p:cNvSpPr txBox="1">
            <a:spLocks/>
          </p:cNvSpPr>
          <p:nvPr/>
        </p:nvSpPr>
        <p:spPr>
          <a:xfrm>
            <a:off x="5450698" y="2590986"/>
            <a:ext cx="3489210" cy="6445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sz="2400" dirty="0">
                <a:solidFill>
                  <a:schemeClr val="accent5">
                    <a:lumMod val="75000"/>
                  </a:schemeClr>
                </a:solidFill>
              </a:rPr>
              <a:t>H(J</a:t>
            </a:r>
            <a:r>
              <a:rPr lang="hu-HU" sz="2400" dirty="0" err="1">
                <a:solidFill>
                  <a:schemeClr val="accent5">
                    <a:lumMod val="75000"/>
                  </a:schemeClr>
                </a:solidFill>
              </a:rPr>
              <a:t>ohn</a:t>
            </a:r>
            <a:r>
              <a:rPr lang="pt-BR" sz="2400" dirty="0">
                <a:solidFill>
                  <a:schemeClr val="accent5">
                    <a:lumMod val="75000"/>
                  </a:schemeClr>
                </a:solidFill>
              </a:rPr>
              <a:t>, </a:t>
            </a:r>
            <a:r>
              <a:rPr lang="hu-HU" sz="2400" dirty="0" err="1">
                <a:solidFill>
                  <a:schemeClr val="accent5">
                    <a:lumMod val="75000"/>
                  </a:schemeClr>
                </a:solidFill>
              </a:rPr>
              <a:t>school</a:t>
            </a:r>
            <a:r>
              <a:rPr lang="pt-BR" sz="2400" dirty="0">
                <a:solidFill>
                  <a:schemeClr val="accent5">
                    <a:lumMod val="75000"/>
                  </a:schemeClr>
                </a:solidFill>
              </a:rPr>
              <a:t>)</a:t>
            </a:r>
            <a:endParaRPr lang="en-GB" sz="2400" dirty="0">
              <a:solidFill>
                <a:schemeClr val="accent5">
                  <a:lumMod val="75000"/>
                </a:schemeClr>
              </a:solidFill>
            </a:endParaRPr>
          </a:p>
        </p:txBody>
      </p:sp>
      <p:sp>
        <p:nvSpPr>
          <p:cNvPr id="10" name="Content Placeholder 1">
            <a:extLst>
              <a:ext uri="{FF2B5EF4-FFF2-40B4-BE49-F238E27FC236}">
                <a16:creationId xmlns:a16="http://schemas.microsoft.com/office/drawing/2014/main" id="{237FCBBE-E231-9F74-29F1-CA357174BB35}"/>
              </a:ext>
            </a:extLst>
          </p:cNvPr>
          <p:cNvSpPr txBox="1">
            <a:spLocks/>
          </p:cNvSpPr>
          <p:nvPr/>
        </p:nvSpPr>
        <p:spPr>
          <a:xfrm>
            <a:off x="4062343" y="3319856"/>
            <a:ext cx="436590" cy="4299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pt-BR" sz="2400" b="1" dirty="0">
                <a:solidFill>
                  <a:schemeClr val="tx1"/>
                </a:solidFill>
              </a:rPr>
              <a:t>□ </a:t>
            </a:r>
          </a:p>
        </p:txBody>
      </p:sp>
      <p:cxnSp>
        <p:nvCxnSpPr>
          <p:cNvPr id="12" name="Straight Arrow Connector 11">
            <a:extLst>
              <a:ext uri="{FF2B5EF4-FFF2-40B4-BE49-F238E27FC236}">
                <a16:creationId xmlns:a16="http://schemas.microsoft.com/office/drawing/2014/main" id="{7B4AD323-CAAE-FB36-8A5C-1E5DB95745AD}"/>
              </a:ext>
            </a:extLst>
          </p:cNvPr>
          <p:cNvCxnSpPr>
            <a:cxnSpLocks/>
          </p:cNvCxnSpPr>
          <p:nvPr/>
        </p:nvCxnSpPr>
        <p:spPr>
          <a:xfrm>
            <a:off x="4273199" y="2344193"/>
            <a:ext cx="7439" cy="2758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8AF790A2-D2C9-88CE-EB69-1FCCB4F87601}"/>
              </a:ext>
            </a:extLst>
          </p:cNvPr>
          <p:cNvCxnSpPr>
            <a:cxnSpLocks/>
          </p:cNvCxnSpPr>
          <p:nvPr/>
        </p:nvCxnSpPr>
        <p:spPr>
          <a:xfrm flipH="1">
            <a:off x="4383314" y="2319867"/>
            <a:ext cx="2678180" cy="3846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93C86387-0FE5-B246-6E92-432D2BC6FDCE}"/>
              </a:ext>
            </a:extLst>
          </p:cNvPr>
          <p:cNvCxnSpPr>
            <a:cxnSpLocks/>
          </p:cNvCxnSpPr>
          <p:nvPr/>
        </p:nvCxnSpPr>
        <p:spPr>
          <a:xfrm>
            <a:off x="4280638" y="3101907"/>
            <a:ext cx="0" cy="2195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25BF7CC4-6DF6-0A71-167A-3DB2F1AE4CBF}"/>
              </a:ext>
            </a:extLst>
          </p:cNvPr>
          <p:cNvCxnSpPr>
            <a:cxnSpLocks/>
          </p:cNvCxnSpPr>
          <p:nvPr/>
        </p:nvCxnSpPr>
        <p:spPr>
          <a:xfrm flipH="1">
            <a:off x="4280638" y="3045416"/>
            <a:ext cx="2591538" cy="2284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7" name="Content Placeholder 1">
            <a:extLst>
              <a:ext uri="{FF2B5EF4-FFF2-40B4-BE49-F238E27FC236}">
                <a16:creationId xmlns:a16="http://schemas.microsoft.com/office/drawing/2014/main" id="{4C712013-609C-B456-C6B1-0FEDB452753E}"/>
              </a:ext>
            </a:extLst>
          </p:cNvPr>
          <p:cNvSpPr txBox="1">
            <a:spLocks/>
          </p:cNvSpPr>
          <p:nvPr/>
        </p:nvSpPr>
        <p:spPr>
          <a:xfrm>
            <a:off x="1072302" y="4036154"/>
            <a:ext cx="2173116" cy="5421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sz="2400" dirty="0">
                <a:solidFill>
                  <a:schemeClr val="accent6"/>
                </a:solidFill>
              </a:rPr>
              <a:t>H(</a:t>
            </a:r>
            <a:r>
              <a:rPr lang="hu-HU" sz="2400" dirty="0" err="1">
                <a:solidFill>
                  <a:schemeClr val="accent6"/>
                </a:solidFill>
              </a:rPr>
              <a:t>Fifi</a:t>
            </a:r>
            <a:r>
              <a:rPr lang="pt-BR" sz="2400" dirty="0">
                <a:solidFill>
                  <a:schemeClr val="accent6"/>
                </a:solidFill>
              </a:rPr>
              <a:t>, x</a:t>
            </a:r>
            <a:r>
              <a:rPr lang="hu-HU" sz="2400" dirty="0">
                <a:solidFill>
                  <a:schemeClr val="accent6"/>
                </a:solidFill>
              </a:rPr>
              <a:t>2</a:t>
            </a:r>
            <a:r>
              <a:rPr lang="pt-BR" sz="2400" dirty="0">
                <a:solidFill>
                  <a:schemeClr val="accent6"/>
                </a:solidFill>
              </a:rPr>
              <a:t>)</a:t>
            </a:r>
            <a:r>
              <a:rPr lang="hu-HU" sz="2400" dirty="0">
                <a:solidFill>
                  <a:schemeClr val="accent6"/>
                </a:solidFill>
              </a:rPr>
              <a:t> </a:t>
            </a:r>
            <a:r>
              <a:rPr lang="pt-BR" sz="2400" dirty="0">
                <a:solidFill>
                  <a:schemeClr val="accent6"/>
                </a:solidFill>
              </a:rPr>
              <a:t>∨</a:t>
            </a:r>
            <a:endParaRPr lang="en-GB" sz="2400" dirty="0">
              <a:solidFill>
                <a:schemeClr val="accent6"/>
              </a:solidFill>
            </a:endParaRPr>
          </a:p>
        </p:txBody>
      </p:sp>
      <p:sp>
        <p:nvSpPr>
          <p:cNvPr id="48" name="Content Placeholder 1">
            <a:extLst>
              <a:ext uri="{FF2B5EF4-FFF2-40B4-BE49-F238E27FC236}">
                <a16:creationId xmlns:a16="http://schemas.microsoft.com/office/drawing/2014/main" id="{A0931DA1-7965-ACCF-88EB-F57CCE39C669}"/>
              </a:ext>
            </a:extLst>
          </p:cNvPr>
          <p:cNvSpPr txBox="1">
            <a:spLocks/>
          </p:cNvSpPr>
          <p:nvPr/>
        </p:nvSpPr>
        <p:spPr>
          <a:xfrm>
            <a:off x="1130111" y="4773749"/>
            <a:ext cx="2173116" cy="5421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sz="2400" dirty="0">
                <a:solidFill>
                  <a:schemeClr val="accent6"/>
                </a:solidFill>
              </a:rPr>
              <a:t>H(</a:t>
            </a:r>
            <a:r>
              <a:rPr lang="hu-HU" sz="2400" dirty="0" err="1">
                <a:solidFill>
                  <a:schemeClr val="accent6"/>
                </a:solidFill>
              </a:rPr>
              <a:t>Fifi</a:t>
            </a:r>
            <a:r>
              <a:rPr lang="pt-BR" sz="2400" dirty="0">
                <a:solidFill>
                  <a:schemeClr val="accent6"/>
                </a:solidFill>
              </a:rPr>
              <a:t>, </a:t>
            </a:r>
            <a:r>
              <a:rPr lang="hu-HU" sz="2400" dirty="0">
                <a:solidFill>
                  <a:schemeClr val="accent6"/>
                </a:solidFill>
              </a:rPr>
              <a:t>v</a:t>
            </a:r>
            <a:r>
              <a:rPr lang="pt-BR" sz="2400" dirty="0">
                <a:solidFill>
                  <a:schemeClr val="accent6"/>
                </a:solidFill>
              </a:rPr>
              <a:t>)</a:t>
            </a:r>
            <a:r>
              <a:rPr lang="hu-HU" sz="2400" dirty="0">
                <a:solidFill>
                  <a:schemeClr val="accent6"/>
                </a:solidFill>
              </a:rPr>
              <a:t> </a:t>
            </a:r>
            <a:r>
              <a:rPr lang="pt-BR" sz="2400" dirty="0">
                <a:solidFill>
                  <a:schemeClr val="accent6"/>
                </a:solidFill>
              </a:rPr>
              <a:t>∨</a:t>
            </a:r>
            <a:endParaRPr lang="en-GB" sz="2400" dirty="0">
              <a:solidFill>
                <a:schemeClr val="accent6"/>
              </a:solidFill>
            </a:endParaRPr>
          </a:p>
        </p:txBody>
      </p:sp>
      <p:sp>
        <p:nvSpPr>
          <p:cNvPr id="54" name="Content Placeholder 1">
            <a:extLst>
              <a:ext uri="{FF2B5EF4-FFF2-40B4-BE49-F238E27FC236}">
                <a16:creationId xmlns:a16="http://schemas.microsoft.com/office/drawing/2014/main" id="{08EB6861-B5AE-4082-459A-603D6408A813}"/>
              </a:ext>
            </a:extLst>
          </p:cNvPr>
          <p:cNvSpPr txBox="1">
            <a:spLocks/>
          </p:cNvSpPr>
          <p:nvPr/>
        </p:nvSpPr>
        <p:spPr>
          <a:xfrm>
            <a:off x="848574" y="3540330"/>
            <a:ext cx="10515600" cy="10760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hu-HU" sz="2400" dirty="0" err="1">
                <a:solidFill>
                  <a:schemeClr val="tx1"/>
                </a:solidFill>
              </a:rPr>
              <a:t>Answer</a:t>
            </a:r>
            <a:r>
              <a:rPr lang="hu-HU" sz="2400" dirty="0">
                <a:solidFill>
                  <a:schemeClr val="tx1"/>
                </a:solidFill>
              </a:rPr>
              <a:t> </a:t>
            </a:r>
            <a:r>
              <a:rPr lang="hu-HU" sz="2400" dirty="0" err="1">
                <a:solidFill>
                  <a:schemeClr val="tx1"/>
                </a:solidFill>
              </a:rPr>
              <a:t>extraction</a:t>
            </a:r>
            <a:r>
              <a:rPr lang="hu-HU" sz="2400" dirty="0">
                <a:solidFill>
                  <a:schemeClr val="tx1"/>
                </a:solidFill>
              </a:rPr>
              <a:t> </a:t>
            </a:r>
            <a:r>
              <a:rPr lang="hu-HU" sz="2400" dirty="0" err="1">
                <a:solidFill>
                  <a:schemeClr val="tx1"/>
                </a:solidFill>
              </a:rPr>
              <a:t>graph</a:t>
            </a:r>
            <a:endParaRPr lang="hu-HU" sz="2400" dirty="0">
              <a:solidFill>
                <a:schemeClr val="tx1"/>
              </a:solidFill>
            </a:endParaRPr>
          </a:p>
          <a:p>
            <a:pPr marL="0" indent="0">
              <a:buFont typeface="Arial" panose="020B0604020202020204" pitchFamily="34" charset="0"/>
              <a:buNone/>
            </a:pPr>
            <a:r>
              <a:rPr lang="hu-HU" sz="2400" dirty="0">
                <a:solidFill>
                  <a:schemeClr val="tx1"/>
                </a:solidFill>
              </a:rPr>
              <a:t>	</a:t>
            </a:r>
            <a:r>
              <a:rPr lang="hu-HU" sz="2400" dirty="0">
                <a:solidFill>
                  <a:schemeClr val="accent5">
                    <a:lumMod val="75000"/>
                  </a:schemeClr>
                </a:solidFill>
              </a:rPr>
              <a:t>              </a:t>
            </a:r>
            <a:r>
              <a:rPr lang="es-ES" sz="2400" dirty="0">
                <a:solidFill>
                  <a:schemeClr val="accent5">
                    <a:lumMod val="75000"/>
                  </a:schemeClr>
                </a:solidFill>
              </a:rPr>
              <a:t>¬</a:t>
            </a:r>
            <a:r>
              <a:rPr lang="hu-HU" sz="2400" dirty="0">
                <a:solidFill>
                  <a:schemeClr val="accent5">
                    <a:lumMod val="75000"/>
                  </a:schemeClr>
                </a:solidFill>
              </a:rPr>
              <a:t>H(Fifi,x2)</a:t>
            </a:r>
            <a:r>
              <a:rPr lang="pt-BR" sz="2400" dirty="0">
                <a:solidFill>
                  <a:schemeClr val="accent5">
                    <a:lumMod val="75000"/>
                  </a:schemeClr>
                </a:solidFill>
              </a:rPr>
              <a:t> </a:t>
            </a:r>
            <a:r>
              <a:rPr lang="hu-HU" sz="2400" dirty="0">
                <a:solidFill>
                  <a:schemeClr val="accent5">
                    <a:lumMod val="75000"/>
                  </a:schemeClr>
                </a:solidFill>
              </a:rPr>
              <a:t>        </a:t>
            </a:r>
            <a:r>
              <a:rPr lang="es-ES" sz="2400" dirty="0">
                <a:solidFill>
                  <a:schemeClr val="accent5">
                    <a:lumMod val="75000"/>
                  </a:schemeClr>
                </a:solidFill>
              </a:rPr>
              <a:t>¬</a:t>
            </a:r>
            <a:r>
              <a:rPr lang="pt-BR" sz="2400" dirty="0">
                <a:solidFill>
                  <a:schemeClr val="accent5">
                    <a:lumMod val="75000"/>
                  </a:schemeClr>
                </a:solidFill>
              </a:rPr>
              <a:t>H(J</a:t>
            </a:r>
            <a:r>
              <a:rPr lang="hu-HU" sz="2400" dirty="0" err="1">
                <a:solidFill>
                  <a:schemeClr val="accent5">
                    <a:lumMod val="75000"/>
                  </a:schemeClr>
                </a:solidFill>
              </a:rPr>
              <a:t>ohn</a:t>
            </a:r>
            <a:r>
              <a:rPr lang="pt-BR" sz="2400" dirty="0">
                <a:solidFill>
                  <a:schemeClr val="accent5">
                    <a:lumMod val="75000"/>
                  </a:schemeClr>
                </a:solidFill>
              </a:rPr>
              <a:t>, x1) ∨ H(Fifi,x1)</a:t>
            </a:r>
            <a:endParaRPr lang="en-GB" sz="2400" dirty="0">
              <a:solidFill>
                <a:schemeClr val="accent5">
                  <a:lumMod val="75000"/>
                </a:schemeClr>
              </a:solidFill>
            </a:endParaRPr>
          </a:p>
        </p:txBody>
      </p:sp>
      <p:sp>
        <p:nvSpPr>
          <p:cNvPr id="55" name="Content Placeholder 1">
            <a:extLst>
              <a:ext uri="{FF2B5EF4-FFF2-40B4-BE49-F238E27FC236}">
                <a16:creationId xmlns:a16="http://schemas.microsoft.com/office/drawing/2014/main" id="{EBDED7A8-5C1C-93E2-E49A-1B1051579731}"/>
              </a:ext>
            </a:extLst>
          </p:cNvPr>
          <p:cNvSpPr txBox="1">
            <a:spLocks/>
          </p:cNvSpPr>
          <p:nvPr/>
        </p:nvSpPr>
        <p:spPr>
          <a:xfrm>
            <a:off x="2968727" y="4788353"/>
            <a:ext cx="2608943" cy="6445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2400" dirty="0">
                <a:solidFill>
                  <a:schemeClr val="accent5">
                    <a:lumMod val="75000"/>
                  </a:schemeClr>
                </a:solidFill>
              </a:rPr>
              <a:t>¬</a:t>
            </a:r>
            <a:r>
              <a:rPr lang="pt-BR" sz="2400" dirty="0">
                <a:solidFill>
                  <a:schemeClr val="accent5">
                    <a:lumMod val="75000"/>
                  </a:schemeClr>
                </a:solidFill>
              </a:rPr>
              <a:t>H(J</a:t>
            </a:r>
            <a:r>
              <a:rPr lang="hu-HU" sz="2400" dirty="0" err="1">
                <a:solidFill>
                  <a:schemeClr val="accent5">
                    <a:lumMod val="75000"/>
                  </a:schemeClr>
                </a:solidFill>
              </a:rPr>
              <a:t>ohn</a:t>
            </a:r>
            <a:r>
              <a:rPr lang="pt-BR" sz="2400" dirty="0">
                <a:solidFill>
                  <a:schemeClr val="accent5">
                    <a:lumMod val="75000"/>
                  </a:schemeClr>
                </a:solidFill>
              </a:rPr>
              <a:t>, </a:t>
            </a:r>
            <a:r>
              <a:rPr lang="hu-HU" sz="2400" dirty="0">
                <a:solidFill>
                  <a:schemeClr val="accent5">
                    <a:lumMod val="75000"/>
                  </a:schemeClr>
                </a:solidFill>
              </a:rPr>
              <a:t>v</a:t>
            </a:r>
            <a:r>
              <a:rPr lang="pt-BR" sz="2400" dirty="0">
                <a:solidFill>
                  <a:schemeClr val="accent5">
                    <a:lumMod val="75000"/>
                  </a:schemeClr>
                </a:solidFill>
              </a:rPr>
              <a:t>)</a:t>
            </a:r>
            <a:endParaRPr lang="en-GB" sz="2400" dirty="0">
              <a:solidFill>
                <a:schemeClr val="accent5">
                  <a:lumMod val="75000"/>
                </a:schemeClr>
              </a:solidFill>
            </a:endParaRPr>
          </a:p>
        </p:txBody>
      </p:sp>
      <p:sp>
        <p:nvSpPr>
          <p:cNvPr id="56" name="Content Placeholder 1">
            <a:extLst>
              <a:ext uri="{FF2B5EF4-FFF2-40B4-BE49-F238E27FC236}">
                <a16:creationId xmlns:a16="http://schemas.microsoft.com/office/drawing/2014/main" id="{997C677F-B0D5-207A-3BF2-1A9F10CD07BD}"/>
              </a:ext>
            </a:extLst>
          </p:cNvPr>
          <p:cNvSpPr txBox="1">
            <a:spLocks/>
          </p:cNvSpPr>
          <p:nvPr/>
        </p:nvSpPr>
        <p:spPr>
          <a:xfrm>
            <a:off x="5450698" y="4744733"/>
            <a:ext cx="3489210" cy="6445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sz="2400" dirty="0">
                <a:solidFill>
                  <a:schemeClr val="accent5">
                    <a:lumMod val="75000"/>
                  </a:schemeClr>
                </a:solidFill>
              </a:rPr>
              <a:t>H(J</a:t>
            </a:r>
            <a:r>
              <a:rPr lang="hu-HU" sz="2400" dirty="0" err="1">
                <a:solidFill>
                  <a:schemeClr val="accent5">
                    <a:lumMod val="75000"/>
                  </a:schemeClr>
                </a:solidFill>
              </a:rPr>
              <a:t>ohn</a:t>
            </a:r>
            <a:r>
              <a:rPr lang="pt-BR" sz="2400" dirty="0">
                <a:solidFill>
                  <a:schemeClr val="accent5">
                    <a:lumMod val="75000"/>
                  </a:schemeClr>
                </a:solidFill>
              </a:rPr>
              <a:t>, </a:t>
            </a:r>
            <a:r>
              <a:rPr lang="hu-HU" sz="2400" dirty="0" err="1">
                <a:solidFill>
                  <a:schemeClr val="accent5">
                    <a:lumMod val="75000"/>
                  </a:schemeClr>
                </a:solidFill>
              </a:rPr>
              <a:t>school</a:t>
            </a:r>
            <a:r>
              <a:rPr lang="pt-BR" sz="2400" dirty="0">
                <a:solidFill>
                  <a:schemeClr val="accent5">
                    <a:lumMod val="75000"/>
                  </a:schemeClr>
                </a:solidFill>
              </a:rPr>
              <a:t>)</a:t>
            </a:r>
            <a:endParaRPr lang="en-GB" sz="2400" dirty="0">
              <a:solidFill>
                <a:schemeClr val="accent5">
                  <a:lumMod val="75000"/>
                </a:schemeClr>
              </a:solidFill>
            </a:endParaRPr>
          </a:p>
        </p:txBody>
      </p:sp>
      <p:cxnSp>
        <p:nvCxnSpPr>
          <p:cNvPr id="58" name="Straight Arrow Connector 57">
            <a:extLst>
              <a:ext uri="{FF2B5EF4-FFF2-40B4-BE49-F238E27FC236}">
                <a16:creationId xmlns:a16="http://schemas.microsoft.com/office/drawing/2014/main" id="{D724CF48-4639-05A9-F929-E9B648C5E9CB}"/>
              </a:ext>
            </a:extLst>
          </p:cNvPr>
          <p:cNvCxnSpPr>
            <a:cxnSpLocks/>
          </p:cNvCxnSpPr>
          <p:nvPr/>
        </p:nvCxnSpPr>
        <p:spPr>
          <a:xfrm>
            <a:off x="4273199" y="4497940"/>
            <a:ext cx="7439" cy="2758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7DEF7671-81C4-CC58-4D53-93B3E2F14B68}"/>
              </a:ext>
            </a:extLst>
          </p:cNvPr>
          <p:cNvCxnSpPr>
            <a:cxnSpLocks/>
          </p:cNvCxnSpPr>
          <p:nvPr/>
        </p:nvCxnSpPr>
        <p:spPr>
          <a:xfrm flipH="1">
            <a:off x="4383314" y="4473614"/>
            <a:ext cx="2678180" cy="3846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0" name="Straight Arrow Connector 59">
            <a:extLst>
              <a:ext uri="{FF2B5EF4-FFF2-40B4-BE49-F238E27FC236}">
                <a16:creationId xmlns:a16="http://schemas.microsoft.com/office/drawing/2014/main" id="{4C513BA1-AEFD-4427-91D0-53420D0556FD}"/>
              </a:ext>
            </a:extLst>
          </p:cNvPr>
          <p:cNvCxnSpPr>
            <a:cxnSpLocks/>
          </p:cNvCxnSpPr>
          <p:nvPr/>
        </p:nvCxnSpPr>
        <p:spPr>
          <a:xfrm>
            <a:off x="4280638" y="5255654"/>
            <a:ext cx="0" cy="2195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1" name="Straight Arrow Connector 60">
            <a:extLst>
              <a:ext uri="{FF2B5EF4-FFF2-40B4-BE49-F238E27FC236}">
                <a16:creationId xmlns:a16="http://schemas.microsoft.com/office/drawing/2014/main" id="{0A62A70A-0B18-03EE-B7C8-54E6B2FE8A59}"/>
              </a:ext>
            </a:extLst>
          </p:cNvPr>
          <p:cNvCxnSpPr>
            <a:cxnSpLocks/>
          </p:cNvCxnSpPr>
          <p:nvPr/>
        </p:nvCxnSpPr>
        <p:spPr>
          <a:xfrm flipH="1">
            <a:off x="4280638" y="5199163"/>
            <a:ext cx="2591538" cy="2284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4" name="Content Placeholder 1">
            <a:extLst>
              <a:ext uri="{FF2B5EF4-FFF2-40B4-BE49-F238E27FC236}">
                <a16:creationId xmlns:a16="http://schemas.microsoft.com/office/drawing/2014/main" id="{630D2869-E019-E49F-527E-B99E26EE01EF}"/>
              </a:ext>
            </a:extLst>
          </p:cNvPr>
          <p:cNvSpPr txBox="1">
            <a:spLocks/>
          </p:cNvSpPr>
          <p:nvPr/>
        </p:nvSpPr>
        <p:spPr>
          <a:xfrm>
            <a:off x="3303226" y="5625551"/>
            <a:ext cx="2273173" cy="6445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sz="2400" dirty="0">
                <a:solidFill>
                  <a:schemeClr val="accent6"/>
                </a:solidFill>
              </a:rPr>
              <a:t>H(</a:t>
            </a:r>
            <a:r>
              <a:rPr lang="hu-HU" sz="2400" dirty="0" err="1">
                <a:solidFill>
                  <a:schemeClr val="accent6"/>
                </a:solidFill>
              </a:rPr>
              <a:t>Fifi</a:t>
            </a:r>
            <a:r>
              <a:rPr lang="pt-BR" sz="2400" dirty="0">
                <a:solidFill>
                  <a:schemeClr val="accent6"/>
                </a:solidFill>
              </a:rPr>
              <a:t>, </a:t>
            </a:r>
            <a:r>
              <a:rPr lang="hu-HU" sz="2400" dirty="0" err="1">
                <a:solidFill>
                  <a:schemeClr val="accent6"/>
                </a:solidFill>
              </a:rPr>
              <a:t>school</a:t>
            </a:r>
            <a:r>
              <a:rPr lang="pt-BR" sz="2400" dirty="0">
                <a:solidFill>
                  <a:schemeClr val="accent6"/>
                </a:solidFill>
              </a:rPr>
              <a:t>)</a:t>
            </a:r>
            <a:endParaRPr lang="en-GB" sz="2400" dirty="0">
              <a:solidFill>
                <a:schemeClr val="accent6"/>
              </a:solidFill>
            </a:endParaRPr>
          </a:p>
        </p:txBody>
      </p:sp>
      <p:sp>
        <p:nvSpPr>
          <p:cNvPr id="3" name="Content Placeholder 1">
            <a:extLst>
              <a:ext uri="{FF2B5EF4-FFF2-40B4-BE49-F238E27FC236}">
                <a16:creationId xmlns:a16="http://schemas.microsoft.com/office/drawing/2014/main" id="{423B6551-1E29-844D-0EDE-4B871ABB14D4}"/>
              </a:ext>
            </a:extLst>
          </p:cNvPr>
          <p:cNvSpPr txBox="1">
            <a:spLocks/>
          </p:cNvSpPr>
          <p:nvPr/>
        </p:nvSpPr>
        <p:spPr>
          <a:xfrm>
            <a:off x="3173615" y="5187259"/>
            <a:ext cx="1219744" cy="3742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u-HU" sz="1400" dirty="0">
                <a:solidFill>
                  <a:srgbClr val="C00000"/>
                </a:solidFill>
              </a:rPr>
              <a:t>{</a:t>
            </a:r>
            <a:r>
              <a:rPr lang="hu-HU" sz="1400" dirty="0" err="1">
                <a:solidFill>
                  <a:srgbClr val="C00000"/>
                </a:solidFill>
              </a:rPr>
              <a:t>v|school</a:t>
            </a:r>
            <a:r>
              <a:rPr lang="hu-HU" sz="1400" dirty="0">
                <a:solidFill>
                  <a:srgbClr val="C00000"/>
                </a:solidFill>
              </a:rPr>
              <a:t>}</a:t>
            </a:r>
            <a:endParaRPr lang="en-GB" sz="1400" dirty="0">
              <a:solidFill>
                <a:srgbClr val="C00000"/>
              </a:solidFill>
            </a:endParaRPr>
          </a:p>
        </p:txBody>
      </p:sp>
      <p:sp>
        <p:nvSpPr>
          <p:cNvPr id="7" name="Élőláb helye 2">
            <a:extLst>
              <a:ext uri="{FF2B5EF4-FFF2-40B4-BE49-F238E27FC236}">
                <a16:creationId xmlns:a16="http://schemas.microsoft.com/office/drawing/2014/main" id="{3F0B2E96-013E-3A67-97AB-ADECE3E0A4E7}"/>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11" name="Csoportba foglalás 10">
            <a:extLst>
              <a:ext uri="{FF2B5EF4-FFF2-40B4-BE49-F238E27FC236}">
                <a16:creationId xmlns:a16="http://schemas.microsoft.com/office/drawing/2014/main" id="{DD689804-59A6-D5A2-6341-89F6A2A70CB3}"/>
              </a:ext>
            </a:extLst>
          </p:cNvPr>
          <p:cNvGrpSpPr/>
          <p:nvPr/>
        </p:nvGrpSpPr>
        <p:grpSpPr>
          <a:xfrm>
            <a:off x="3078726" y="6038296"/>
            <a:ext cx="1736050" cy="787001"/>
            <a:chOff x="6717298" y="6108892"/>
            <a:chExt cx="1736050" cy="787001"/>
          </a:xfrm>
        </p:grpSpPr>
        <p:pic>
          <p:nvPicPr>
            <p:cNvPr id="13" name="Ábra 12">
              <a:extLst>
                <a:ext uri="{FF2B5EF4-FFF2-40B4-BE49-F238E27FC236}">
                  <a16:creationId xmlns:a16="http://schemas.microsoft.com/office/drawing/2014/main" id="{9BD1945C-DD18-7A3B-9A87-D89BC04CFCC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15" name="Ábra 14">
              <a:extLst>
                <a:ext uri="{FF2B5EF4-FFF2-40B4-BE49-F238E27FC236}">
                  <a16:creationId xmlns:a16="http://schemas.microsoft.com/office/drawing/2014/main" id="{4758D03B-3CBC-B38B-7452-8420CFD0E112}"/>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39912807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B56FA82-CFA6-6F88-CD9D-E2C7ED2EB8EC}"/>
              </a:ext>
            </a:extLst>
          </p:cNvPr>
          <p:cNvSpPr>
            <a:spLocks noGrp="1"/>
          </p:cNvSpPr>
          <p:nvPr>
            <p:ph idx="1"/>
          </p:nvPr>
        </p:nvSpPr>
        <p:spPr/>
        <p:txBody>
          <a:bodyPr>
            <a:normAutofit fontScale="92500"/>
          </a:bodyPr>
          <a:lstStyle/>
          <a:p>
            <a:r>
              <a:rPr lang="en-GB" sz="2600" dirty="0"/>
              <a:t>What is rational at any given time depends on four things:</a:t>
            </a:r>
          </a:p>
          <a:p>
            <a:pPr lvl="1"/>
            <a:r>
              <a:rPr lang="en-GB" sz="2600" dirty="0"/>
              <a:t>The performance measure that defines the criterion of success.</a:t>
            </a:r>
          </a:p>
          <a:p>
            <a:pPr lvl="1"/>
            <a:r>
              <a:rPr lang="en-GB" sz="2600" dirty="0"/>
              <a:t>The agent’s prior knowledge of the environment.</a:t>
            </a:r>
          </a:p>
          <a:p>
            <a:pPr lvl="1"/>
            <a:r>
              <a:rPr lang="en-GB" sz="2600" dirty="0"/>
              <a:t>The actions that the agent can perform.</a:t>
            </a:r>
          </a:p>
          <a:p>
            <a:pPr lvl="1"/>
            <a:r>
              <a:rPr lang="en-GB" sz="2600" dirty="0"/>
              <a:t>The agent’s percept sequence to date.</a:t>
            </a:r>
          </a:p>
          <a:p>
            <a:endParaRPr lang="en-GB" dirty="0"/>
          </a:p>
          <a:p>
            <a:pPr marL="0" indent="0">
              <a:buNone/>
            </a:pPr>
            <a:r>
              <a:rPr lang="en-GB" sz="2600" dirty="0"/>
              <a:t>Rational Agent </a:t>
            </a:r>
          </a:p>
          <a:p>
            <a:pPr lvl="1"/>
            <a:r>
              <a:rPr lang="en-GB" sz="2600" dirty="0"/>
              <a:t>an agent that, for each possible percept sequence, selects an action that is expected to maximize its performance measure, given the evidence provided by the percept sequence and whatever built-in knowledge the agent has.</a:t>
            </a:r>
          </a:p>
          <a:p>
            <a:endParaRPr lang="en-GB" dirty="0"/>
          </a:p>
          <a:p>
            <a:endParaRPr lang="en-US" dirty="0"/>
          </a:p>
        </p:txBody>
      </p:sp>
      <p:sp>
        <p:nvSpPr>
          <p:cNvPr id="5" name="Slide Number Placeholder 4">
            <a:extLst>
              <a:ext uri="{FF2B5EF4-FFF2-40B4-BE49-F238E27FC236}">
                <a16:creationId xmlns:a16="http://schemas.microsoft.com/office/drawing/2014/main" id="{B36809BE-4F64-8E4F-39AC-17B902383396}"/>
              </a:ext>
            </a:extLst>
          </p:cNvPr>
          <p:cNvSpPr>
            <a:spLocks noGrp="1"/>
          </p:cNvSpPr>
          <p:nvPr>
            <p:ph type="sldNum" sz="quarter" idx="12"/>
          </p:nvPr>
        </p:nvSpPr>
        <p:spPr/>
        <p:txBody>
          <a:bodyPr/>
          <a:lstStyle/>
          <a:p>
            <a:fld id="{9F7ECEBC-3B63-4262-8BE9-06366B519A9F}" type="slidenum">
              <a:rPr lang="hu-HU" smtClean="0"/>
              <a:pPr/>
              <a:t>16</a:t>
            </a:fld>
            <a:endParaRPr lang="hu-HU" dirty="0"/>
          </a:p>
        </p:txBody>
      </p:sp>
      <p:sp>
        <p:nvSpPr>
          <p:cNvPr id="6" name="Title 5">
            <a:extLst>
              <a:ext uri="{FF2B5EF4-FFF2-40B4-BE49-F238E27FC236}">
                <a16:creationId xmlns:a16="http://schemas.microsoft.com/office/drawing/2014/main" id="{C0A2E1DD-7BD9-DD14-0FA3-2C7C38D80C5D}"/>
              </a:ext>
            </a:extLst>
          </p:cNvPr>
          <p:cNvSpPr>
            <a:spLocks noGrp="1"/>
          </p:cNvSpPr>
          <p:nvPr>
            <p:ph type="title"/>
          </p:nvPr>
        </p:nvSpPr>
        <p:spPr/>
        <p:txBody>
          <a:bodyPr/>
          <a:lstStyle/>
          <a:p>
            <a:r>
              <a:rPr lang="en-US" dirty="0"/>
              <a:t>Search System</a:t>
            </a:r>
            <a:r>
              <a:rPr lang="hu-HU" dirty="0"/>
              <a:t>s – </a:t>
            </a:r>
            <a:r>
              <a:rPr lang="hu-HU" dirty="0" err="1"/>
              <a:t>Rational</a:t>
            </a:r>
            <a:r>
              <a:rPr lang="hu-HU" dirty="0"/>
              <a:t> </a:t>
            </a:r>
            <a:r>
              <a:rPr lang="hu-HU" dirty="0" err="1"/>
              <a:t>agents</a:t>
            </a:r>
            <a:endParaRPr lang="en-US" dirty="0"/>
          </a:p>
        </p:txBody>
      </p:sp>
      <p:sp>
        <p:nvSpPr>
          <p:cNvPr id="3" name="Élőláb helye 2">
            <a:extLst>
              <a:ext uri="{FF2B5EF4-FFF2-40B4-BE49-F238E27FC236}">
                <a16:creationId xmlns:a16="http://schemas.microsoft.com/office/drawing/2014/main" id="{C9BD317F-5C56-45A1-D5F3-F864836AA63A}"/>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9B548EC5-0E1D-971F-8E0B-34B287B4B679}"/>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53C47E2C-0E62-4910-159B-9ECE429C304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2ACB0DD5-CC8A-5E41-5DFB-1BBA08E6DD7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3106500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52D248AC-1C42-B6C4-A831-A1DE80D23057}"/>
                  </a:ext>
                </a:extLst>
              </p:cNvPr>
              <p:cNvSpPr>
                <a:spLocks noGrp="1"/>
              </p:cNvSpPr>
              <p:nvPr>
                <p:ph idx="1"/>
              </p:nvPr>
            </p:nvSpPr>
            <p:spPr/>
            <p:txBody>
              <a:bodyPr>
                <a:normAutofit lnSpcReduction="10000"/>
              </a:bodyPr>
              <a:lstStyle/>
              <a:p>
                <a:r>
                  <a:rPr lang="en-GB" dirty="0">
                    <a:solidFill>
                      <a:schemeClr val="tx1"/>
                    </a:solidFill>
                  </a:rPr>
                  <a:t>The resolution is non-deterministic. In one step</a:t>
                </a:r>
                <a:endParaRPr lang="hu-HU" dirty="0">
                  <a:solidFill>
                    <a:schemeClr val="tx1"/>
                  </a:solidFill>
                </a:endParaRPr>
              </a:p>
              <a:p>
                <a:pPr lvl="1"/>
                <a:r>
                  <a:rPr lang="en-GB" dirty="0">
                    <a:solidFill>
                      <a:schemeClr val="tx1"/>
                    </a:solidFill>
                  </a:rPr>
                  <a:t>there can be several resolvable pairs of clauses at the same time</a:t>
                </a:r>
                <a:endParaRPr lang="hu-HU" dirty="0">
                  <a:solidFill>
                    <a:schemeClr val="tx1"/>
                  </a:solidFill>
                </a:endParaRPr>
              </a:p>
              <a:p>
                <a:pPr lvl="1"/>
                <a:r>
                  <a:rPr lang="en-GB" dirty="0">
                    <a:solidFill>
                      <a:schemeClr val="tx1"/>
                    </a:solidFill>
                  </a:rPr>
                  <a:t>a pair of clauses can have several complementary literal pairs</a:t>
                </a:r>
                <a:endParaRPr lang="hu-HU" dirty="0">
                  <a:solidFill>
                    <a:schemeClr val="tx1"/>
                  </a:solidFill>
                </a:endParaRPr>
              </a:p>
              <a:p>
                <a:pPr lvl="1"/>
                <a:r>
                  <a:rPr lang="en-GB" dirty="0">
                    <a:solidFill>
                      <a:schemeClr val="tx1"/>
                    </a:solidFill>
                  </a:rPr>
                  <a:t>the same literal can have multiple occurrences</a:t>
                </a:r>
                <a:endParaRPr lang="hu-HU" dirty="0">
                  <a:solidFill>
                    <a:schemeClr val="tx1"/>
                  </a:solidFill>
                </a:endParaRPr>
              </a:p>
              <a:p>
                <a:pPr marL="457200" lvl="1" indent="0">
                  <a:buNone/>
                </a:pPr>
                <a:r>
                  <a:rPr lang="hu-HU" dirty="0">
                    <a:solidFill>
                      <a:schemeClr val="tx1"/>
                    </a:solidFill>
                  </a:rPr>
                  <a:t>   </a:t>
                </a:r>
                <a14:m>
                  <m:oMath xmlns:m="http://schemas.openxmlformats.org/officeDocument/2006/math">
                    <m:r>
                      <a:rPr lang="en-GB" sz="2000" i="1" dirty="0" smtClean="0">
                        <a:solidFill>
                          <a:schemeClr val="tx1"/>
                        </a:solidFill>
                        <a:latin typeface="Cambria Math" panose="02040503050406030204" pitchFamily="18" charset="0"/>
                      </a:rPr>
                      <m:t>{</m:t>
                    </m:r>
                    <m:r>
                      <a:rPr lang="en-GB" sz="2000" i="1" dirty="0" smtClean="0">
                        <a:solidFill>
                          <a:schemeClr val="tx1"/>
                        </a:solidFill>
                        <a:latin typeface="Cambria Math" panose="02040503050406030204" pitchFamily="18" charset="0"/>
                      </a:rPr>
                      <m:t>𝑃</m:t>
                    </m:r>
                    <m:r>
                      <a:rPr lang="en-GB" sz="2000" i="1" dirty="0" smtClean="0">
                        <a:solidFill>
                          <a:schemeClr val="tx1"/>
                        </a:solidFill>
                        <a:latin typeface="Cambria Math" panose="02040503050406030204" pitchFamily="18" charset="0"/>
                      </a:rPr>
                      <m:t>(</m:t>
                    </m:r>
                    <m:r>
                      <a:rPr lang="en-GB" sz="2000" i="1" dirty="0" err="1">
                        <a:solidFill>
                          <a:schemeClr val="tx1"/>
                        </a:solidFill>
                        <a:latin typeface="Cambria Math" panose="02040503050406030204" pitchFamily="18" charset="0"/>
                      </a:rPr>
                      <m:t>𝑥</m:t>
                    </m:r>
                    <m:r>
                      <a:rPr lang="en-GB" sz="2000" i="1" dirty="0" err="1">
                        <a:solidFill>
                          <a:schemeClr val="tx1"/>
                        </a:solidFill>
                        <a:latin typeface="Cambria Math" panose="02040503050406030204" pitchFamily="18" charset="0"/>
                      </a:rPr>
                      <m:t>,</m:t>
                    </m:r>
                    <m:r>
                      <a:rPr lang="en-GB" sz="2000" i="1" dirty="0" err="1">
                        <a:solidFill>
                          <a:schemeClr val="tx1"/>
                        </a:solidFill>
                        <a:latin typeface="Cambria Math" panose="02040503050406030204" pitchFamily="18" charset="0"/>
                      </a:rPr>
                      <m:t>𝑓</m:t>
                    </m:r>
                    <m:r>
                      <a:rPr lang="en-GB" sz="2000" i="1" dirty="0">
                        <a:solidFill>
                          <a:schemeClr val="tx1"/>
                        </a:solidFill>
                        <a:latin typeface="Cambria Math" panose="02040503050406030204" pitchFamily="18" charset="0"/>
                      </a:rPr>
                      <m:t>(</m:t>
                    </m:r>
                    <m:r>
                      <a:rPr lang="en-GB" sz="2000" i="1" dirty="0">
                        <a:solidFill>
                          <a:schemeClr val="tx1"/>
                        </a:solidFill>
                        <a:latin typeface="Cambria Math" panose="02040503050406030204" pitchFamily="18" charset="0"/>
                      </a:rPr>
                      <m:t>𝑎</m:t>
                    </m:r>
                    <m:r>
                      <a:rPr lang="en-GB" sz="2000" i="1" dirty="0">
                        <a:solidFill>
                          <a:schemeClr val="tx1"/>
                        </a:solidFill>
                        <a:latin typeface="Cambria Math" panose="02040503050406030204" pitchFamily="18" charset="0"/>
                      </a:rPr>
                      <m:t>))∨</m:t>
                    </m:r>
                    <m:r>
                      <a:rPr lang="en-GB" sz="2000" i="1" dirty="0">
                        <a:solidFill>
                          <a:schemeClr val="tx1"/>
                        </a:solidFill>
                        <a:latin typeface="Cambria Math" panose="02040503050406030204" pitchFamily="18" charset="0"/>
                      </a:rPr>
                      <m:t>𝑃</m:t>
                    </m:r>
                    <m:r>
                      <a:rPr lang="en-GB" sz="2000" i="1" dirty="0">
                        <a:solidFill>
                          <a:schemeClr val="tx1"/>
                        </a:solidFill>
                        <a:latin typeface="Cambria Math" panose="02040503050406030204" pitchFamily="18" charset="0"/>
                      </a:rPr>
                      <m:t>(</m:t>
                    </m:r>
                    <m:r>
                      <a:rPr lang="en-GB" sz="2000" i="1" dirty="0" err="1">
                        <a:solidFill>
                          <a:schemeClr val="tx1"/>
                        </a:solidFill>
                        <a:latin typeface="Cambria Math" panose="02040503050406030204" pitchFamily="18" charset="0"/>
                      </a:rPr>
                      <m:t>𝑥</m:t>
                    </m:r>
                    <m:r>
                      <a:rPr lang="en-GB" sz="2000" i="1" dirty="0" err="1">
                        <a:solidFill>
                          <a:schemeClr val="tx1"/>
                        </a:solidFill>
                        <a:latin typeface="Cambria Math" panose="02040503050406030204" pitchFamily="18" charset="0"/>
                      </a:rPr>
                      <m:t>,</m:t>
                    </m:r>
                    <m:r>
                      <a:rPr lang="en-GB" sz="2000" i="1" dirty="0" err="1">
                        <a:solidFill>
                          <a:schemeClr val="tx1"/>
                        </a:solidFill>
                        <a:latin typeface="Cambria Math" panose="02040503050406030204" pitchFamily="18" charset="0"/>
                      </a:rPr>
                      <m:t>𝑓</m:t>
                    </m:r>
                    <m:r>
                      <a:rPr lang="en-GB" sz="2000" i="1" dirty="0">
                        <a:solidFill>
                          <a:schemeClr val="tx1"/>
                        </a:solidFill>
                        <a:latin typeface="Cambria Math" panose="02040503050406030204" pitchFamily="18" charset="0"/>
                      </a:rPr>
                      <m:t>(</m:t>
                    </m:r>
                    <m:r>
                      <a:rPr lang="en-GB" sz="2000" i="1" dirty="0">
                        <a:solidFill>
                          <a:schemeClr val="tx1"/>
                        </a:solidFill>
                        <a:latin typeface="Cambria Math" panose="02040503050406030204" pitchFamily="18" charset="0"/>
                      </a:rPr>
                      <m:t>𝑦</m:t>
                    </m:r>
                    <m:r>
                      <a:rPr lang="en-GB" sz="2000" i="1" dirty="0">
                        <a:solidFill>
                          <a:schemeClr val="tx1"/>
                        </a:solidFill>
                        <a:latin typeface="Cambria Math" panose="02040503050406030204" pitchFamily="18" charset="0"/>
                      </a:rPr>
                      <m:t>))∨</m:t>
                    </m:r>
                    <m:r>
                      <a:rPr lang="en-GB" sz="2000" i="1" dirty="0">
                        <a:solidFill>
                          <a:schemeClr val="tx1"/>
                        </a:solidFill>
                        <a:latin typeface="Cambria Math" panose="02040503050406030204" pitchFamily="18" charset="0"/>
                      </a:rPr>
                      <m:t>𝑄</m:t>
                    </m:r>
                    <m:r>
                      <a:rPr lang="en-GB" sz="2000" i="1" dirty="0">
                        <a:solidFill>
                          <a:schemeClr val="tx1"/>
                        </a:solidFill>
                        <a:latin typeface="Cambria Math" panose="02040503050406030204" pitchFamily="18" charset="0"/>
                      </a:rPr>
                      <m:t>(</m:t>
                    </m:r>
                    <m:r>
                      <a:rPr lang="en-GB" sz="2000" i="1" dirty="0">
                        <a:solidFill>
                          <a:schemeClr val="tx1"/>
                        </a:solidFill>
                        <a:latin typeface="Cambria Math" panose="02040503050406030204" pitchFamily="18" charset="0"/>
                      </a:rPr>
                      <m:t>𝑦</m:t>
                    </m:r>
                    <m:r>
                      <a:rPr lang="en-GB" sz="2000" i="1" dirty="0">
                        <a:solidFill>
                          <a:schemeClr val="tx1"/>
                        </a:solidFill>
                        <a:latin typeface="Cambria Math" panose="02040503050406030204" pitchFamily="18" charset="0"/>
                      </a:rPr>
                      <m:t>),  ¬</m:t>
                    </m:r>
                    <m:r>
                      <a:rPr lang="en-GB" sz="2000" i="1" dirty="0">
                        <a:solidFill>
                          <a:schemeClr val="tx1"/>
                        </a:solidFill>
                        <a:latin typeface="Cambria Math" panose="02040503050406030204" pitchFamily="18" charset="0"/>
                      </a:rPr>
                      <m:t>𝑃</m:t>
                    </m:r>
                    <m:r>
                      <a:rPr lang="en-GB" sz="2000" i="1" dirty="0">
                        <a:solidFill>
                          <a:schemeClr val="tx1"/>
                        </a:solidFill>
                        <a:latin typeface="Cambria Math" panose="02040503050406030204" pitchFamily="18" charset="0"/>
                      </a:rPr>
                      <m:t>(</m:t>
                    </m:r>
                    <m:r>
                      <a:rPr lang="en-GB" sz="2000" i="1" dirty="0" err="1">
                        <a:solidFill>
                          <a:schemeClr val="tx1"/>
                        </a:solidFill>
                        <a:latin typeface="Cambria Math" panose="02040503050406030204" pitchFamily="18" charset="0"/>
                      </a:rPr>
                      <m:t>𝑧</m:t>
                    </m:r>
                    <m:r>
                      <a:rPr lang="en-GB" sz="2000" i="1" dirty="0" err="1">
                        <a:solidFill>
                          <a:schemeClr val="tx1"/>
                        </a:solidFill>
                        <a:latin typeface="Cambria Math" panose="02040503050406030204" pitchFamily="18" charset="0"/>
                      </a:rPr>
                      <m:t>,</m:t>
                    </m:r>
                    <m:r>
                      <a:rPr lang="en-GB" sz="2000" i="1" dirty="0" err="1">
                        <a:solidFill>
                          <a:schemeClr val="tx1"/>
                        </a:solidFill>
                        <a:latin typeface="Cambria Math" panose="02040503050406030204" pitchFamily="18" charset="0"/>
                      </a:rPr>
                      <m:t>𝑓</m:t>
                    </m:r>
                    <m:r>
                      <a:rPr lang="en-GB" sz="2000" i="1" dirty="0">
                        <a:solidFill>
                          <a:schemeClr val="tx1"/>
                        </a:solidFill>
                        <a:latin typeface="Cambria Math" panose="02040503050406030204" pitchFamily="18" charset="0"/>
                      </a:rPr>
                      <m:t>(</m:t>
                    </m:r>
                    <m:r>
                      <a:rPr lang="en-GB" sz="2000" i="1" dirty="0">
                        <a:solidFill>
                          <a:schemeClr val="tx1"/>
                        </a:solidFill>
                        <a:latin typeface="Cambria Math" panose="02040503050406030204" pitchFamily="18" charset="0"/>
                      </a:rPr>
                      <m:t>𝑎</m:t>
                    </m:r>
                    <m:r>
                      <a:rPr lang="en-GB" sz="2000" i="1" dirty="0">
                        <a:solidFill>
                          <a:schemeClr val="tx1"/>
                        </a:solidFill>
                        <a:latin typeface="Cambria Math" panose="02040503050406030204" pitchFamily="18" charset="0"/>
                      </a:rPr>
                      <m:t>))∨¬</m:t>
                    </m:r>
                    <m:r>
                      <a:rPr lang="en-GB" sz="2000" i="1" dirty="0">
                        <a:solidFill>
                          <a:schemeClr val="tx1"/>
                        </a:solidFill>
                        <a:latin typeface="Cambria Math" panose="02040503050406030204" pitchFamily="18" charset="0"/>
                      </a:rPr>
                      <m:t>𝑄</m:t>
                    </m:r>
                    <m:r>
                      <a:rPr lang="en-GB" sz="2000" i="1" dirty="0">
                        <a:solidFill>
                          <a:schemeClr val="tx1"/>
                        </a:solidFill>
                        <a:latin typeface="Cambria Math" panose="02040503050406030204" pitchFamily="18" charset="0"/>
                      </a:rPr>
                      <m:t>(</m:t>
                    </m:r>
                    <m:r>
                      <a:rPr lang="en-GB" sz="2000" i="1" dirty="0">
                        <a:solidFill>
                          <a:schemeClr val="tx1"/>
                        </a:solidFill>
                        <a:latin typeface="Cambria Math" panose="02040503050406030204" pitchFamily="18" charset="0"/>
                      </a:rPr>
                      <m:t>𝑧</m:t>
                    </m:r>
                    <m:r>
                      <a:rPr lang="en-GB" sz="2000" i="1" dirty="0">
                        <a:solidFill>
                          <a:schemeClr val="tx1"/>
                        </a:solidFill>
                        <a:latin typeface="Cambria Math" panose="02040503050406030204" pitchFamily="18" charset="0"/>
                      </a:rPr>
                      <m:t>),   </m:t>
                    </m:r>
                    <m:r>
                      <a:rPr lang="en-GB" sz="2000" i="1" dirty="0">
                        <a:solidFill>
                          <a:schemeClr val="tx1"/>
                        </a:solidFill>
                        <a:latin typeface="Cambria Math" panose="02040503050406030204" pitchFamily="18" charset="0"/>
                      </a:rPr>
                      <m:t>𝑃</m:t>
                    </m:r>
                    <m:r>
                      <a:rPr lang="en-GB" sz="2000" i="1" dirty="0">
                        <a:solidFill>
                          <a:schemeClr val="tx1"/>
                        </a:solidFill>
                        <a:latin typeface="Cambria Math" panose="02040503050406030204" pitchFamily="18" charset="0"/>
                      </a:rPr>
                      <m:t>(</m:t>
                    </m:r>
                    <m:r>
                      <a:rPr lang="en-GB" sz="2000" i="1" dirty="0" err="1">
                        <a:solidFill>
                          <a:schemeClr val="tx1"/>
                        </a:solidFill>
                        <a:latin typeface="Cambria Math" panose="02040503050406030204" pitchFamily="18" charset="0"/>
                      </a:rPr>
                      <m:t>𝑢</m:t>
                    </m:r>
                    <m:r>
                      <a:rPr lang="en-GB" sz="2000" i="1" dirty="0" err="1">
                        <a:solidFill>
                          <a:schemeClr val="tx1"/>
                        </a:solidFill>
                        <a:latin typeface="Cambria Math" panose="02040503050406030204" pitchFamily="18" charset="0"/>
                      </a:rPr>
                      <m:t>,</m:t>
                    </m:r>
                    <m:r>
                      <a:rPr lang="en-GB" sz="2000" i="1" dirty="0" err="1">
                        <a:solidFill>
                          <a:schemeClr val="tx1"/>
                        </a:solidFill>
                        <a:latin typeface="Cambria Math" panose="02040503050406030204" pitchFamily="18" charset="0"/>
                      </a:rPr>
                      <m:t>𝑓</m:t>
                    </m:r>
                    <m:r>
                      <a:rPr lang="en-GB" sz="2000" i="1" dirty="0">
                        <a:solidFill>
                          <a:schemeClr val="tx1"/>
                        </a:solidFill>
                        <a:latin typeface="Cambria Math" panose="02040503050406030204" pitchFamily="18" charset="0"/>
                      </a:rPr>
                      <m:t>(</m:t>
                    </m:r>
                    <m:r>
                      <a:rPr lang="en-GB" sz="2000" i="1" dirty="0">
                        <a:solidFill>
                          <a:schemeClr val="tx1"/>
                        </a:solidFill>
                        <a:latin typeface="Cambria Math" panose="02040503050406030204" pitchFamily="18" charset="0"/>
                      </a:rPr>
                      <m:t>𝑎</m:t>
                    </m:r>
                    <m:r>
                      <a:rPr lang="en-GB" sz="2000" i="1" dirty="0">
                        <a:solidFill>
                          <a:schemeClr val="tx1"/>
                        </a:solidFill>
                        <a:latin typeface="Cambria Math" panose="02040503050406030204" pitchFamily="18" charset="0"/>
                      </a:rPr>
                      <m:t> )) ∨ ¬</m:t>
                    </m:r>
                    <m:r>
                      <a:rPr lang="en-GB" sz="2000" i="1" dirty="0">
                        <a:solidFill>
                          <a:schemeClr val="tx1"/>
                        </a:solidFill>
                        <a:latin typeface="Cambria Math" panose="02040503050406030204" pitchFamily="18" charset="0"/>
                      </a:rPr>
                      <m:t>𝑄</m:t>
                    </m:r>
                    <m:r>
                      <a:rPr lang="en-GB" sz="2000" i="1" dirty="0">
                        <a:solidFill>
                          <a:schemeClr val="tx1"/>
                        </a:solidFill>
                        <a:latin typeface="Cambria Math" panose="02040503050406030204" pitchFamily="18" charset="0"/>
                      </a:rPr>
                      <m:t>(</m:t>
                    </m:r>
                    <m:r>
                      <a:rPr lang="en-GB" sz="2000" i="1" dirty="0">
                        <a:solidFill>
                          <a:schemeClr val="tx1"/>
                        </a:solidFill>
                        <a:latin typeface="Cambria Math" panose="02040503050406030204" pitchFamily="18" charset="0"/>
                      </a:rPr>
                      <m:t>𝑎</m:t>
                    </m:r>
                    <m:r>
                      <a:rPr lang="en-GB" sz="2000" i="1" dirty="0">
                        <a:solidFill>
                          <a:schemeClr val="tx1"/>
                        </a:solidFill>
                        <a:latin typeface="Cambria Math" panose="02040503050406030204" pitchFamily="18" charset="0"/>
                      </a:rPr>
                      <m:t>)}</m:t>
                    </m:r>
                  </m:oMath>
                </a14:m>
                <a:endParaRPr lang="hu-HU" sz="2000" dirty="0">
                  <a:solidFill>
                    <a:schemeClr val="tx1"/>
                  </a:solidFill>
                </a:endParaRPr>
              </a:p>
              <a:p>
                <a:r>
                  <a:rPr lang="en-GB" dirty="0">
                    <a:solidFill>
                      <a:schemeClr val="tx1"/>
                    </a:solidFill>
                  </a:rPr>
                  <a:t>A resolution strategy is a specification that supplements the basic resolution algorithm</a:t>
                </a:r>
                <a:endParaRPr lang="hu-HU" dirty="0">
                  <a:solidFill>
                    <a:schemeClr val="tx1"/>
                  </a:solidFill>
                </a:endParaRPr>
              </a:p>
              <a:p>
                <a:pPr lvl="1"/>
                <a:r>
                  <a:rPr lang="en-GB" b="1" dirty="0">
                    <a:solidFill>
                      <a:schemeClr val="tx1"/>
                    </a:solidFill>
                  </a:rPr>
                  <a:t>assigns a sequence </a:t>
                </a:r>
                <a:r>
                  <a:rPr lang="en-GB" dirty="0">
                    <a:solidFill>
                      <a:schemeClr val="tx1"/>
                    </a:solidFill>
                  </a:rPr>
                  <a:t>to the resolvent </a:t>
                </a:r>
                <a:r>
                  <a:rPr lang="hu-HU" dirty="0" err="1">
                    <a:solidFill>
                      <a:schemeClr val="tx1"/>
                    </a:solidFill>
                  </a:rPr>
                  <a:t>production</a:t>
                </a:r>
                <a:r>
                  <a:rPr lang="en-GB" dirty="0">
                    <a:solidFill>
                      <a:schemeClr val="tx1"/>
                    </a:solidFill>
                  </a:rPr>
                  <a:t> (sequential strategy)</a:t>
                </a:r>
                <a:endParaRPr lang="hu-HU" dirty="0">
                  <a:solidFill>
                    <a:schemeClr val="tx1"/>
                  </a:solidFill>
                </a:endParaRPr>
              </a:p>
              <a:p>
                <a:pPr lvl="1"/>
                <a:r>
                  <a:rPr lang="en-GB" b="1" dirty="0">
                    <a:solidFill>
                      <a:schemeClr val="tx1"/>
                    </a:solidFill>
                  </a:rPr>
                  <a:t>limits the range of resolvents </a:t>
                </a:r>
                <a:r>
                  <a:rPr lang="en-GB" dirty="0">
                    <a:solidFill>
                      <a:schemeClr val="tx1"/>
                    </a:solidFill>
                  </a:rPr>
                  <a:t>that can be produced at a given moment (cutting strategy)</a:t>
                </a:r>
              </a:p>
            </p:txBody>
          </p:sp>
        </mc:Choice>
        <mc:Fallback xmlns="">
          <p:sp>
            <p:nvSpPr>
              <p:cNvPr id="2" name="Content Placeholder 1">
                <a:extLst>
                  <a:ext uri="{FF2B5EF4-FFF2-40B4-BE49-F238E27FC236}">
                    <a16:creationId xmlns:a16="http://schemas.microsoft.com/office/drawing/2014/main" id="{52D248AC-1C42-B6C4-A831-A1DE80D23057}"/>
                  </a:ext>
                </a:extLst>
              </p:cNvPr>
              <p:cNvSpPr>
                <a:spLocks noGrp="1" noRot="1" noChangeAspect="1" noMove="1" noResize="1" noEditPoints="1" noAdjustHandles="1" noChangeArrowheads="1" noChangeShapeType="1" noTextEdit="1"/>
              </p:cNvSpPr>
              <p:nvPr>
                <p:ph idx="1"/>
              </p:nvPr>
            </p:nvSpPr>
            <p:spPr>
              <a:blipFill>
                <a:blip r:embed="rId3"/>
                <a:stretch>
                  <a:fillRect l="-1043" t="-3221"/>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8218ECF8-2013-719C-9145-B6C9A4BB3F1F}"/>
              </a:ext>
            </a:extLst>
          </p:cNvPr>
          <p:cNvSpPr>
            <a:spLocks noGrp="1"/>
          </p:cNvSpPr>
          <p:nvPr>
            <p:ph type="sldNum" sz="quarter" idx="12"/>
          </p:nvPr>
        </p:nvSpPr>
        <p:spPr/>
        <p:txBody>
          <a:bodyPr/>
          <a:lstStyle/>
          <a:p>
            <a:fld id="{9F7ECEBC-3B63-4262-8BE9-06366B519A9F}" type="slidenum">
              <a:rPr lang="hu-HU" smtClean="0"/>
              <a:pPr/>
              <a:t>160</a:t>
            </a:fld>
            <a:endParaRPr lang="hu-HU" dirty="0"/>
          </a:p>
        </p:txBody>
      </p:sp>
      <p:sp>
        <p:nvSpPr>
          <p:cNvPr id="6" name="Title 5">
            <a:extLst>
              <a:ext uri="{FF2B5EF4-FFF2-40B4-BE49-F238E27FC236}">
                <a16:creationId xmlns:a16="http://schemas.microsoft.com/office/drawing/2014/main" id="{FEDDC0B3-7FAB-70DD-A99F-A9760D5183C2}"/>
              </a:ext>
            </a:extLst>
          </p:cNvPr>
          <p:cNvSpPr>
            <a:spLocks noGrp="1"/>
          </p:cNvSpPr>
          <p:nvPr>
            <p:ph type="title"/>
          </p:nvPr>
        </p:nvSpPr>
        <p:spPr/>
        <p:txBody>
          <a:bodyPr>
            <a:normAutofit fontScale="90000"/>
          </a:bodyPr>
          <a:lstStyle/>
          <a:p>
            <a:r>
              <a:rPr lang="hu-HU" b="1" dirty="0" err="1">
                <a:solidFill>
                  <a:schemeClr val="tx1"/>
                </a:solidFill>
              </a:rPr>
              <a:t>Resolution</a:t>
            </a:r>
            <a:r>
              <a:rPr lang="hu-HU" b="1" dirty="0">
                <a:solidFill>
                  <a:schemeClr val="tx1"/>
                </a:solidFill>
              </a:rPr>
              <a:t> </a:t>
            </a:r>
            <a:r>
              <a:rPr lang="hu-HU" b="1" dirty="0" err="1">
                <a:solidFill>
                  <a:schemeClr val="tx1"/>
                </a:solidFill>
              </a:rPr>
              <a:t>for</a:t>
            </a:r>
            <a:r>
              <a:rPr lang="hu-HU" b="1" dirty="0">
                <a:solidFill>
                  <a:schemeClr val="tx1"/>
                </a:solidFill>
              </a:rPr>
              <a:t> </a:t>
            </a:r>
            <a:r>
              <a:rPr lang="hu-HU" b="1" dirty="0" err="1">
                <a:solidFill>
                  <a:schemeClr val="tx1"/>
                </a:solidFill>
              </a:rPr>
              <a:t>first-order</a:t>
            </a:r>
            <a:r>
              <a:rPr lang="en-GB" b="1" dirty="0">
                <a:solidFill>
                  <a:schemeClr val="tx1"/>
                </a:solidFill>
              </a:rPr>
              <a:t> logic</a:t>
            </a:r>
            <a:br>
              <a:rPr lang="hu-HU" dirty="0">
                <a:solidFill>
                  <a:schemeClr val="tx1"/>
                </a:solidFill>
              </a:rPr>
            </a:br>
            <a:r>
              <a:rPr lang="hu-HU" dirty="0" err="1">
                <a:solidFill>
                  <a:schemeClr val="tx1"/>
                </a:solidFill>
              </a:rPr>
              <a:t>Resolution</a:t>
            </a:r>
            <a:r>
              <a:rPr lang="hu-HU" dirty="0">
                <a:solidFill>
                  <a:schemeClr val="tx1"/>
                </a:solidFill>
              </a:rPr>
              <a:t> </a:t>
            </a:r>
            <a:r>
              <a:rPr lang="hu-HU" dirty="0" err="1">
                <a:solidFill>
                  <a:schemeClr val="tx1"/>
                </a:solidFill>
              </a:rPr>
              <a:t>strategies</a:t>
            </a:r>
            <a:endParaRPr lang="en-GB" dirty="0">
              <a:solidFill>
                <a:schemeClr val="tx1"/>
              </a:solidFill>
            </a:endParaRPr>
          </a:p>
        </p:txBody>
      </p:sp>
      <p:sp>
        <p:nvSpPr>
          <p:cNvPr id="3" name="Élőláb helye 2">
            <a:extLst>
              <a:ext uri="{FF2B5EF4-FFF2-40B4-BE49-F238E27FC236}">
                <a16:creationId xmlns:a16="http://schemas.microsoft.com/office/drawing/2014/main" id="{BD86BE8A-932E-7B90-F9DB-5286EA9797AE}"/>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EFBF5918-C8EC-1149-E176-687C035B2F0F}"/>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4770722F-D9D8-70B1-639B-C2B5E1D49018}"/>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7229BAB4-11C3-8A16-10A0-5610FD68DF19}"/>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3587802832"/>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ECD7329-CD89-AD5D-DFF6-5AA472800DD6}"/>
              </a:ext>
            </a:extLst>
          </p:cNvPr>
          <p:cNvSpPr>
            <a:spLocks noGrp="1"/>
          </p:cNvSpPr>
          <p:nvPr>
            <p:ph idx="1"/>
          </p:nvPr>
        </p:nvSpPr>
        <p:spPr/>
        <p:txBody>
          <a:bodyPr>
            <a:normAutofit lnSpcReduction="10000"/>
          </a:bodyPr>
          <a:lstStyle/>
          <a:p>
            <a:r>
              <a:rPr lang="en-GB" dirty="0">
                <a:solidFill>
                  <a:schemeClr val="tx1"/>
                </a:solidFill>
              </a:rPr>
              <a:t>In the case of a problem </a:t>
            </a:r>
            <a:r>
              <a:rPr lang="en-GB" dirty="0">
                <a:solidFill>
                  <a:schemeClr val="accent5">
                    <a:lumMod val="75000"/>
                  </a:schemeClr>
                </a:solidFill>
              </a:rPr>
              <a:t>A1, …, An </a:t>
            </a:r>
            <a:r>
              <a:rPr lang="hu-HU" dirty="0">
                <a:solidFill>
                  <a:schemeClr val="accent5">
                    <a:lumMod val="75000"/>
                  </a:schemeClr>
                </a:solidFill>
              </a:rPr>
              <a:t>⇒</a:t>
            </a:r>
            <a:r>
              <a:rPr lang="en-GB" dirty="0">
                <a:solidFill>
                  <a:schemeClr val="accent5">
                    <a:lumMod val="75000"/>
                  </a:schemeClr>
                </a:solidFill>
              </a:rPr>
              <a:t> C</a:t>
            </a:r>
            <a:r>
              <a:rPr lang="en-GB" dirty="0">
                <a:solidFill>
                  <a:schemeClr val="tx1"/>
                </a:solidFill>
              </a:rPr>
              <a:t>, the axioms are classified into two groups: rules and facts.</a:t>
            </a:r>
            <a:endParaRPr lang="hu-HU" dirty="0">
              <a:solidFill>
                <a:schemeClr val="tx1"/>
              </a:solidFill>
            </a:endParaRPr>
          </a:p>
          <a:p>
            <a:pPr marL="0" indent="0">
              <a:buNone/>
            </a:pPr>
            <a:endParaRPr lang="hu-HU" dirty="0">
              <a:solidFill>
                <a:schemeClr val="tx1"/>
              </a:solidFill>
            </a:endParaRPr>
          </a:p>
          <a:p>
            <a:endParaRPr lang="hu-HU" dirty="0">
              <a:solidFill>
                <a:schemeClr val="tx1"/>
              </a:solidFill>
            </a:endParaRPr>
          </a:p>
          <a:p>
            <a:pPr marL="0" indent="0">
              <a:buNone/>
            </a:pPr>
            <a:r>
              <a:rPr lang="hu-HU" dirty="0">
                <a:solidFill>
                  <a:schemeClr val="tx1"/>
                </a:solidFill>
              </a:rPr>
              <a:t>  </a:t>
            </a:r>
            <a:r>
              <a:rPr lang="hu-HU" dirty="0" err="1">
                <a:solidFill>
                  <a:schemeClr val="tx1"/>
                </a:solidFill>
              </a:rPr>
              <a:t>axioms</a:t>
            </a:r>
            <a:r>
              <a:rPr lang="hu-HU" dirty="0">
                <a:solidFill>
                  <a:schemeClr val="tx1"/>
                </a:solidFill>
              </a:rPr>
              <a:t>		</a:t>
            </a:r>
            <a:r>
              <a:rPr lang="hu-HU" dirty="0" err="1">
                <a:solidFill>
                  <a:schemeClr val="tx1"/>
                </a:solidFill>
              </a:rPr>
              <a:t>facts</a:t>
            </a:r>
            <a:r>
              <a:rPr lang="hu-HU" dirty="0">
                <a:solidFill>
                  <a:schemeClr val="tx1"/>
                </a:solidFill>
              </a:rPr>
              <a:t>			</a:t>
            </a:r>
            <a:r>
              <a:rPr lang="hu-HU" dirty="0" err="1">
                <a:solidFill>
                  <a:schemeClr val="tx1"/>
                </a:solidFill>
              </a:rPr>
              <a:t>specific</a:t>
            </a:r>
            <a:r>
              <a:rPr lang="hu-HU" dirty="0">
                <a:solidFill>
                  <a:schemeClr val="tx1"/>
                </a:solidFill>
              </a:rPr>
              <a:t> </a:t>
            </a:r>
            <a:r>
              <a:rPr lang="hu-HU" dirty="0" err="1">
                <a:solidFill>
                  <a:schemeClr val="tx1"/>
                </a:solidFill>
              </a:rPr>
              <a:t>knowledge</a:t>
            </a:r>
            <a:endParaRPr lang="hu-HU" dirty="0">
              <a:solidFill>
                <a:schemeClr val="tx1"/>
              </a:solidFill>
            </a:endParaRPr>
          </a:p>
          <a:p>
            <a:pPr marL="0" indent="0">
              <a:buNone/>
            </a:pPr>
            <a:r>
              <a:rPr lang="hu-HU" dirty="0">
                <a:solidFill>
                  <a:schemeClr val="tx1"/>
                </a:solidFill>
              </a:rPr>
              <a:t>						</a:t>
            </a:r>
            <a:r>
              <a:rPr lang="hu-HU" dirty="0" err="1">
                <a:solidFill>
                  <a:schemeClr val="tx1"/>
                </a:solidFill>
              </a:rPr>
              <a:t>without</a:t>
            </a:r>
            <a:r>
              <a:rPr lang="hu-HU" dirty="0">
                <a:solidFill>
                  <a:schemeClr val="tx1"/>
                </a:solidFill>
              </a:rPr>
              <a:t> </a:t>
            </a:r>
            <a:r>
              <a:rPr lang="hu-HU" dirty="0" err="1">
                <a:solidFill>
                  <a:schemeClr val="tx1"/>
                </a:solidFill>
              </a:rPr>
              <a:t>implication</a:t>
            </a:r>
            <a:endParaRPr lang="hu-HU" dirty="0">
              <a:solidFill>
                <a:schemeClr val="tx1"/>
              </a:solidFill>
            </a:endParaRPr>
          </a:p>
          <a:p>
            <a:pPr marL="0" indent="0">
              <a:buNone/>
            </a:pPr>
            <a:endParaRPr lang="hu-HU" dirty="0">
              <a:solidFill>
                <a:schemeClr val="tx1"/>
              </a:solidFill>
            </a:endParaRPr>
          </a:p>
          <a:p>
            <a:pPr marL="0" indent="0">
              <a:buNone/>
            </a:pPr>
            <a:r>
              <a:rPr lang="hu-HU" dirty="0">
                <a:solidFill>
                  <a:schemeClr val="tx1"/>
                </a:solidFill>
              </a:rPr>
              <a:t>			</a:t>
            </a:r>
            <a:r>
              <a:rPr lang="hu-HU" dirty="0" err="1">
                <a:solidFill>
                  <a:schemeClr val="tx1"/>
                </a:solidFill>
              </a:rPr>
              <a:t>rules</a:t>
            </a:r>
            <a:r>
              <a:rPr lang="hu-HU" dirty="0">
                <a:solidFill>
                  <a:schemeClr val="tx1"/>
                </a:solidFill>
              </a:rPr>
              <a:t>			</a:t>
            </a:r>
            <a:r>
              <a:rPr lang="hu-HU" dirty="0" err="1">
                <a:solidFill>
                  <a:schemeClr val="tx1"/>
                </a:solidFill>
              </a:rPr>
              <a:t>general</a:t>
            </a:r>
            <a:r>
              <a:rPr lang="hu-HU" dirty="0">
                <a:solidFill>
                  <a:schemeClr val="tx1"/>
                </a:solidFill>
              </a:rPr>
              <a:t> </a:t>
            </a:r>
            <a:r>
              <a:rPr lang="hu-HU" dirty="0" err="1">
                <a:solidFill>
                  <a:schemeClr val="tx1"/>
                </a:solidFill>
              </a:rPr>
              <a:t>knowledge</a:t>
            </a:r>
            <a:endParaRPr lang="hu-HU" dirty="0">
              <a:solidFill>
                <a:schemeClr val="tx1"/>
              </a:solidFill>
            </a:endParaRPr>
          </a:p>
          <a:p>
            <a:pPr marL="0" indent="0">
              <a:buNone/>
            </a:pPr>
            <a:r>
              <a:rPr lang="hu-HU" dirty="0">
                <a:solidFill>
                  <a:schemeClr val="tx1"/>
                </a:solidFill>
              </a:rPr>
              <a:t>						</a:t>
            </a:r>
            <a:r>
              <a:rPr lang="hu-HU" dirty="0" err="1">
                <a:solidFill>
                  <a:schemeClr val="tx1"/>
                </a:solidFill>
              </a:rPr>
              <a:t>with</a:t>
            </a:r>
            <a:r>
              <a:rPr lang="hu-HU" dirty="0">
                <a:solidFill>
                  <a:schemeClr val="tx1"/>
                </a:solidFill>
              </a:rPr>
              <a:t> </a:t>
            </a:r>
            <a:r>
              <a:rPr lang="hu-HU" dirty="0" err="1">
                <a:solidFill>
                  <a:schemeClr val="tx1"/>
                </a:solidFill>
              </a:rPr>
              <a:t>implication</a:t>
            </a:r>
            <a:endParaRPr lang="en-GB" dirty="0">
              <a:solidFill>
                <a:schemeClr val="tx1"/>
              </a:solidFill>
            </a:endParaRPr>
          </a:p>
        </p:txBody>
      </p:sp>
      <p:sp>
        <p:nvSpPr>
          <p:cNvPr id="5" name="Slide Number Placeholder 4">
            <a:extLst>
              <a:ext uri="{FF2B5EF4-FFF2-40B4-BE49-F238E27FC236}">
                <a16:creationId xmlns:a16="http://schemas.microsoft.com/office/drawing/2014/main" id="{11CD2C98-9A50-2B94-1BD3-A885243D5AAE}"/>
              </a:ext>
            </a:extLst>
          </p:cNvPr>
          <p:cNvSpPr>
            <a:spLocks noGrp="1"/>
          </p:cNvSpPr>
          <p:nvPr>
            <p:ph type="sldNum" sz="quarter" idx="12"/>
          </p:nvPr>
        </p:nvSpPr>
        <p:spPr/>
        <p:txBody>
          <a:bodyPr/>
          <a:lstStyle/>
          <a:p>
            <a:fld id="{9F7ECEBC-3B63-4262-8BE9-06366B519A9F}" type="slidenum">
              <a:rPr lang="hu-HU" smtClean="0"/>
              <a:pPr/>
              <a:t>161</a:t>
            </a:fld>
            <a:endParaRPr lang="hu-HU" dirty="0"/>
          </a:p>
        </p:txBody>
      </p:sp>
      <p:sp>
        <p:nvSpPr>
          <p:cNvPr id="6" name="Title 5">
            <a:extLst>
              <a:ext uri="{FF2B5EF4-FFF2-40B4-BE49-F238E27FC236}">
                <a16:creationId xmlns:a16="http://schemas.microsoft.com/office/drawing/2014/main" id="{6C60A797-CD0A-65CD-20A0-F8159BAE55C0}"/>
              </a:ext>
            </a:extLst>
          </p:cNvPr>
          <p:cNvSpPr>
            <a:spLocks noGrp="1"/>
          </p:cNvSpPr>
          <p:nvPr>
            <p:ph type="title"/>
          </p:nvPr>
        </p:nvSpPr>
        <p:spPr/>
        <p:txBody>
          <a:bodyPr>
            <a:normAutofit fontScale="90000"/>
          </a:bodyPr>
          <a:lstStyle/>
          <a:p>
            <a:r>
              <a:rPr lang="hu-HU" b="1" dirty="0" err="1">
                <a:solidFill>
                  <a:schemeClr val="tx1"/>
                </a:solidFill>
              </a:rPr>
              <a:t>Rule-based</a:t>
            </a:r>
            <a:r>
              <a:rPr lang="hu-HU" b="1" dirty="0">
                <a:solidFill>
                  <a:schemeClr val="tx1"/>
                </a:solidFill>
              </a:rPr>
              <a:t> </a:t>
            </a:r>
            <a:r>
              <a:rPr lang="hu-HU" b="1" dirty="0" err="1">
                <a:solidFill>
                  <a:schemeClr val="tx1"/>
                </a:solidFill>
              </a:rPr>
              <a:t>reasoning</a:t>
            </a:r>
            <a:br>
              <a:rPr lang="hu-HU" dirty="0">
                <a:solidFill>
                  <a:schemeClr val="tx1"/>
                </a:solidFill>
              </a:rPr>
            </a:br>
            <a:endParaRPr lang="en-GB" dirty="0">
              <a:solidFill>
                <a:schemeClr val="tx1"/>
              </a:solidFill>
            </a:endParaRPr>
          </a:p>
        </p:txBody>
      </p:sp>
      <p:cxnSp>
        <p:nvCxnSpPr>
          <p:cNvPr id="8" name="Straight Arrow Connector 7">
            <a:extLst>
              <a:ext uri="{FF2B5EF4-FFF2-40B4-BE49-F238E27FC236}">
                <a16:creationId xmlns:a16="http://schemas.microsoft.com/office/drawing/2014/main" id="{C8AD5947-A4D1-22B3-8E11-C1FE81244D73}"/>
              </a:ext>
            </a:extLst>
          </p:cNvPr>
          <p:cNvCxnSpPr/>
          <p:nvPr/>
        </p:nvCxnSpPr>
        <p:spPr>
          <a:xfrm>
            <a:off x="2380343" y="3472543"/>
            <a:ext cx="124822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7AE6F5DE-2014-0FA4-E79A-44AD777BC2BE}"/>
              </a:ext>
            </a:extLst>
          </p:cNvPr>
          <p:cNvCxnSpPr>
            <a:cxnSpLocks/>
          </p:cNvCxnSpPr>
          <p:nvPr/>
        </p:nvCxnSpPr>
        <p:spPr>
          <a:xfrm>
            <a:off x="2380343" y="3580091"/>
            <a:ext cx="1248228" cy="12241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 name="Élőláb helye 2">
            <a:extLst>
              <a:ext uri="{FF2B5EF4-FFF2-40B4-BE49-F238E27FC236}">
                <a16:creationId xmlns:a16="http://schemas.microsoft.com/office/drawing/2014/main" id="{A7523EC5-3AA8-70E6-FB54-822FB68EEDA1}"/>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64B9F3C4-681C-E5D4-30F9-6FC596021F63}"/>
              </a:ext>
            </a:extLst>
          </p:cNvPr>
          <p:cNvGrpSpPr/>
          <p:nvPr/>
        </p:nvGrpSpPr>
        <p:grpSpPr>
          <a:xfrm>
            <a:off x="3078726" y="6038296"/>
            <a:ext cx="1736050" cy="787001"/>
            <a:chOff x="6717298" y="6108892"/>
            <a:chExt cx="1736050" cy="787001"/>
          </a:xfrm>
        </p:grpSpPr>
        <p:pic>
          <p:nvPicPr>
            <p:cNvPr id="10" name="Ábra 9">
              <a:extLst>
                <a:ext uri="{FF2B5EF4-FFF2-40B4-BE49-F238E27FC236}">
                  <a16:creationId xmlns:a16="http://schemas.microsoft.com/office/drawing/2014/main" id="{AB59EAE7-4D48-1CE8-76E0-881D291EE56F}"/>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11" name="Ábra 10">
              <a:extLst>
                <a:ext uri="{FF2B5EF4-FFF2-40B4-BE49-F238E27FC236}">
                  <a16:creationId xmlns:a16="http://schemas.microsoft.com/office/drawing/2014/main" id="{414DE109-2852-3540-6740-3D312CA4DAE6}"/>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426749694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688061-231C-E812-E65C-03D0806FCD63}"/>
              </a:ext>
            </a:extLst>
          </p:cNvPr>
          <p:cNvSpPr>
            <a:spLocks noGrp="1"/>
          </p:cNvSpPr>
          <p:nvPr>
            <p:ph idx="1"/>
          </p:nvPr>
        </p:nvSpPr>
        <p:spPr/>
        <p:txBody>
          <a:bodyPr>
            <a:normAutofit lnSpcReduction="10000"/>
          </a:bodyPr>
          <a:lstStyle/>
          <a:p>
            <a:r>
              <a:rPr lang="en-GB" b="1" dirty="0">
                <a:solidFill>
                  <a:schemeClr val="tx1"/>
                </a:solidFill>
              </a:rPr>
              <a:t>Forward chaining: </a:t>
            </a:r>
            <a:r>
              <a:rPr lang="en-GB" dirty="0">
                <a:solidFill>
                  <a:schemeClr val="tx1"/>
                </a:solidFill>
              </a:rPr>
              <a:t>using a suitable (matchable) rule</a:t>
            </a:r>
            <a:r>
              <a:rPr lang="hu-HU" dirty="0">
                <a:solidFill>
                  <a:schemeClr val="tx1"/>
                </a:solidFill>
              </a:rPr>
              <a:t> </a:t>
            </a:r>
            <a:r>
              <a:rPr lang="en-GB" dirty="0">
                <a:solidFill>
                  <a:schemeClr val="tx1"/>
                </a:solidFill>
              </a:rPr>
              <a:t>derives a new statement from a statement. </a:t>
            </a:r>
            <a:endParaRPr lang="hu-HU" dirty="0">
              <a:solidFill>
                <a:schemeClr val="tx1"/>
              </a:solidFill>
            </a:endParaRPr>
          </a:p>
          <a:p>
            <a:pPr lvl="1"/>
            <a:r>
              <a:rPr lang="en-GB" dirty="0">
                <a:solidFill>
                  <a:schemeClr val="tx1"/>
                </a:solidFill>
              </a:rPr>
              <a:t>fact: </a:t>
            </a:r>
            <a:r>
              <a:rPr lang="en-GB" dirty="0">
                <a:solidFill>
                  <a:schemeClr val="accent5">
                    <a:lumMod val="75000"/>
                  </a:schemeClr>
                </a:solidFill>
              </a:rPr>
              <a:t>Dog(Fifi)</a:t>
            </a:r>
            <a:r>
              <a:rPr lang="hu-HU" dirty="0">
                <a:solidFill>
                  <a:schemeClr val="accent5">
                    <a:lumMod val="75000"/>
                  </a:schemeClr>
                </a:solidFill>
              </a:rPr>
              <a:t> ∧ </a:t>
            </a:r>
            <a:r>
              <a:rPr lang="en-GB" dirty="0">
                <a:solidFill>
                  <a:schemeClr val="accent5">
                    <a:lumMod val="75000"/>
                  </a:schemeClr>
                </a:solidFill>
              </a:rPr>
              <a:t>Postman(</a:t>
            </a:r>
            <a:r>
              <a:rPr lang="hu-HU" dirty="0">
                <a:solidFill>
                  <a:schemeClr val="accent5">
                    <a:lumMod val="75000"/>
                  </a:schemeClr>
                </a:solidFill>
              </a:rPr>
              <a:t>Paul</a:t>
            </a:r>
            <a:r>
              <a:rPr lang="en-GB" dirty="0">
                <a:solidFill>
                  <a:schemeClr val="accent5">
                    <a:lumMod val="75000"/>
                  </a:schemeClr>
                </a:solidFill>
              </a:rPr>
              <a:t>)</a:t>
            </a:r>
            <a:endParaRPr lang="hu-HU" dirty="0">
              <a:solidFill>
                <a:schemeClr val="accent5">
                  <a:lumMod val="75000"/>
                </a:schemeClr>
              </a:solidFill>
            </a:endParaRPr>
          </a:p>
          <a:p>
            <a:pPr lvl="1"/>
            <a:r>
              <a:rPr lang="en-GB" dirty="0">
                <a:solidFill>
                  <a:schemeClr val="tx1"/>
                </a:solidFill>
              </a:rPr>
              <a:t>rule: </a:t>
            </a:r>
            <a:r>
              <a:rPr lang="hu-HU" dirty="0">
                <a:solidFill>
                  <a:schemeClr val="accent5">
                    <a:lumMod val="75000"/>
                  </a:schemeClr>
                </a:solidFill>
              </a:rPr>
              <a:t>∀</a:t>
            </a:r>
            <a:r>
              <a:rPr lang="en-GB" dirty="0">
                <a:solidFill>
                  <a:schemeClr val="accent5">
                    <a:lumMod val="75000"/>
                  </a:schemeClr>
                </a:solidFill>
              </a:rPr>
              <a:t>x</a:t>
            </a:r>
            <a:r>
              <a:rPr lang="hu-HU" dirty="0">
                <a:solidFill>
                  <a:schemeClr val="accent5">
                    <a:lumMod val="75000"/>
                  </a:schemeClr>
                </a:solidFill>
              </a:rPr>
              <a:t>∀</a:t>
            </a:r>
            <a:r>
              <a:rPr lang="en-GB" dirty="0">
                <a:solidFill>
                  <a:schemeClr val="accent5">
                    <a:lumMod val="75000"/>
                  </a:schemeClr>
                </a:solidFill>
              </a:rPr>
              <a:t>y Dog(x)</a:t>
            </a:r>
            <a:r>
              <a:rPr lang="hu-HU" dirty="0">
                <a:solidFill>
                  <a:schemeClr val="accent5">
                    <a:lumMod val="75000"/>
                  </a:schemeClr>
                </a:solidFill>
              </a:rPr>
              <a:t> ∧ </a:t>
            </a:r>
            <a:r>
              <a:rPr lang="en-GB" dirty="0">
                <a:solidFill>
                  <a:schemeClr val="accent5">
                    <a:lumMod val="75000"/>
                  </a:schemeClr>
                </a:solidFill>
              </a:rPr>
              <a:t>Postman(y) → Bite(</a:t>
            </a:r>
            <a:r>
              <a:rPr lang="en-GB" dirty="0" err="1">
                <a:solidFill>
                  <a:schemeClr val="accent5">
                    <a:lumMod val="75000"/>
                  </a:schemeClr>
                </a:solidFill>
              </a:rPr>
              <a:t>x,y</a:t>
            </a:r>
            <a:r>
              <a:rPr lang="en-GB" dirty="0">
                <a:solidFill>
                  <a:schemeClr val="accent5">
                    <a:lumMod val="75000"/>
                  </a:schemeClr>
                </a:solidFill>
              </a:rPr>
              <a:t>) </a:t>
            </a:r>
            <a:endParaRPr lang="hu-HU" dirty="0">
              <a:solidFill>
                <a:schemeClr val="accent5">
                  <a:lumMod val="75000"/>
                </a:schemeClr>
              </a:solidFill>
            </a:endParaRPr>
          </a:p>
          <a:p>
            <a:pPr lvl="1"/>
            <a:r>
              <a:rPr lang="hu-HU" dirty="0" err="1">
                <a:solidFill>
                  <a:schemeClr val="tx1"/>
                </a:solidFill>
              </a:rPr>
              <a:t>proof</a:t>
            </a:r>
            <a:r>
              <a:rPr lang="hu-HU" dirty="0">
                <a:solidFill>
                  <a:schemeClr val="tx1"/>
                </a:solidFill>
              </a:rPr>
              <a:t>: </a:t>
            </a:r>
            <a:r>
              <a:rPr lang="en-GB" dirty="0">
                <a:solidFill>
                  <a:schemeClr val="accent5">
                    <a:lumMod val="75000"/>
                  </a:schemeClr>
                </a:solidFill>
              </a:rPr>
              <a:t>Bite(Fifi, </a:t>
            </a:r>
            <a:r>
              <a:rPr lang="hu-HU" dirty="0">
                <a:solidFill>
                  <a:schemeClr val="accent5">
                    <a:lumMod val="75000"/>
                  </a:schemeClr>
                </a:solidFill>
              </a:rPr>
              <a:t>Paul</a:t>
            </a:r>
            <a:r>
              <a:rPr lang="en-GB" dirty="0">
                <a:solidFill>
                  <a:schemeClr val="accent5">
                    <a:lumMod val="75000"/>
                  </a:schemeClr>
                </a:solidFill>
              </a:rPr>
              <a:t>)</a:t>
            </a:r>
            <a:endParaRPr lang="hu-HU" dirty="0">
              <a:solidFill>
                <a:schemeClr val="accent5">
                  <a:lumMod val="75000"/>
                </a:schemeClr>
              </a:solidFill>
            </a:endParaRPr>
          </a:p>
          <a:p>
            <a:r>
              <a:rPr lang="en-GB" b="1" dirty="0">
                <a:solidFill>
                  <a:schemeClr val="tx1"/>
                </a:solidFill>
              </a:rPr>
              <a:t>Backward chaining: </a:t>
            </a:r>
            <a:r>
              <a:rPr lang="en-GB" dirty="0">
                <a:solidFill>
                  <a:schemeClr val="tx1"/>
                </a:solidFill>
              </a:rPr>
              <a:t>the proof of a statement leads back to the proof of the precondition of a suitable (matchable) rule</a:t>
            </a:r>
            <a:r>
              <a:rPr lang="hu-HU" dirty="0">
                <a:solidFill>
                  <a:schemeClr val="tx1"/>
                </a:solidFill>
              </a:rPr>
              <a:t> </a:t>
            </a:r>
            <a:r>
              <a:rPr lang="en-GB" dirty="0">
                <a:solidFill>
                  <a:schemeClr val="tx1"/>
                </a:solidFill>
              </a:rPr>
              <a:t>target: </a:t>
            </a:r>
            <a:endParaRPr lang="hu-HU" dirty="0">
              <a:solidFill>
                <a:schemeClr val="tx1"/>
              </a:solidFill>
            </a:endParaRPr>
          </a:p>
          <a:p>
            <a:pPr lvl="1"/>
            <a:r>
              <a:rPr lang="hu-HU" dirty="0" err="1">
                <a:solidFill>
                  <a:schemeClr val="tx1"/>
                </a:solidFill>
              </a:rPr>
              <a:t>goal</a:t>
            </a:r>
            <a:r>
              <a:rPr lang="hu-HU" dirty="0">
                <a:solidFill>
                  <a:schemeClr val="tx1"/>
                </a:solidFill>
              </a:rPr>
              <a:t>: </a:t>
            </a:r>
            <a:r>
              <a:rPr lang="en-GB" dirty="0">
                <a:solidFill>
                  <a:srgbClr val="0070C0"/>
                </a:solidFill>
              </a:rPr>
              <a:t>Dog(Fifi)</a:t>
            </a:r>
            <a:endParaRPr lang="hu-HU" dirty="0">
              <a:solidFill>
                <a:srgbClr val="0070C0"/>
              </a:solidFill>
            </a:endParaRPr>
          </a:p>
          <a:p>
            <a:pPr lvl="1"/>
            <a:r>
              <a:rPr lang="en-GB" dirty="0">
                <a:solidFill>
                  <a:schemeClr val="tx1"/>
                </a:solidFill>
              </a:rPr>
              <a:t>rule: </a:t>
            </a:r>
            <a:r>
              <a:rPr lang="hu-HU" dirty="0">
                <a:solidFill>
                  <a:srgbClr val="0070C0"/>
                </a:solidFill>
              </a:rPr>
              <a:t>∀</a:t>
            </a:r>
            <a:r>
              <a:rPr lang="en-GB" dirty="0">
                <a:solidFill>
                  <a:srgbClr val="0070C0"/>
                </a:solidFill>
              </a:rPr>
              <a:t>x </a:t>
            </a:r>
            <a:r>
              <a:rPr lang="hu-HU" dirty="0" err="1">
                <a:solidFill>
                  <a:srgbClr val="0070C0"/>
                </a:solidFill>
              </a:rPr>
              <a:t>Bark</a:t>
            </a:r>
            <a:r>
              <a:rPr lang="en-GB" dirty="0">
                <a:solidFill>
                  <a:srgbClr val="0070C0"/>
                </a:solidFill>
              </a:rPr>
              <a:t>(x)</a:t>
            </a:r>
            <a:r>
              <a:rPr lang="hu-HU" dirty="0">
                <a:solidFill>
                  <a:srgbClr val="0070C0"/>
                </a:solidFill>
              </a:rPr>
              <a:t> </a:t>
            </a:r>
            <a:r>
              <a:rPr lang="en-GB" dirty="0">
                <a:solidFill>
                  <a:srgbClr val="0070C0"/>
                </a:solidFill>
              </a:rPr>
              <a:t>→ Dog(x) </a:t>
            </a:r>
            <a:endParaRPr lang="hu-HU" dirty="0">
              <a:solidFill>
                <a:srgbClr val="0070C0"/>
              </a:solidFill>
            </a:endParaRPr>
          </a:p>
          <a:p>
            <a:pPr lvl="1"/>
            <a:r>
              <a:rPr lang="en-GB" dirty="0">
                <a:solidFill>
                  <a:schemeClr val="tx1"/>
                </a:solidFill>
              </a:rPr>
              <a:t>it is enough to </a:t>
            </a:r>
            <a:r>
              <a:rPr lang="hu-HU" dirty="0" err="1">
                <a:solidFill>
                  <a:schemeClr val="tx1"/>
                </a:solidFill>
              </a:rPr>
              <a:t>proof</a:t>
            </a:r>
            <a:r>
              <a:rPr lang="en-GB" dirty="0">
                <a:solidFill>
                  <a:schemeClr val="tx1"/>
                </a:solidFill>
              </a:rPr>
              <a:t>: </a:t>
            </a:r>
            <a:r>
              <a:rPr lang="hu-HU" dirty="0" err="1">
                <a:solidFill>
                  <a:srgbClr val="0070C0"/>
                </a:solidFill>
              </a:rPr>
              <a:t>Bark</a:t>
            </a:r>
            <a:r>
              <a:rPr lang="en-GB" dirty="0">
                <a:solidFill>
                  <a:srgbClr val="0070C0"/>
                </a:solidFill>
              </a:rPr>
              <a:t>(Fifi)</a:t>
            </a:r>
          </a:p>
        </p:txBody>
      </p:sp>
      <p:sp>
        <p:nvSpPr>
          <p:cNvPr id="5" name="Slide Number Placeholder 4">
            <a:extLst>
              <a:ext uri="{FF2B5EF4-FFF2-40B4-BE49-F238E27FC236}">
                <a16:creationId xmlns:a16="http://schemas.microsoft.com/office/drawing/2014/main" id="{0B5F626B-B8F3-A943-FD45-478F6A2CFDA4}"/>
              </a:ext>
            </a:extLst>
          </p:cNvPr>
          <p:cNvSpPr>
            <a:spLocks noGrp="1"/>
          </p:cNvSpPr>
          <p:nvPr>
            <p:ph type="sldNum" sz="quarter" idx="12"/>
          </p:nvPr>
        </p:nvSpPr>
        <p:spPr/>
        <p:txBody>
          <a:bodyPr/>
          <a:lstStyle/>
          <a:p>
            <a:fld id="{9F7ECEBC-3B63-4262-8BE9-06366B519A9F}" type="slidenum">
              <a:rPr lang="hu-HU" smtClean="0"/>
              <a:pPr/>
              <a:t>162</a:t>
            </a:fld>
            <a:endParaRPr lang="hu-HU" dirty="0"/>
          </a:p>
        </p:txBody>
      </p:sp>
      <p:sp>
        <p:nvSpPr>
          <p:cNvPr id="6" name="Title 5">
            <a:extLst>
              <a:ext uri="{FF2B5EF4-FFF2-40B4-BE49-F238E27FC236}">
                <a16:creationId xmlns:a16="http://schemas.microsoft.com/office/drawing/2014/main" id="{65BBA2F1-E567-5ABE-E0CE-28A280FA495D}"/>
              </a:ext>
            </a:extLst>
          </p:cNvPr>
          <p:cNvSpPr>
            <a:spLocks noGrp="1"/>
          </p:cNvSpPr>
          <p:nvPr>
            <p:ph type="title"/>
          </p:nvPr>
        </p:nvSpPr>
        <p:spPr/>
        <p:txBody>
          <a:bodyPr>
            <a:normAutofit fontScale="90000"/>
          </a:bodyPr>
          <a:lstStyle/>
          <a:p>
            <a:r>
              <a:rPr lang="hu-HU" b="1" dirty="0" err="1">
                <a:solidFill>
                  <a:schemeClr val="tx1"/>
                </a:solidFill>
              </a:rPr>
              <a:t>Rule-based</a:t>
            </a:r>
            <a:r>
              <a:rPr lang="hu-HU" b="1" dirty="0">
                <a:solidFill>
                  <a:schemeClr val="tx1"/>
                </a:solidFill>
              </a:rPr>
              <a:t> </a:t>
            </a:r>
            <a:r>
              <a:rPr lang="hu-HU" b="1" dirty="0" err="1">
                <a:solidFill>
                  <a:schemeClr val="tx1"/>
                </a:solidFill>
              </a:rPr>
              <a:t>reasoning</a:t>
            </a:r>
            <a:br>
              <a:rPr lang="hu-HU" dirty="0">
                <a:solidFill>
                  <a:schemeClr val="tx1"/>
                </a:solidFill>
              </a:rPr>
            </a:br>
            <a:r>
              <a:rPr lang="hu-HU" dirty="0" err="1">
                <a:solidFill>
                  <a:schemeClr val="tx1"/>
                </a:solidFill>
              </a:rPr>
              <a:t>Forward</a:t>
            </a:r>
            <a:r>
              <a:rPr lang="hu-HU" dirty="0">
                <a:solidFill>
                  <a:schemeClr val="tx1"/>
                </a:solidFill>
              </a:rPr>
              <a:t> and </a:t>
            </a:r>
            <a:r>
              <a:rPr lang="hu-HU" dirty="0" err="1">
                <a:solidFill>
                  <a:schemeClr val="tx1"/>
                </a:solidFill>
              </a:rPr>
              <a:t>backward</a:t>
            </a:r>
            <a:r>
              <a:rPr lang="hu-HU" dirty="0">
                <a:solidFill>
                  <a:schemeClr val="tx1"/>
                </a:solidFill>
              </a:rPr>
              <a:t> </a:t>
            </a:r>
            <a:r>
              <a:rPr lang="hu-HU" dirty="0" err="1">
                <a:solidFill>
                  <a:schemeClr val="tx1"/>
                </a:solidFill>
              </a:rPr>
              <a:t>chaining</a:t>
            </a:r>
            <a:endParaRPr lang="en-GB" dirty="0">
              <a:solidFill>
                <a:schemeClr val="tx1"/>
              </a:solidFill>
            </a:endParaRPr>
          </a:p>
        </p:txBody>
      </p:sp>
      <p:sp>
        <p:nvSpPr>
          <p:cNvPr id="3" name="Élőláb helye 2">
            <a:extLst>
              <a:ext uri="{FF2B5EF4-FFF2-40B4-BE49-F238E27FC236}">
                <a16:creationId xmlns:a16="http://schemas.microsoft.com/office/drawing/2014/main" id="{9D606AB0-1EA6-B2E2-BEC0-4B45D4E51A6E}"/>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0334D876-EC77-A9EF-0DFC-9A3BB64C5F3A}"/>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29CCDDC3-62CD-D6D4-DC77-EEBEA93E7E30}"/>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5088FE1F-B10F-4AEE-B33A-55665DF2D788}"/>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143953338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AECA172-CE86-5799-CE4D-62C84944D212}"/>
              </a:ext>
            </a:extLst>
          </p:cNvPr>
          <p:cNvSpPr>
            <a:spLocks noGrp="1"/>
          </p:cNvSpPr>
          <p:nvPr>
            <p:ph idx="1"/>
          </p:nvPr>
        </p:nvSpPr>
        <p:spPr/>
        <p:txBody>
          <a:bodyPr/>
          <a:lstStyle/>
          <a:p>
            <a:r>
              <a:rPr lang="en-GB" dirty="0"/>
              <a:t>A problem defined by facts, rules and a goal statement can be proven</a:t>
            </a:r>
            <a:endParaRPr lang="hu-HU" dirty="0"/>
          </a:p>
          <a:p>
            <a:pPr lvl="1"/>
            <a:r>
              <a:rPr lang="en-GB" b="1" dirty="0"/>
              <a:t>moving forward</a:t>
            </a:r>
            <a:r>
              <a:rPr lang="en-GB" dirty="0"/>
              <a:t>: starting from the facts and chaining forward, we derive new statements, then even newer ones from them, until we get the target statement</a:t>
            </a:r>
            <a:endParaRPr lang="hu-HU" dirty="0"/>
          </a:p>
          <a:p>
            <a:pPr lvl="1"/>
            <a:r>
              <a:rPr lang="en-GB" b="1" dirty="0"/>
              <a:t>moving backwards</a:t>
            </a:r>
            <a:r>
              <a:rPr lang="en-GB" dirty="0"/>
              <a:t>: the goal is replaced by sub-goals by chaining backwards, the sub-goals are replaced by further sub-goals until we reach sub-goals that can be justified by facts.</a:t>
            </a:r>
          </a:p>
        </p:txBody>
      </p:sp>
      <p:sp>
        <p:nvSpPr>
          <p:cNvPr id="5" name="Slide Number Placeholder 4">
            <a:extLst>
              <a:ext uri="{FF2B5EF4-FFF2-40B4-BE49-F238E27FC236}">
                <a16:creationId xmlns:a16="http://schemas.microsoft.com/office/drawing/2014/main" id="{F148E81D-1F8E-73FC-AFEA-5271537A30C6}"/>
              </a:ext>
            </a:extLst>
          </p:cNvPr>
          <p:cNvSpPr>
            <a:spLocks noGrp="1"/>
          </p:cNvSpPr>
          <p:nvPr>
            <p:ph type="sldNum" sz="quarter" idx="12"/>
          </p:nvPr>
        </p:nvSpPr>
        <p:spPr/>
        <p:txBody>
          <a:bodyPr/>
          <a:lstStyle/>
          <a:p>
            <a:fld id="{9F7ECEBC-3B63-4262-8BE9-06366B519A9F}" type="slidenum">
              <a:rPr lang="hu-HU" smtClean="0"/>
              <a:pPr/>
              <a:t>163</a:t>
            </a:fld>
            <a:endParaRPr lang="hu-HU" dirty="0"/>
          </a:p>
        </p:txBody>
      </p:sp>
      <p:sp>
        <p:nvSpPr>
          <p:cNvPr id="6" name="Title 5">
            <a:extLst>
              <a:ext uri="{FF2B5EF4-FFF2-40B4-BE49-F238E27FC236}">
                <a16:creationId xmlns:a16="http://schemas.microsoft.com/office/drawing/2014/main" id="{CAE7B5EC-8397-2F62-4E55-72E5676C0FF3}"/>
              </a:ext>
            </a:extLst>
          </p:cNvPr>
          <p:cNvSpPr>
            <a:spLocks noGrp="1"/>
          </p:cNvSpPr>
          <p:nvPr>
            <p:ph type="title"/>
          </p:nvPr>
        </p:nvSpPr>
        <p:spPr/>
        <p:txBody>
          <a:bodyPr>
            <a:normAutofit fontScale="90000"/>
          </a:bodyPr>
          <a:lstStyle/>
          <a:p>
            <a:r>
              <a:rPr lang="hu-HU" b="1" dirty="0" err="1">
                <a:solidFill>
                  <a:schemeClr val="tx1"/>
                </a:solidFill>
              </a:rPr>
              <a:t>Rule-based</a:t>
            </a:r>
            <a:r>
              <a:rPr lang="hu-HU" b="1" dirty="0">
                <a:solidFill>
                  <a:schemeClr val="tx1"/>
                </a:solidFill>
              </a:rPr>
              <a:t> </a:t>
            </a:r>
            <a:r>
              <a:rPr lang="hu-HU" b="1" dirty="0" err="1">
                <a:solidFill>
                  <a:schemeClr val="tx1"/>
                </a:solidFill>
              </a:rPr>
              <a:t>reasoning</a:t>
            </a:r>
            <a:br>
              <a:rPr lang="hu-HU" dirty="0">
                <a:solidFill>
                  <a:schemeClr val="tx1"/>
                </a:solidFill>
              </a:rPr>
            </a:br>
            <a:r>
              <a:rPr lang="hu-HU" dirty="0" err="1">
                <a:solidFill>
                  <a:schemeClr val="tx1"/>
                </a:solidFill>
              </a:rPr>
              <a:t>Directions</a:t>
            </a:r>
            <a:r>
              <a:rPr lang="hu-HU" dirty="0">
                <a:solidFill>
                  <a:schemeClr val="tx1"/>
                </a:solidFill>
              </a:rPr>
              <a:t> of </a:t>
            </a:r>
            <a:r>
              <a:rPr lang="hu-HU" dirty="0" err="1">
                <a:solidFill>
                  <a:schemeClr val="tx1"/>
                </a:solidFill>
              </a:rPr>
              <a:t>rule-based</a:t>
            </a:r>
            <a:r>
              <a:rPr lang="hu-HU" dirty="0">
                <a:solidFill>
                  <a:schemeClr val="tx1"/>
                </a:solidFill>
              </a:rPr>
              <a:t> </a:t>
            </a:r>
            <a:r>
              <a:rPr lang="hu-HU" dirty="0" err="1">
                <a:solidFill>
                  <a:schemeClr val="tx1"/>
                </a:solidFill>
              </a:rPr>
              <a:t>inference</a:t>
            </a:r>
            <a:endParaRPr lang="en-GB" dirty="0"/>
          </a:p>
        </p:txBody>
      </p:sp>
      <p:sp>
        <p:nvSpPr>
          <p:cNvPr id="3" name="Élőláb helye 2">
            <a:extLst>
              <a:ext uri="{FF2B5EF4-FFF2-40B4-BE49-F238E27FC236}">
                <a16:creationId xmlns:a16="http://schemas.microsoft.com/office/drawing/2014/main" id="{A110F0D8-5094-CD21-86BB-1A68BB0EAB61}"/>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B42D39A2-3FA7-B6B4-F1AF-D643304ED752}"/>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B49D201F-9474-D9A8-B9DA-D723673ECC9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375D7140-1BA6-4368-73C4-CBBE7E3C4BF6}"/>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321141198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4EE2C47-158A-7F6B-1452-324FE351E54D}"/>
              </a:ext>
            </a:extLst>
          </p:cNvPr>
          <p:cNvSpPr>
            <a:spLocks noGrp="1"/>
          </p:cNvSpPr>
          <p:nvPr>
            <p:ph idx="1"/>
          </p:nvPr>
        </p:nvSpPr>
        <p:spPr/>
        <p:txBody>
          <a:bodyPr/>
          <a:lstStyle/>
          <a:p>
            <a:r>
              <a:rPr lang="en-GB" dirty="0">
                <a:solidFill>
                  <a:schemeClr val="tx1"/>
                </a:solidFill>
              </a:rPr>
              <a:t>Fact:</a:t>
            </a:r>
            <a:endParaRPr lang="hu-HU" dirty="0">
              <a:solidFill>
                <a:schemeClr val="tx1"/>
              </a:solidFill>
            </a:endParaRPr>
          </a:p>
          <a:p>
            <a:pPr lvl="1"/>
            <a:r>
              <a:rPr lang="hu-HU" dirty="0">
                <a:solidFill>
                  <a:schemeClr val="tx1"/>
                </a:solidFill>
              </a:rPr>
              <a:t>U</a:t>
            </a:r>
            <a:r>
              <a:rPr lang="en-GB" dirty="0" err="1">
                <a:solidFill>
                  <a:schemeClr val="tx1"/>
                </a:solidFill>
              </a:rPr>
              <a:t>niversally</a:t>
            </a:r>
            <a:r>
              <a:rPr lang="en-GB" dirty="0">
                <a:solidFill>
                  <a:schemeClr val="tx1"/>
                </a:solidFill>
              </a:rPr>
              <a:t> bound</a:t>
            </a:r>
            <a:r>
              <a:rPr lang="hu-HU" dirty="0">
                <a:solidFill>
                  <a:schemeClr val="tx1"/>
                </a:solidFill>
              </a:rPr>
              <a:t>,</a:t>
            </a:r>
            <a:r>
              <a:rPr lang="en-GB" dirty="0">
                <a:solidFill>
                  <a:schemeClr val="tx1"/>
                </a:solidFill>
              </a:rPr>
              <a:t> arbitrary </a:t>
            </a:r>
            <a:r>
              <a:rPr lang="hu-HU" dirty="0">
                <a:solidFill>
                  <a:schemeClr val="tx1"/>
                </a:solidFill>
              </a:rPr>
              <a:t>AND/OR</a:t>
            </a:r>
            <a:r>
              <a:rPr lang="en-GB" dirty="0">
                <a:solidFill>
                  <a:schemeClr val="tx1"/>
                </a:solidFill>
              </a:rPr>
              <a:t> expression</a:t>
            </a:r>
            <a:endParaRPr lang="hu-HU" dirty="0">
              <a:solidFill>
                <a:schemeClr val="tx1"/>
              </a:solidFill>
            </a:endParaRPr>
          </a:p>
          <a:p>
            <a:r>
              <a:rPr lang="en-GB" dirty="0">
                <a:solidFill>
                  <a:schemeClr val="tx1"/>
                </a:solidFill>
              </a:rPr>
              <a:t>Rules:</a:t>
            </a:r>
            <a:endParaRPr lang="hu-HU" dirty="0">
              <a:solidFill>
                <a:schemeClr val="tx1"/>
              </a:solidFill>
            </a:endParaRPr>
          </a:p>
          <a:p>
            <a:pPr lvl="1"/>
            <a:r>
              <a:rPr lang="en-GB" dirty="0">
                <a:solidFill>
                  <a:schemeClr val="tx1"/>
                </a:solidFill>
              </a:rPr>
              <a:t>Universally bound expressions of the form L → W, where L is a literal and W is an </a:t>
            </a:r>
            <a:r>
              <a:rPr lang="hu-HU" dirty="0">
                <a:solidFill>
                  <a:schemeClr val="tx1"/>
                </a:solidFill>
              </a:rPr>
              <a:t>AND/OR</a:t>
            </a:r>
            <a:r>
              <a:rPr lang="en-GB" dirty="0">
                <a:solidFill>
                  <a:schemeClr val="tx1"/>
                </a:solidFill>
              </a:rPr>
              <a:t> expression</a:t>
            </a:r>
            <a:endParaRPr lang="hu-HU" dirty="0">
              <a:solidFill>
                <a:schemeClr val="tx1"/>
              </a:solidFill>
            </a:endParaRPr>
          </a:p>
          <a:p>
            <a:r>
              <a:rPr lang="hu-HU" dirty="0" err="1">
                <a:solidFill>
                  <a:schemeClr val="tx1"/>
                </a:solidFill>
              </a:rPr>
              <a:t>Goal</a:t>
            </a:r>
            <a:r>
              <a:rPr lang="en-GB" dirty="0">
                <a:solidFill>
                  <a:schemeClr val="tx1"/>
                </a:solidFill>
              </a:rPr>
              <a:t>:</a:t>
            </a:r>
            <a:endParaRPr lang="hu-HU" dirty="0">
              <a:solidFill>
                <a:schemeClr val="tx1"/>
              </a:solidFill>
            </a:endParaRPr>
          </a:p>
          <a:p>
            <a:pPr lvl="1"/>
            <a:r>
              <a:rPr lang="en-GB" dirty="0">
                <a:solidFill>
                  <a:schemeClr val="accent5">
                    <a:lumMod val="75000"/>
                  </a:schemeClr>
                </a:solidFill>
              </a:rPr>
              <a:t>L1</a:t>
            </a:r>
            <a:r>
              <a:rPr lang="pt-BR" dirty="0">
                <a:solidFill>
                  <a:schemeClr val="accent5">
                    <a:lumMod val="75000"/>
                  </a:schemeClr>
                </a:solidFill>
              </a:rPr>
              <a:t> ∨</a:t>
            </a:r>
            <a:r>
              <a:rPr lang="en-GB" dirty="0">
                <a:solidFill>
                  <a:schemeClr val="accent5">
                    <a:lumMod val="75000"/>
                  </a:schemeClr>
                </a:solidFill>
              </a:rPr>
              <a:t> … </a:t>
            </a:r>
            <a:r>
              <a:rPr lang="pt-BR" dirty="0">
                <a:solidFill>
                  <a:schemeClr val="accent5">
                    <a:lumMod val="75000"/>
                  </a:schemeClr>
                </a:solidFill>
              </a:rPr>
              <a:t>∨ </a:t>
            </a:r>
            <a:r>
              <a:rPr lang="en-GB" dirty="0">
                <a:solidFill>
                  <a:schemeClr val="accent5">
                    <a:lumMod val="75000"/>
                  </a:schemeClr>
                </a:solidFill>
              </a:rPr>
              <a:t>Ln </a:t>
            </a:r>
            <a:r>
              <a:rPr lang="en-GB" dirty="0">
                <a:solidFill>
                  <a:schemeClr val="tx1"/>
                </a:solidFill>
              </a:rPr>
              <a:t>is an existential bound expression, where </a:t>
            </a:r>
            <a:r>
              <a:rPr lang="en-GB" dirty="0">
                <a:solidFill>
                  <a:schemeClr val="accent5">
                    <a:lumMod val="75000"/>
                  </a:schemeClr>
                </a:solidFill>
              </a:rPr>
              <a:t>L1, … , Ln </a:t>
            </a:r>
            <a:r>
              <a:rPr lang="en-GB" dirty="0">
                <a:solidFill>
                  <a:schemeClr val="tx1"/>
                </a:solidFill>
              </a:rPr>
              <a:t>are literals</a:t>
            </a:r>
          </a:p>
        </p:txBody>
      </p:sp>
      <p:sp>
        <p:nvSpPr>
          <p:cNvPr id="5" name="Slide Number Placeholder 4">
            <a:extLst>
              <a:ext uri="{FF2B5EF4-FFF2-40B4-BE49-F238E27FC236}">
                <a16:creationId xmlns:a16="http://schemas.microsoft.com/office/drawing/2014/main" id="{7F11D216-60EF-AFAE-E039-963499083EFB}"/>
              </a:ext>
            </a:extLst>
          </p:cNvPr>
          <p:cNvSpPr>
            <a:spLocks noGrp="1"/>
          </p:cNvSpPr>
          <p:nvPr>
            <p:ph type="sldNum" sz="quarter" idx="12"/>
          </p:nvPr>
        </p:nvSpPr>
        <p:spPr/>
        <p:txBody>
          <a:bodyPr/>
          <a:lstStyle/>
          <a:p>
            <a:fld id="{9F7ECEBC-3B63-4262-8BE9-06366B519A9F}" type="slidenum">
              <a:rPr lang="hu-HU" smtClean="0"/>
              <a:pPr/>
              <a:t>164</a:t>
            </a:fld>
            <a:endParaRPr lang="hu-HU" dirty="0"/>
          </a:p>
        </p:txBody>
      </p:sp>
      <p:sp>
        <p:nvSpPr>
          <p:cNvPr id="6" name="Title 5">
            <a:extLst>
              <a:ext uri="{FF2B5EF4-FFF2-40B4-BE49-F238E27FC236}">
                <a16:creationId xmlns:a16="http://schemas.microsoft.com/office/drawing/2014/main" id="{ED78D2F8-5093-2B98-A8C4-9E3D787F4848}"/>
              </a:ext>
            </a:extLst>
          </p:cNvPr>
          <p:cNvSpPr>
            <a:spLocks noGrp="1"/>
          </p:cNvSpPr>
          <p:nvPr>
            <p:ph type="title"/>
          </p:nvPr>
        </p:nvSpPr>
        <p:spPr/>
        <p:txBody>
          <a:bodyPr>
            <a:normAutofit fontScale="90000"/>
          </a:bodyPr>
          <a:lstStyle/>
          <a:p>
            <a:r>
              <a:rPr lang="hu-HU" b="1" dirty="0" err="1">
                <a:solidFill>
                  <a:schemeClr val="tx1"/>
                </a:solidFill>
              </a:rPr>
              <a:t>Rule-based</a:t>
            </a:r>
            <a:r>
              <a:rPr lang="hu-HU" b="1" dirty="0">
                <a:solidFill>
                  <a:schemeClr val="tx1"/>
                </a:solidFill>
              </a:rPr>
              <a:t> </a:t>
            </a:r>
            <a:r>
              <a:rPr lang="hu-HU" b="1" dirty="0" err="1">
                <a:solidFill>
                  <a:schemeClr val="tx1"/>
                </a:solidFill>
              </a:rPr>
              <a:t>reasoning</a:t>
            </a:r>
            <a:br>
              <a:rPr lang="hu-HU" dirty="0">
                <a:solidFill>
                  <a:schemeClr val="tx1"/>
                </a:solidFill>
              </a:rPr>
            </a:br>
            <a:r>
              <a:rPr lang="hu-HU" dirty="0" err="1">
                <a:solidFill>
                  <a:schemeClr val="tx1"/>
                </a:solidFill>
              </a:rPr>
              <a:t>Forward</a:t>
            </a:r>
            <a:r>
              <a:rPr lang="hu-HU" dirty="0">
                <a:solidFill>
                  <a:schemeClr val="tx1"/>
                </a:solidFill>
              </a:rPr>
              <a:t> </a:t>
            </a:r>
            <a:r>
              <a:rPr lang="hu-HU" dirty="0" err="1">
                <a:solidFill>
                  <a:schemeClr val="tx1"/>
                </a:solidFill>
              </a:rPr>
              <a:t>rule-based</a:t>
            </a:r>
            <a:r>
              <a:rPr lang="hu-HU" dirty="0">
                <a:solidFill>
                  <a:schemeClr val="tx1"/>
                </a:solidFill>
              </a:rPr>
              <a:t> </a:t>
            </a:r>
            <a:r>
              <a:rPr lang="hu-HU" dirty="0" err="1">
                <a:solidFill>
                  <a:schemeClr val="tx1"/>
                </a:solidFill>
              </a:rPr>
              <a:t>representation</a:t>
            </a:r>
            <a:endParaRPr lang="en-GB" dirty="0"/>
          </a:p>
        </p:txBody>
      </p:sp>
      <p:sp>
        <p:nvSpPr>
          <p:cNvPr id="3" name="Élőláb helye 2">
            <a:extLst>
              <a:ext uri="{FF2B5EF4-FFF2-40B4-BE49-F238E27FC236}">
                <a16:creationId xmlns:a16="http://schemas.microsoft.com/office/drawing/2014/main" id="{91FB4EED-2B16-F87A-53D7-F7FC31F83704}"/>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A2B8680D-B641-C536-45B8-01EBC79B98A2}"/>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032B7649-4124-5CA1-738E-CF526E92F5F7}"/>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34BE325C-73C2-7F3F-8069-2A70F25384E7}"/>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271909372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F76D529-87DA-11E9-38D7-F7CB6004CDA6}"/>
              </a:ext>
            </a:extLst>
          </p:cNvPr>
          <p:cNvSpPr>
            <a:spLocks noGrp="1"/>
          </p:cNvSpPr>
          <p:nvPr>
            <p:ph idx="1"/>
          </p:nvPr>
        </p:nvSpPr>
        <p:spPr/>
        <p:txBody>
          <a:bodyPr/>
          <a:lstStyle/>
          <a:p>
            <a:r>
              <a:rPr lang="en-GB" dirty="0">
                <a:solidFill>
                  <a:schemeClr val="tx1"/>
                </a:solidFill>
              </a:rPr>
              <a:t>Fact:</a:t>
            </a:r>
            <a:endParaRPr lang="hu-HU" dirty="0">
              <a:solidFill>
                <a:schemeClr val="tx1"/>
              </a:solidFill>
            </a:endParaRPr>
          </a:p>
          <a:p>
            <a:pPr lvl="1"/>
            <a:r>
              <a:rPr lang="en-GB" dirty="0">
                <a:solidFill>
                  <a:schemeClr val="accent5">
                    <a:lumMod val="75000"/>
                  </a:schemeClr>
                </a:solidFill>
              </a:rPr>
              <a:t>L1</a:t>
            </a:r>
            <a:r>
              <a:rPr lang="hu-HU" dirty="0">
                <a:solidFill>
                  <a:schemeClr val="accent5">
                    <a:lumMod val="75000"/>
                  </a:schemeClr>
                </a:solidFill>
              </a:rPr>
              <a:t> ∧</a:t>
            </a:r>
            <a:r>
              <a:rPr lang="en-GB" dirty="0">
                <a:solidFill>
                  <a:schemeClr val="accent5">
                    <a:lumMod val="75000"/>
                  </a:schemeClr>
                </a:solidFill>
              </a:rPr>
              <a:t> … </a:t>
            </a:r>
            <a:r>
              <a:rPr lang="hu-HU" dirty="0">
                <a:solidFill>
                  <a:schemeClr val="accent5">
                    <a:lumMod val="75000"/>
                  </a:schemeClr>
                </a:solidFill>
              </a:rPr>
              <a:t>∧ </a:t>
            </a:r>
            <a:r>
              <a:rPr lang="hu-HU" dirty="0" err="1">
                <a:solidFill>
                  <a:schemeClr val="accent5">
                    <a:lumMod val="75000"/>
                  </a:schemeClr>
                </a:solidFill>
              </a:rPr>
              <a:t>Ln</a:t>
            </a:r>
            <a:r>
              <a:rPr lang="hu-HU" dirty="0">
                <a:solidFill>
                  <a:schemeClr val="accent5">
                    <a:lumMod val="75000"/>
                  </a:schemeClr>
                </a:solidFill>
              </a:rPr>
              <a:t> </a:t>
            </a:r>
            <a:r>
              <a:rPr lang="en-GB" dirty="0">
                <a:solidFill>
                  <a:schemeClr val="accent5">
                    <a:lumMod val="75000"/>
                  </a:schemeClr>
                </a:solidFill>
              </a:rPr>
              <a:t> </a:t>
            </a:r>
            <a:r>
              <a:rPr lang="en-GB" dirty="0">
                <a:solidFill>
                  <a:schemeClr val="tx1"/>
                </a:solidFill>
              </a:rPr>
              <a:t>universal bound expression, where </a:t>
            </a:r>
            <a:r>
              <a:rPr lang="en-GB" dirty="0">
                <a:solidFill>
                  <a:schemeClr val="accent5">
                    <a:lumMod val="75000"/>
                  </a:schemeClr>
                </a:solidFill>
              </a:rPr>
              <a:t>L1,… ,Ln</a:t>
            </a:r>
            <a:r>
              <a:rPr lang="en-GB" dirty="0">
                <a:solidFill>
                  <a:schemeClr val="tx1"/>
                </a:solidFill>
              </a:rPr>
              <a:t> are literals.</a:t>
            </a:r>
            <a:endParaRPr lang="hu-HU" dirty="0">
              <a:solidFill>
                <a:schemeClr val="tx1"/>
              </a:solidFill>
            </a:endParaRPr>
          </a:p>
          <a:p>
            <a:r>
              <a:rPr lang="en-GB" dirty="0">
                <a:solidFill>
                  <a:schemeClr val="tx1"/>
                </a:solidFill>
              </a:rPr>
              <a:t>Rules:</a:t>
            </a:r>
            <a:endParaRPr lang="hu-HU" dirty="0">
              <a:solidFill>
                <a:schemeClr val="tx1"/>
              </a:solidFill>
            </a:endParaRPr>
          </a:p>
          <a:p>
            <a:pPr lvl="1"/>
            <a:r>
              <a:rPr lang="en-GB" dirty="0">
                <a:solidFill>
                  <a:schemeClr val="tx1"/>
                </a:solidFill>
              </a:rPr>
              <a:t>Universally bound expressions of the form </a:t>
            </a:r>
            <a:r>
              <a:rPr lang="en-GB" dirty="0">
                <a:solidFill>
                  <a:schemeClr val="accent5">
                    <a:lumMod val="75000"/>
                  </a:schemeClr>
                </a:solidFill>
              </a:rPr>
              <a:t>W → L</a:t>
            </a:r>
            <a:r>
              <a:rPr lang="en-GB" dirty="0">
                <a:solidFill>
                  <a:schemeClr val="tx1"/>
                </a:solidFill>
              </a:rPr>
              <a:t>, where L is a literal and </a:t>
            </a:r>
            <a:r>
              <a:rPr lang="en-GB" dirty="0">
                <a:solidFill>
                  <a:schemeClr val="accent5">
                    <a:lumMod val="75000"/>
                  </a:schemeClr>
                </a:solidFill>
              </a:rPr>
              <a:t>W</a:t>
            </a:r>
            <a:r>
              <a:rPr lang="en-GB" dirty="0">
                <a:solidFill>
                  <a:schemeClr val="tx1"/>
                </a:solidFill>
              </a:rPr>
              <a:t> is an </a:t>
            </a:r>
            <a:r>
              <a:rPr lang="hu-HU" dirty="0">
                <a:solidFill>
                  <a:schemeClr val="tx1"/>
                </a:solidFill>
              </a:rPr>
              <a:t>AND/OR</a:t>
            </a:r>
            <a:r>
              <a:rPr lang="en-GB" dirty="0">
                <a:solidFill>
                  <a:schemeClr val="tx1"/>
                </a:solidFill>
              </a:rPr>
              <a:t> expression</a:t>
            </a:r>
            <a:endParaRPr lang="hu-HU" dirty="0">
              <a:solidFill>
                <a:schemeClr val="tx1"/>
              </a:solidFill>
            </a:endParaRPr>
          </a:p>
          <a:p>
            <a:r>
              <a:rPr lang="hu-HU" dirty="0" err="1">
                <a:solidFill>
                  <a:schemeClr val="tx1"/>
                </a:solidFill>
              </a:rPr>
              <a:t>Goal</a:t>
            </a:r>
            <a:r>
              <a:rPr lang="en-GB" dirty="0">
                <a:solidFill>
                  <a:schemeClr val="tx1"/>
                </a:solidFill>
              </a:rPr>
              <a:t>:</a:t>
            </a:r>
            <a:endParaRPr lang="hu-HU" dirty="0">
              <a:solidFill>
                <a:schemeClr val="tx1"/>
              </a:solidFill>
            </a:endParaRPr>
          </a:p>
          <a:p>
            <a:pPr lvl="1"/>
            <a:r>
              <a:rPr lang="en-GB" dirty="0">
                <a:solidFill>
                  <a:schemeClr val="tx1"/>
                </a:solidFill>
              </a:rPr>
              <a:t>existentially bound arbitrary </a:t>
            </a:r>
            <a:r>
              <a:rPr lang="hu-HU" dirty="0">
                <a:solidFill>
                  <a:schemeClr val="tx1"/>
                </a:solidFill>
              </a:rPr>
              <a:t>AND/OR</a:t>
            </a:r>
            <a:r>
              <a:rPr lang="en-GB" dirty="0">
                <a:solidFill>
                  <a:schemeClr val="tx1"/>
                </a:solidFill>
              </a:rPr>
              <a:t> expression</a:t>
            </a:r>
          </a:p>
        </p:txBody>
      </p:sp>
      <p:sp>
        <p:nvSpPr>
          <p:cNvPr id="5" name="Slide Number Placeholder 4">
            <a:extLst>
              <a:ext uri="{FF2B5EF4-FFF2-40B4-BE49-F238E27FC236}">
                <a16:creationId xmlns:a16="http://schemas.microsoft.com/office/drawing/2014/main" id="{E3A9CA81-3889-351E-8C36-A7C95617836D}"/>
              </a:ext>
            </a:extLst>
          </p:cNvPr>
          <p:cNvSpPr>
            <a:spLocks noGrp="1"/>
          </p:cNvSpPr>
          <p:nvPr>
            <p:ph type="sldNum" sz="quarter" idx="12"/>
          </p:nvPr>
        </p:nvSpPr>
        <p:spPr/>
        <p:txBody>
          <a:bodyPr/>
          <a:lstStyle/>
          <a:p>
            <a:fld id="{9F7ECEBC-3B63-4262-8BE9-06366B519A9F}" type="slidenum">
              <a:rPr lang="hu-HU" smtClean="0"/>
              <a:pPr/>
              <a:t>165</a:t>
            </a:fld>
            <a:endParaRPr lang="hu-HU" dirty="0"/>
          </a:p>
        </p:txBody>
      </p:sp>
      <p:sp>
        <p:nvSpPr>
          <p:cNvPr id="6" name="Title 5">
            <a:extLst>
              <a:ext uri="{FF2B5EF4-FFF2-40B4-BE49-F238E27FC236}">
                <a16:creationId xmlns:a16="http://schemas.microsoft.com/office/drawing/2014/main" id="{AE9A11B7-39B8-26A5-5CCF-700D8DB4715F}"/>
              </a:ext>
            </a:extLst>
          </p:cNvPr>
          <p:cNvSpPr>
            <a:spLocks noGrp="1"/>
          </p:cNvSpPr>
          <p:nvPr>
            <p:ph type="title"/>
          </p:nvPr>
        </p:nvSpPr>
        <p:spPr/>
        <p:txBody>
          <a:bodyPr>
            <a:normAutofit fontScale="90000"/>
          </a:bodyPr>
          <a:lstStyle/>
          <a:p>
            <a:r>
              <a:rPr lang="hu-HU" b="1" dirty="0" err="1">
                <a:solidFill>
                  <a:schemeClr val="tx1"/>
                </a:solidFill>
              </a:rPr>
              <a:t>Rule-based</a:t>
            </a:r>
            <a:r>
              <a:rPr lang="hu-HU" b="1" dirty="0">
                <a:solidFill>
                  <a:schemeClr val="tx1"/>
                </a:solidFill>
              </a:rPr>
              <a:t> </a:t>
            </a:r>
            <a:r>
              <a:rPr lang="hu-HU" b="1" dirty="0" err="1">
                <a:solidFill>
                  <a:schemeClr val="tx1"/>
                </a:solidFill>
              </a:rPr>
              <a:t>reasoning</a:t>
            </a:r>
            <a:br>
              <a:rPr lang="hu-HU" dirty="0">
                <a:solidFill>
                  <a:schemeClr val="tx1"/>
                </a:solidFill>
              </a:rPr>
            </a:br>
            <a:r>
              <a:rPr lang="hu-HU" dirty="0" err="1">
                <a:solidFill>
                  <a:schemeClr val="tx1"/>
                </a:solidFill>
              </a:rPr>
              <a:t>Backward</a:t>
            </a:r>
            <a:r>
              <a:rPr lang="hu-HU" dirty="0">
                <a:solidFill>
                  <a:schemeClr val="tx1"/>
                </a:solidFill>
              </a:rPr>
              <a:t> </a:t>
            </a:r>
            <a:r>
              <a:rPr lang="hu-HU" dirty="0" err="1">
                <a:solidFill>
                  <a:schemeClr val="tx1"/>
                </a:solidFill>
              </a:rPr>
              <a:t>rule-based</a:t>
            </a:r>
            <a:r>
              <a:rPr lang="hu-HU" dirty="0">
                <a:solidFill>
                  <a:schemeClr val="tx1"/>
                </a:solidFill>
              </a:rPr>
              <a:t> </a:t>
            </a:r>
            <a:r>
              <a:rPr lang="hu-HU" dirty="0" err="1">
                <a:solidFill>
                  <a:schemeClr val="tx1"/>
                </a:solidFill>
              </a:rPr>
              <a:t>representation</a:t>
            </a:r>
            <a:endParaRPr lang="en-GB" dirty="0">
              <a:solidFill>
                <a:schemeClr val="tx1"/>
              </a:solidFill>
            </a:endParaRPr>
          </a:p>
        </p:txBody>
      </p:sp>
      <p:sp>
        <p:nvSpPr>
          <p:cNvPr id="3" name="Élőláb helye 2">
            <a:extLst>
              <a:ext uri="{FF2B5EF4-FFF2-40B4-BE49-F238E27FC236}">
                <a16:creationId xmlns:a16="http://schemas.microsoft.com/office/drawing/2014/main" id="{FD9DD2CC-DD8A-9029-F3DF-97C6213577A2}"/>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44B0F654-A7C7-CF84-4950-0075972C8179}"/>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17AE9DF9-F080-EC61-F197-AFE3E0E748C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DFBDCB97-DBBD-B9D8-BCBE-FF9C273CB482}"/>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356027094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D2A5E3-E59A-0BCA-4374-E6B646F58241}"/>
              </a:ext>
            </a:extLst>
          </p:cNvPr>
          <p:cNvSpPr>
            <a:spLocks noGrp="1"/>
          </p:cNvSpPr>
          <p:nvPr>
            <p:ph idx="1"/>
          </p:nvPr>
        </p:nvSpPr>
        <p:spPr>
          <a:xfrm>
            <a:off x="838200" y="1548722"/>
            <a:ext cx="10515600" cy="1629908"/>
          </a:xfrm>
        </p:spPr>
        <p:txBody>
          <a:bodyPr>
            <a:normAutofit/>
          </a:bodyPr>
          <a:lstStyle/>
          <a:p>
            <a:r>
              <a:rPr lang="en-GB" sz="2400" dirty="0">
                <a:solidFill>
                  <a:schemeClr val="tx1"/>
                </a:solidFill>
              </a:rPr>
              <a:t>Fifi and Killer </a:t>
            </a:r>
            <a:r>
              <a:rPr lang="hu-HU" sz="2400" dirty="0" err="1">
                <a:solidFill>
                  <a:schemeClr val="tx1"/>
                </a:solidFill>
              </a:rPr>
              <a:t>are</a:t>
            </a:r>
            <a:r>
              <a:rPr lang="hu-HU" sz="2400" dirty="0">
                <a:solidFill>
                  <a:schemeClr val="tx1"/>
                </a:solidFill>
              </a:rPr>
              <a:t> </a:t>
            </a:r>
            <a:r>
              <a:rPr lang="en-GB" sz="2400" dirty="0">
                <a:solidFill>
                  <a:schemeClr val="tx1"/>
                </a:solidFill>
              </a:rPr>
              <a:t>dogs, Fifi wags her tail, </a:t>
            </a:r>
            <a:r>
              <a:rPr lang="en-GB" sz="2400" dirty="0" err="1">
                <a:solidFill>
                  <a:schemeClr val="tx1"/>
                </a:solidFill>
              </a:rPr>
              <a:t>Cili</a:t>
            </a:r>
            <a:r>
              <a:rPr lang="en-GB" sz="2400" dirty="0">
                <a:solidFill>
                  <a:schemeClr val="tx1"/>
                </a:solidFill>
              </a:rPr>
              <a:t> meows. Animals that meow are cats. A dog that wags its tail is friendly. Cats are not afraid of friendly dogs. </a:t>
            </a:r>
            <a:endParaRPr lang="hu-HU" sz="2400" dirty="0">
              <a:solidFill>
                <a:schemeClr val="tx1"/>
              </a:solidFill>
            </a:endParaRPr>
          </a:p>
          <a:p>
            <a:r>
              <a:rPr lang="en-GB" sz="2400" dirty="0">
                <a:solidFill>
                  <a:schemeClr val="tx1"/>
                </a:solidFill>
              </a:rPr>
              <a:t>Name a dog-cat match where the cat is not afraid of the dog!</a:t>
            </a:r>
            <a:endParaRPr lang="hu-HU" sz="2400" dirty="0">
              <a:solidFill>
                <a:schemeClr val="tx1"/>
              </a:solidFill>
            </a:endParaRPr>
          </a:p>
        </p:txBody>
      </p:sp>
      <p:sp>
        <p:nvSpPr>
          <p:cNvPr id="5" name="Slide Number Placeholder 4">
            <a:extLst>
              <a:ext uri="{FF2B5EF4-FFF2-40B4-BE49-F238E27FC236}">
                <a16:creationId xmlns:a16="http://schemas.microsoft.com/office/drawing/2014/main" id="{8E1ABC4E-D5A7-DCD2-4A6A-92640693F3B5}"/>
              </a:ext>
            </a:extLst>
          </p:cNvPr>
          <p:cNvSpPr>
            <a:spLocks noGrp="1"/>
          </p:cNvSpPr>
          <p:nvPr>
            <p:ph type="sldNum" sz="quarter" idx="12"/>
          </p:nvPr>
        </p:nvSpPr>
        <p:spPr/>
        <p:txBody>
          <a:bodyPr/>
          <a:lstStyle/>
          <a:p>
            <a:fld id="{9F7ECEBC-3B63-4262-8BE9-06366B519A9F}" type="slidenum">
              <a:rPr lang="hu-HU" smtClean="0"/>
              <a:pPr/>
              <a:t>166</a:t>
            </a:fld>
            <a:endParaRPr lang="hu-HU" dirty="0"/>
          </a:p>
        </p:txBody>
      </p:sp>
      <p:sp>
        <p:nvSpPr>
          <p:cNvPr id="6" name="Title 5">
            <a:extLst>
              <a:ext uri="{FF2B5EF4-FFF2-40B4-BE49-F238E27FC236}">
                <a16:creationId xmlns:a16="http://schemas.microsoft.com/office/drawing/2014/main" id="{9F3DD0DF-21B6-BFA2-35BF-474FD4576315}"/>
              </a:ext>
            </a:extLst>
          </p:cNvPr>
          <p:cNvSpPr>
            <a:spLocks noGrp="1"/>
          </p:cNvSpPr>
          <p:nvPr>
            <p:ph type="title"/>
          </p:nvPr>
        </p:nvSpPr>
        <p:spPr/>
        <p:txBody>
          <a:bodyPr>
            <a:normAutofit fontScale="90000"/>
          </a:bodyPr>
          <a:lstStyle/>
          <a:p>
            <a:r>
              <a:rPr lang="hu-HU" b="1" dirty="0" err="1">
                <a:solidFill>
                  <a:schemeClr val="tx1"/>
                </a:solidFill>
              </a:rPr>
              <a:t>Rule-based</a:t>
            </a:r>
            <a:r>
              <a:rPr lang="hu-HU" b="1" dirty="0">
                <a:solidFill>
                  <a:schemeClr val="tx1"/>
                </a:solidFill>
              </a:rPr>
              <a:t> </a:t>
            </a:r>
            <a:r>
              <a:rPr lang="hu-HU" b="1" dirty="0" err="1">
                <a:solidFill>
                  <a:schemeClr val="tx1"/>
                </a:solidFill>
              </a:rPr>
              <a:t>reasoning</a:t>
            </a:r>
            <a:br>
              <a:rPr lang="hu-HU" dirty="0">
                <a:solidFill>
                  <a:schemeClr val="tx1"/>
                </a:solidFill>
              </a:rPr>
            </a:br>
            <a:r>
              <a:rPr lang="hu-HU" dirty="0" err="1">
                <a:solidFill>
                  <a:schemeClr val="tx1"/>
                </a:solidFill>
              </a:rPr>
              <a:t>Backward</a:t>
            </a:r>
            <a:r>
              <a:rPr lang="hu-HU" dirty="0">
                <a:solidFill>
                  <a:schemeClr val="tx1"/>
                </a:solidFill>
              </a:rPr>
              <a:t> </a:t>
            </a:r>
            <a:r>
              <a:rPr lang="hu-HU" dirty="0" err="1">
                <a:solidFill>
                  <a:schemeClr val="tx1"/>
                </a:solidFill>
              </a:rPr>
              <a:t>rule-based</a:t>
            </a:r>
            <a:r>
              <a:rPr lang="hu-HU" dirty="0">
                <a:solidFill>
                  <a:schemeClr val="tx1"/>
                </a:solidFill>
              </a:rPr>
              <a:t> </a:t>
            </a:r>
            <a:r>
              <a:rPr lang="hu-HU" dirty="0" err="1">
                <a:solidFill>
                  <a:schemeClr val="tx1"/>
                </a:solidFill>
              </a:rPr>
              <a:t>representation</a:t>
            </a:r>
            <a:r>
              <a:rPr lang="hu-HU" dirty="0">
                <a:solidFill>
                  <a:schemeClr val="tx1"/>
                </a:solidFill>
              </a:rPr>
              <a:t> (</a:t>
            </a:r>
            <a:r>
              <a:rPr lang="hu-HU" dirty="0" err="1">
                <a:solidFill>
                  <a:schemeClr val="tx1"/>
                </a:solidFill>
              </a:rPr>
              <a:t>example</a:t>
            </a:r>
            <a:r>
              <a:rPr lang="hu-HU" dirty="0">
                <a:solidFill>
                  <a:schemeClr val="tx1"/>
                </a:solidFill>
              </a:rPr>
              <a:t>)</a:t>
            </a:r>
            <a:endParaRPr lang="en-GB" dirty="0">
              <a:solidFill>
                <a:schemeClr val="tx1"/>
              </a:solidFill>
            </a:endParaRPr>
          </a:p>
        </p:txBody>
      </p:sp>
      <p:sp>
        <p:nvSpPr>
          <p:cNvPr id="7" name="Content Placeholder 1">
            <a:extLst>
              <a:ext uri="{FF2B5EF4-FFF2-40B4-BE49-F238E27FC236}">
                <a16:creationId xmlns:a16="http://schemas.microsoft.com/office/drawing/2014/main" id="{F1DEC4D8-93DE-1A92-20DF-EC9B1122AF90}"/>
              </a:ext>
            </a:extLst>
          </p:cNvPr>
          <p:cNvSpPr txBox="1">
            <a:spLocks/>
          </p:cNvSpPr>
          <p:nvPr/>
        </p:nvSpPr>
        <p:spPr>
          <a:xfrm>
            <a:off x="838200" y="3286178"/>
            <a:ext cx="2848429" cy="230182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solidFill>
                  <a:schemeClr val="tx1"/>
                </a:solidFill>
              </a:rPr>
              <a:t>Formalization:</a:t>
            </a:r>
            <a:endParaRPr lang="hu-HU" sz="2400" dirty="0">
              <a:solidFill>
                <a:schemeClr val="tx1"/>
              </a:solidFill>
            </a:endParaRPr>
          </a:p>
          <a:p>
            <a:r>
              <a:rPr lang="hu-HU" sz="2400" dirty="0">
                <a:solidFill>
                  <a:schemeClr val="accent5">
                    <a:lumMod val="75000"/>
                  </a:schemeClr>
                </a:solidFill>
              </a:rPr>
              <a:t>D</a:t>
            </a:r>
            <a:r>
              <a:rPr lang="en-GB" sz="2400" dirty="0">
                <a:solidFill>
                  <a:schemeClr val="accent5">
                    <a:lumMod val="75000"/>
                  </a:schemeClr>
                </a:solidFill>
              </a:rPr>
              <a:t>(x) ~ x </a:t>
            </a:r>
            <a:r>
              <a:rPr lang="hu-HU" sz="2400" dirty="0">
                <a:solidFill>
                  <a:schemeClr val="accent5">
                    <a:lumMod val="75000"/>
                  </a:schemeClr>
                </a:solidFill>
              </a:rPr>
              <a:t>is </a:t>
            </a:r>
            <a:r>
              <a:rPr lang="en-GB" sz="2400" dirty="0">
                <a:solidFill>
                  <a:schemeClr val="accent5">
                    <a:lumMod val="75000"/>
                  </a:schemeClr>
                </a:solidFill>
              </a:rPr>
              <a:t>dog</a:t>
            </a:r>
            <a:endParaRPr lang="hu-HU" sz="2400" dirty="0">
              <a:solidFill>
                <a:schemeClr val="accent5">
                  <a:lumMod val="75000"/>
                </a:schemeClr>
              </a:solidFill>
            </a:endParaRPr>
          </a:p>
          <a:p>
            <a:r>
              <a:rPr lang="hu-HU" sz="2400" dirty="0">
                <a:solidFill>
                  <a:schemeClr val="accent5">
                    <a:lumMod val="75000"/>
                  </a:schemeClr>
                </a:solidFill>
              </a:rPr>
              <a:t>C</a:t>
            </a:r>
            <a:r>
              <a:rPr lang="en-GB" sz="2400" dirty="0">
                <a:solidFill>
                  <a:schemeClr val="accent5">
                    <a:lumMod val="75000"/>
                  </a:schemeClr>
                </a:solidFill>
              </a:rPr>
              <a:t>(x) ~ x </a:t>
            </a:r>
            <a:r>
              <a:rPr lang="hu-HU" sz="2400" dirty="0">
                <a:solidFill>
                  <a:schemeClr val="accent5">
                    <a:lumMod val="75000"/>
                  </a:schemeClr>
                </a:solidFill>
              </a:rPr>
              <a:t>is </a:t>
            </a:r>
            <a:r>
              <a:rPr lang="en-GB" sz="2400" dirty="0">
                <a:solidFill>
                  <a:schemeClr val="accent5">
                    <a:lumMod val="75000"/>
                  </a:schemeClr>
                </a:solidFill>
              </a:rPr>
              <a:t>cat</a:t>
            </a:r>
            <a:endParaRPr lang="hu-HU" sz="2400" dirty="0">
              <a:solidFill>
                <a:schemeClr val="accent5">
                  <a:lumMod val="75000"/>
                </a:schemeClr>
              </a:solidFill>
            </a:endParaRPr>
          </a:p>
          <a:p>
            <a:r>
              <a:rPr lang="hu-HU" sz="2400" dirty="0">
                <a:solidFill>
                  <a:schemeClr val="accent5">
                    <a:lumMod val="75000"/>
                  </a:schemeClr>
                </a:solidFill>
              </a:rPr>
              <a:t>W</a:t>
            </a:r>
            <a:r>
              <a:rPr lang="en-GB" sz="2400" dirty="0">
                <a:solidFill>
                  <a:schemeClr val="accent5">
                    <a:lumMod val="75000"/>
                  </a:schemeClr>
                </a:solidFill>
              </a:rPr>
              <a:t>(x) ~ x w</a:t>
            </a:r>
            <a:r>
              <a:rPr lang="hu-HU" sz="2400" dirty="0" err="1">
                <a:solidFill>
                  <a:schemeClr val="accent5">
                    <a:lumMod val="75000"/>
                  </a:schemeClr>
                </a:solidFill>
              </a:rPr>
              <a:t>ag</a:t>
            </a:r>
            <a:r>
              <a:rPr lang="en-GB" sz="2400" dirty="0">
                <a:solidFill>
                  <a:schemeClr val="accent5">
                    <a:lumMod val="75000"/>
                  </a:schemeClr>
                </a:solidFill>
              </a:rPr>
              <a:t>s</a:t>
            </a:r>
            <a:endParaRPr lang="hu-HU" sz="2400" dirty="0">
              <a:solidFill>
                <a:schemeClr val="accent5">
                  <a:lumMod val="75000"/>
                </a:schemeClr>
              </a:solidFill>
            </a:endParaRPr>
          </a:p>
          <a:p>
            <a:r>
              <a:rPr lang="hu-HU" sz="2400" dirty="0">
                <a:solidFill>
                  <a:schemeClr val="accent5">
                    <a:lumMod val="75000"/>
                  </a:schemeClr>
                </a:solidFill>
              </a:rPr>
              <a:t>M</a:t>
            </a:r>
            <a:r>
              <a:rPr lang="en-GB" sz="2400" dirty="0">
                <a:solidFill>
                  <a:schemeClr val="accent5">
                    <a:lumMod val="75000"/>
                  </a:schemeClr>
                </a:solidFill>
              </a:rPr>
              <a:t>(x) ~ x meows</a:t>
            </a:r>
            <a:endParaRPr lang="hu-HU" sz="2400" dirty="0">
              <a:solidFill>
                <a:schemeClr val="accent5">
                  <a:lumMod val="75000"/>
                </a:schemeClr>
              </a:solidFill>
            </a:endParaRPr>
          </a:p>
          <a:p>
            <a:r>
              <a:rPr lang="hu-HU" sz="2400" dirty="0">
                <a:solidFill>
                  <a:schemeClr val="accent5">
                    <a:lumMod val="75000"/>
                  </a:schemeClr>
                </a:solidFill>
              </a:rPr>
              <a:t>F</a:t>
            </a:r>
            <a:r>
              <a:rPr lang="en-GB" sz="2400" dirty="0">
                <a:solidFill>
                  <a:schemeClr val="accent5">
                    <a:lumMod val="75000"/>
                  </a:schemeClr>
                </a:solidFill>
              </a:rPr>
              <a:t>(x) ~ x is friendly</a:t>
            </a:r>
            <a:endParaRPr lang="hu-HU" sz="2400" dirty="0">
              <a:solidFill>
                <a:schemeClr val="accent5">
                  <a:lumMod val="75000"/>
                </a:schemeClr>
              </a:solidFill>
            </a:endParaRPr>
          </a:p>
          <a:p>
            <a:r>
              <a:rPr lang="hu-HU" sz="2400" dirty="0">
                <a:solidFill>
                  <a:schemeClr val="accent5">
                    <a:lumMod val="75000"/>
                  </a:schemeClr>
                </a:solidFill>
              </a:rPr>
              <a:t>S</a:t>
            </a:r>
            <a:r>
              <a:rPr lang="en-GB" sz="2400" dirty="0">
                <a:solidFill>
                  <a:schemeClr val="accent5">
                    <a:lumMod val="75000"/>
                  </a:schemeClr>
                </a:solidFill>
              </a:rPr>
              <a:t>(</a:t>
            </a:r>
            <a:r>
              <a:rPr lang="en-GB" sz="2400" dirty="0" err="1">
                <a:solidFill>
                  <a:schemeClr val="accent5">
                    <a:lumMod val="75000"/>
                  </a:schemeClr>
                </a:solidFill>
              </a:rPr>
              <a:t>x,y</a:t>
            </a:r>
            <a:r>
              <a:rPr lang="en-GB" sz="2400" dirty="0">
                <a:solidFill>
                  <a:schemeClr val="accent5">
                    <a:lumMod val="75000"/>
                  </a:schemeClr>
                </a:solidFill>
              </a:rPr>
              <a:t>) ~ x </a:t>
            </a:r>
            <a:r>
              <a:rPr lang="hu-HU" sz="2400" dirty="0" err="1">
                <a:solidFill>
                  <a:schemeClr val="accent5">
                    <a:lumMod val="75000"/>
                  </a:schemeClr>
                </a:solidFill>
              </a:rPr>
              <a:t>scared</a:t>
            </a:r>
            <a:r>
              <a:rPr lang="en-GB" sz="2400" dirty="0">
                <a:solidFill>
                  <a:schemeClr val="accent5">
                    <a:lumMod val="75000"/>
                  </a:schemeClr>
                </a:solidFill>
              </a:rPr>
              <a:t> of y</a:t>
            </a:r>
            <a:endParaRPr lang="hu-HU" sz="2400" dirty="0">
              <a:solidFill>
                <a:schemeClr val="accent5">
                  <a:lumMod val="75000"/>
                </a:schemeClr>
              </a:solidFill>
            </a:endParaRPr>
          </a:p>
        </p:txBody>
      </p:sp>
      <p:sp>
        <p:nvSpPr>
          <p:cNvPr id="8" name="Content Placeholder 1">
            <a:extLst>
              <a:ext uri="{FF2B5EF4-FFF2-40B4-BE49-F238E27FC236}">
                <a16:creationId xmlns:a16="http://schemas.microsoft.com/office/drawing/2014/main" id="{ABBE213D-28C0-3DDD-5F20-156A736F1C70}"/>
              </a:ext>
            </a:extLst>
          </p:cNvPr>
          <p:cNvSpPr txBox="1">
            <a:spLocks/>
          </p:cNvSpPr>
          <p:nvPr/>
        </p:nvSpPr>
        <p:spPr>
          <a:xfrm>
            <a:off x="4125663" y="3286178"/>
            <a:ext cx="7228137" cy="2301822"/>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dirty="0">
                <a:solidFill>
                  <a:schemeClr val="tx1"/>
                </a:solidFill>
              </a:rPr>
              <a:t>Fact: </a:t>
            </a:r>
            <a:r>
              <a:rPr lang="hu-HU" sz="2400" dirty="0">
                <a:solidFill>
                  <a:schemeClr val="accent5">
                    <a:lumMod val="75000"/>
                  </a:schemeClr>
                </a:solidFill>
              </a:rPr>
              <a:t>D</a:t>
            </a:r>
            <a:r>
              <a:rPr lang="en-GB" sz="2400" dirty="0">
                <a:solidFill>
                  <a:schemeClr val="accent5">
                    <a:lumMod val="75000"/>
                  </a:schemeClr>
                </a:solidFill>
              </a:rPr>
              <a:t>(Fifi) </a:t>
            </a:r>
            <a:r>
              <a:rPr lang="hu-HU" sz="2400" dirty="0">
                <a:solidFill>
                  <a:schemeClr val="accent5">
                    <a:lumMod val="75000"/>
                  </a:schemeClr>
                </a:solidFill>
              </a:rPr>
              <a:t>∧</a:t>
            </a:r>
            <a:r>
              <a:rPr lang="en-GB" sz="2400" dirty="0">
                <a:solidFill>
                  <a:schemeClr val="accent5">
                    <a:lumMod val="75000"/>
                  </a:schemeClr>
                </a:solidFill>
              </a:rPr>
              <a:t> </a:t>
            </a:r>
            <a:r>
              <a:rPr lang="hu-HU" sz="2400" dirty="0">
                <a:solidFill>
                  <a:schemeClr val="accent5">
                    <a:lumMod val="75000"/>
                  </a:schemeClr>
                </a:solidFill>
              </a:rPr>
              <a:t>D</a:t>
            </a:r>
            <a:r>
              <a:rPr lang="en-GB" sz="2400" dirty="0">
                <a:solidFill>
                  <a:schemeClr val="accent5">
                    <a:lumMod val="75000"/>
                  </a:schemeClr>
                </a:solidFill>
              </a:rPr>
              <a:t>(Killer) </a:t>
            </a:r>
            <a:r>
              <a:rPr lang="hu-HU" sz="2400" dirty="0">
                <a:solidFill>
                  <a:schemeClr val="accent5">
                    <a:lumMod val="75000"/>
                  </a:schemeClr>
                </a:solidFill>
              </a:rPr>
              <a:t>∧ W</a:t>
            </a:r>
            <a:r>
              <a:rPr lang="en-GB" sz="2400" dirty="0">
                <a:solidFill>
                  <a:schemeClr val="accent5">
                    <a:lumMod val="75000"/>
                  </a:schemeClr>
                </a:solidFill>
              </a:rPr>
              <a:t>(Fifi)</a:t>
            </a:r>
            <a:r>
              <a:rPr lang="hu-HU" sz="2400" dirty="0">
                <a:solidFill>
                  <a:schemeClr val="accent5">
                    <a:lumMod val="75000"/>
                  </a:schemeClr>
                </a:solidFill>
              </a:rPr>
              <a:t> ∧</a:t>
            </a:r>
            <a:r>
              <a:rPr lang="en-GB" sz="2400" dirty="0">
                <a:solidFill>
                  <a:schemeClr val="accent5">
                    <a:lumMod val="75000"/>
                  </a:schemeClr>
                </a:solidFill>
              </a:rPr>
              <a:t> </a:t>
            </a:r>
            <a:r>
              <a:rPr lang="hu-HU" sz="2400" dirty="0">
                <a:solidFill>
                  <a:schemeClr val="accent5">
                    <a:lumMod val="75000"/>
                  </a:schemeClr>
                </a:solidFill>
              </a:rPr>
              <a:t>M</a:t>
            </a:r>
            <a:r>
              <a:rPr lang="en-GB" sz="2400" dirty="0">
                <a:solidFill>
                  <a:schemeClr val="accent5">
                    <a:lumMod val="75000"/>
                  </a:schemeClr>
                </a:solidFill>
              </a:rPr>
              <a:t>(</a:t>
            </a:r>
            <a:r>
              <a:rPr lang="en-GB" sz="2400" dirty="0" err="1">
                <a:solidFill>
                  <a:schemeClr val="accent5">
                    <a:lumMod val="75000"/>
                  </a:schemeClr>
                </a:solidFill>
              </a:rPr>
              <a:t>Cili</a:t>
            </a:r>
            <a:r>
              <a:rPr lang="en-GB" sz="2400" dirty="0">
                <a:solidFill>
                  <a:schemeClr val="accent5">
                    <a:lumMod val="75000"/>
                  </a:schemeClr>
                </a:solidFill>
              </a:rPr>
              <a:t>)</a:t>
            </a:r>
            <a:endParaRPr lang="hu-HU" sz="2400" dirty="0">
              <a:solidFill>
                <a:schemeClr val="accent5">
                  <a:lumMod val="75000"/>
                </a:schemeClr>
              </a:solidFill>
            </a:endParaRPr>
          </a:p>
          <a:p>
            <a:pPr marL="0" indent="0">
              <a:buNone/>
            </a:pPr>
            <a:r>
              <a:rPr lang="en-GB" sz="2400" dirty="0">
                <a:solidFill>
                  <a:schemeClr val="tx1"/>
                </a:solidFill>
              </a:rPr>
              <a:t>Rules:</a:t>
            </a:r>
            <a:endParaRPr lang="hu-HU" sz="2400" dirty="0">
              <a:solidFill>
                <a:schemeClr val="tx1"/>
              </a:solidFill>
            </a:endParaRPr>
          </a:p>
          <a:p>
            <a:pPr marL="0" indent="0">
              <a:buNone/>
            </a:pPr>
            <a:r>
              <a:rPr lang="hu-HU" sz="2400" dirty="0">
                <a:solidFill>
                  <a:schemeClr val="accent5">
                    <a:lumMod val="75000"/>
                  </a:schemeClr>
                </a:solidFill>
              </a:rPr>
              <a:t>∀</a:t>
            </a:r>
            <a:r>
              <a:rPr lang="en-GB" sz="2400" dirty="0">
                <a:solidFill>
                  <a:schemeClr val="accent5">
                    <a:lumMod val="75000"/>
                  </a:schemeClr>
                </a:solidFill>
              </a:rPr>
              <a:t>x (</a:t>
            </a:r>
            <a:r>
              <a:rPr lang="hu-HU" sz="2400" dirty="0">
                <a:solidFill>
                  <a:schemeClr val="accent5">
                    <a:lumMod val="75000"/>
                  </a:schemeClr>
                </a:solidFill>
              </a:rPr>
              <a:t>M</a:t>
            </a:r>
            <a:r>
              <a:rPr lang="en-GB" sz="2400" dirty="0">
                <a:solidFill>
                  <a:schemeClr val="accent5">
                    <a:lumMod val="75000"/>
                  </a:schemeClr>
                </a:solidFill>
              </a:rPr>
              <a:t>(x) → </a:t>
            </a:r>
            <a:r>
              <a:rPr lang="hu-HU" sz="2400" dirty="0">
                <a:solidFill>
                  <a:schemeClr val="accent5">
                    <a:lumMod val="75000"/>
                  </a:schemeClr>
                </a:solidFill>
              </a:rPr>
              <a:t>C</a:t>
            </a:r>
            <a:r>
              <a:rPr lang="en-GB" sz="2400" dirty="0">
                <a:solidFill>
                  <a:schemeClr val="accent5">
                    <a:lumMod val="75000"/>
                  </a:schemeClr>
                </a:solidFill>
              </a:rPr>
              <a:t>(x))</a:t>
            </a:r>
            <a:endParaRPr lang="hu-HU" sz="2400" dirty="0">
              <a:solidFill>
                <a:schemeClr val="accent5">
                  <a:lumMod val="75000"/>
                </a:schemeClr>
              </a:solidFill>
            </a:endParaRPr>
          </a:p>
          <a:p>
            <a:pPr marL="0" indent="0">
              <a:buNone/>
            </a:pPr>
            <a:r>
              <a:rPr lang="hu-HU" sz="2400" dirty="0">
                <a:solidFill>
                  <a:schemeClr val="accent5">
                    <a:lumMod val="75000"/>
                  </a:schemeClr>
                </a:solidFill>
              </a:rPr>
              <a:t>∀</a:t>
            </a:r>
            <a:r>
              <a:rPr lang="en-GB" sz="2400" dirty="0">
                <a:solidFill>
                  <a:schemeClr val="accent5">
                    <a:lumMod val="75000"/>
                  </a:schemeClr>
                </a:solidFill>
              </a:rPr>
              <a:t>x (</a:t>
            </a:r>
            <a:r>
              <a:rPr lang="hu-HU" sz="2400" dirty="0">
                <a:solidFill>
                  <a:schemeClr val="accent5">
                    <a:lumMod val="75000"/>
                  </a:schemeClr>
                </a:solidFill>
              </a:rPr>
              <a:t>D</a:t>
            </a:r>
            <a:r>
              <a:rPr lang="en-GB" sz="2400" dirty="0">
                <a:solidFill>
                  <a:schemeClr val="accent5">
                    <a:lumMod val="75000"/>
                  </a:schemeClr>
                </a:solidFill>
              </a:rPr>
              <a:t>(x)</a:t>
            </a:r>
            <a:r>
              <a:rPr lang="hu-HU" sz="2400" dirty="0">
                <a:solidFill>
                  <a:schemeClr val="accent5">
                    <a:lumMod val="75000"/>
                  </a:schemeClr>
                </a:solidFill>
              </a:rPr>
              <a:t> ∧ W</a:t>
            </a:r>
            <a:r>
              <a:rPr lang="en-GB" sz="2400" dirty="0">
                <a:solidFill>
                  <a:schemeClr val="accent5">
                    <a:lumMod val="75000"/>
                  </a:schemeClr>
                </a:solidFill>
              </a:rPr>
              <a:t>(x) → </a:t>
            </a:r>
            <a:r>
              <a:rPr lang="hu-HU" sz="2400" dirty="0">
                <a:solidFill>
                  <a:schemeClr val="accent5">
                    <a:lumMod val="75000"/>
                  </a:schemeClr>
                </a:solidFill>
              </a:rPr>
              <a:t>F</a:t>
            </a:r>
            <a:r>
              <a:rPr lang="en-GB" sz="2400" dirty="0">
                <a:solidFill>
                  <a:schemeClr val="accent5">
                    <a:lumMod val="75000"/>
                  </a:schemeClr>
                </a:solidFill>
              </a:rPr>
              <a:t>(x))</a:t>
            </a:r>
            <a:endParaRPr lang="hu-HU" sz="2400" dirty="0">
              <a:solidFill>
                <a:schemeClr val="accent5">
                  <a:lumMod val="75000"/>
                </a:schemeClr>
              </a:solidFill>
            </a:endParaRPr>
          </a:p>
          <a:p>
            <a:pPr marL="0" indent="0">
              <a:buNone/>
            </a:pPr>
            <a:r>
              <a:rPr lang="hu-HU" sz="2400" dirty="0">
                <a:solidFill>
                  <a:schemeClr val="accent5">
                    <a:lumMod val="75000"/>
                  </a:schemeClr>
                </a:solidFill>
              </a:rPr>
              <a:t>∀</a:t>
            </a:r>
            <a:r>
              <a:rPr lang="en-GB" sz="2400" dirty="0">
                <a:solidFill>
                  <a:schemeClr val="accent5">
                    <a:lumMod val="75000"/>
                  </a:schemeClr>
                </a:solidFill>
              </a:rPr>
              <a:t>x</a:t>
            </a:r>
            <a:r>
              <a:rPr lang="hu-HU" sz="2400" dirty="0">
                <a:solidFill>
                  <a:schemeClr val="accent5">
                    <a:lumMod val="75000"/>
                  </a:schemeClr>
                </a:solidFill>
              </a:rPr>
              <a:t>∀</a:t>
            </a:r>
            <a:r>
              <a:rPr lang="en-GB" sz="2400" dirty="0">
                <a:solidFill>
                  <a:schemeClr val="accent5">
                    <a:lumMod val="75000"/>
                  </a:schemeClr>
                </a:solidFill>
              </a:rPr>
              <a:t>y (</a:t>
            </a:r>
            <a:r>
              <a:rPr lang="hu-HU" sz="2400" dirty="0">
                <a:solidFill>
                  <a:schemeClr val="accent5">
                    <a:lumMod val="75000"/>
                  </a:schemeClr>
                </a:solidFill>
              </a:rPr>
              <a:t>D</a:t>
            </a:r>
            <a:r>
              <a:rPr lang="en-GB" sz="2400" dirty="0">
                <a:solidFill>
                  <a:schemeClr val="accent5">
                    <a:lumMod val="75000"/>
                  </a:schemeClr>
                </a:solidFill>
              </a:rPr>
              <a:t>(x)</a:t>
            </a:r>
            <a:r>
              <a:rPr lang="hu-HU" sz="2400" dirty="0">
                <a:solidFill>
                  <a:schemeClr val="accent5">
                    <a:lumMod val="75000"/>
                  </a:schemeClr>
                </a:solidFill>
              </a:rPr>
              <a:t> ∧ F</a:t>
            </a:r>
            <a:r>
              <a:rPr lang="en-GB" sz="2400" dirty="0">
                <a:solidFill>
                  <a:schemeClr val="accent5">
                    <a:lumMod val="75000"/>
                  </a:schemeClr>
                </a:solidFill>
              </a:rPr>
              <a:t>(x)</a:t>
            </a:r>
            <a:r>
              <a:rPr lang="hu-HU" sz="2400" dirty="0">
                <a:solidFill>
                  <a:schemeClr val="accent5">
                    <a:lumMod val="75000"/>
                  </a:schemeClr>
                </a:solidFill>
              </a:rPr>
              <a:t> ∧ C</a:t>
            </a:r>
            <a:r>
              <a:rPr lang="en-GB" sz="2400" dirty="0">
                <a:solidFill>
                  <a:schemeClr val="accent5">
                    <a:lumMod val="75000"/>
                  </a:schemeClr>
                </a:solidFill>
              </a:rPr>
              <a:t>(y) → ¬</a:t>
            </a:r>
            <a:r>
              <a:rPr lang="hu-HU" sz="2400" dirty="0">
                <a:solidFill>
                  <a:schemeClr val="accent5">
                    <a:lumMod val="75000"/>
                  </a:schemeClr>
                </a:solidFill>
              </a:rPr>
              <a:t>S</a:t>
            </a:r>
            <a:r>
              <a:rPr lang="en-GB" sz="2400" dirty="0">
                <a:solidFill>
                  <a:schemeClr val="accent5">
                    <a:lumMod val="75000"/>
                  </a:schemeClr>
                </a:solidFill>
              </a:rPr>
              <a:t>(</a:t>
            </a:r>
            <a:r>
              <a:rPr lang="en-GB" sz="2400" dirty="0" err="1">
                <a:solidFill>
                  <a:schemeClr val="accent5">
                    <a:lumMod val="75000"/>
                  </a:schemeClr>
                </a:solidFill>
              </a:rPr>
              <a:t>y,x</a:t>
            </a:r>
            <a:r>
              <a:rPr lang="en-GB" sz="2400" dirty="0">
                <a:solidFill>
                  <a:schemeClr val="accent5">
                    <a:lumMod val="75000"/>
                  </a:schemeClr>
                </a:solidFill>
              </a:rPr>
              <a:t>))</a:t>
            </a:r>
            <a:endParaRPr lang="hu-HU" sz="2400" dirty="0">
              <a:solidFill>
                <a:schemeClr val="accent5">
                  <a:lumMod val="75000"/>
                </a:schemeClr>
              </a:solidFill>
            </a:endParaRPr>
          </a:p>
          <a:p>
            <a:pPr marL="0" indent="0">
              <a:buNone/>
            </a:pPr>
            <a:r>
              <a:rPr lang="en-GB" sz="2400" dirty="0">
                <a:solidFill>
                  <a:schemeClr val="tx1"/>
                </a:solidFill>
              </a:rPr>
              <a:t>Goal: </a:t>
            </a:r>
            <a:r>
              <a:rPr lang="hu-HU" sz="2400" dirty="0">
                <a:solidFill>
                  <a:schemeClr val="accent5">
                    <a:lumMod val="75000"/>
                  </a:schemeClr>
                </a:solidFill>
              </a:rPr>
              <a:t>∃</a:t>
            </a:r>
            <a:r>
              <a:rPr lang="en-GB" sz="2400" dirty="0">
                <a:solidFill>
                  <a:schemeClr val="accent5">
                    <a:lumMod val="75000"/>
                  </a:schemeClr>
                </a:solidFill>
              </a:rPr>
              <a:t>x</a:t>
            </a:r>
            <a:r>
              <a:rPr lang="hu-HU" sz="2400" dirty="0">
                <a:solidFill>
                  <a:schemeClr val="accent5">
                    <a:lumMod val="75000"/>
                  </a:schemeClr>
                </a:solidFill>
              </a:rPr>
              <a:t>∃</a:t>
            </a:r>
            <a:r>
              <a:rPr lang="en-GB" sz="2400" dirty="0">
                <a:solidFill>
                  <a:schemeClr val="accent5">
                    <a:lumMod val="75000"/>
                  </a:schemeClr>
                </a:solidFill>
              </a:rPr>
              <a:t>y (</a:t>
            </a:r>
            <a:r>
              <a:rPr lang="hu-HU" sz="2400" dirty="0">
                <a:solidFill>
                  <a:schemeClr val="accent5">
                    <a:lumMod val="75000"/>
                  </a:schemeClr>
                </a:solidFill>
              </a:rPr>
              <a:t>C</a:t>
            </a:r>
            <a:r>
              <a:rPr lang="en-GB" sz="2400" dirty="0">
                <a:solidFill>
                  <a:schemeClr val="accent5">
                    <a:lumMod val="75000"/>
                  </a:schemeClr>
                </a:solidFill>
              </a:rPr>
              <a:t>(x) </a:t>
            </a:r>
            <a:r>
              <a:rPr lang="hu-HU" sz="2400" dirty="0">
                <a:solidFill>
                  <a:schemeClr val="accent5">
                    <a:lumMod val="75000"/>
                  </a:schemeClr>
                </a:solidFill>
              </a:rPr>
              <a:t>∧</a:t>
            </a:r>
            <a:r>
              <a:rPr lang="en-GB" sz="2400" dirty="0">
                <a:solidFill>
                  <a:schemeClr val="accent5">
                    <a:lumMod val="75000"/>
                  </a:schemeClr>
                </a:solidFill>
              </a:rPr>
              <a:t> ¬ </a:t>
            </a:r>
            <a:r>
              <a:rPr lang="hu-HU" sz="2400" dirty="0">
                <a:solidFill>
                  <a:schemeClr val="accent5">
                    <a:lumMod val="75000"/>
                  </a:schemeClr>
                </a:solidFill>
              </a:rPr>
              <a:t>S</a:t>
            </a:r>
            <a:r>
              <a:rPr lang="en-GB" sz="2400" dirty="0">
                <a:solidFill>
                  <a:schemeClr val="accent5">
                    <a:lumMod val="75000"/>
                  </a:schemeClr>
                </a:solidFill>
              </a:rPr>
              <a:t>(</a:t>
            </a:r>
            <a:r>
              <a:rPr lang="en-GB" sz="2400" dirty="0" err="1">
                <a:solidFill>
                  <a:schemeClr val="accent5">
                    <a:lumMod val="75000"/>
                  </a:schemeClr>
                </a:solidFill>
              </a:rPr>
              <a:t>x,y</a:t>
            </a:r>
            <a:r>
              <a:rPr lang="en-GB" sz="2400" dirty="0">
                <a:solidFill>
                  <a:schemeClr val="accent5">
                    <a:lumMod val="75000"/>
                  </a:schemeClr>
                </a:solidFill>
              </a:rPr>
              <a:t>) </a:t>
            </a:r>
            <a:r>
              <a:rPr lang="hu-HU" sz="2400" dirty="0">
                <a:solidFill>
                  <a:schemeClr val="accent5">
                    <a:lumMod val="75000"/>
                  </a:schemeClr>
                </a:solidFill>
              </a:rPr>
              <a:t>∧</a:t>
            </a:r>
            <a:r>
              <a:rPr lang="en-GB" sz="2400" dirty="0">
                <a:solidFill>
                  <a:schemeClr val="accent5">
                    <a:lumMod val="75000"/>
                  </a:schemeClr>
                </a:solidFill>
              </a:rPr>
              <a:t> </a:t>
            </a:r>
            <a:r>
              <a:rPr lang="hu-HU" sz="2400" dirty="0">
                <a:solidFill>
                  <a:schemeClr val="accent5">
                    <a:lumMod val="75000"/>
                  </a:schemeClr>
                </a:solidFill>
              </a:rPr>
              <a:t>D</a:t>
            </a:r>
            <a:r>
              <a:rPr lang="en-GB" sz="2400" dirty="0">
                <a:solidFill>
                  <a:schemeClr val="accent5">
                    <a:lumMod val="75000"/>
                  </a:schemeClr>
                </a:solidFill>
              </a:rPr>
              <a:t>(y))</a:t>
            </a:r>
            <a:endParaRPr lang="hu-HU" sz="2400" dirty="0">
              <a:solidFill>
                <a:schemeClr val="accent5">
                  <a:lumMod val="75000"/>
                </a:schemeClr>
              </a:solidFill>
            </a:endParaRPr>
          </a:p>
        </p:txBody>
      </p:sp>
      <p:sp>
        <p:nvSpPr>
          <p:cNvPr id="3" name="Élőláb helye 2">
            <a:extLst>
              <a:ext uri="{FF2B5EF4-FFF2-40B4-BE49-F238E27FC236}">
                <a16:creationId xmlns:a16="http://schemas.microsoft.com/office/drawing/2014/main" id="{28E2B06F-1A98-626F-799C-9D70B7C408AC}"/>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9" name="Csoportba foglalás 8">
            <a:extLst>
              <a:ext uri="{FF2B5EF4-FFF2-40B4-BE49-F238E27FC236}">
                <a16:creationId xmlns:a16="http://schemas.microsoft.com/office/drawing/2014/main" id="{22F62C8D-0D0A-0968-20D2-EFDB8F4C78FC}"/>
              </a:ext>
            </a:extLst>
          </p:cNvPr>
          <p:cNvGrpSpPr/>
          <p:nvPr/>
        </p:nvGrpSpPr>
        <p:grpSpPr>
          <a:xfrm>
            <a:off x="3078726" y="6038296"/>
            <a:ext cx="1736050" cy="787001"/>
            <a:chOff x="6717298" y="6108892"/>
            <a:chExt cx="1736050" cy="787001"/>
          </a:xfrm>
        </p:grpSpPr>
        <p:pic>
          <p:nvPicPr>
            <p:cNvPr id="10" name="Ábra 9">
              <a:extLst>
                <a:ext uri="{FF2B5EF4-FFF2-40B4-BE49-F238E27FC236}">
                  <a16:creationId xmlns:a16="http://schemas.microsoft.com/office/drawing/2014/main" id="{E15789B5-3C88-3D1C-8FBE-E777D01A80A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11" name="Ábra 10">
              <a:extLst>
                <a:ext uri="{FF2B5EF4-FFF2-40B4-BE49-F238E27FC236}">
                  <a16:creationId xmlns:a16="http://schemas.microsoft.com/office/drawing/2014/main" id="{B96FB566-FC06-B44F-6A43-80E68965C0D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mc:AlternateContent xmlns:mc="http://schemas.openxmlformats.org/markup-compatibility/2006" xmlns:p14="http://schemas.microsoft.com/office/powerpoint/2010/main">
        <mc:Choice Requires="p14">
          <p:contentPart p14:bwMode="auto" r:id="rId5">
            <p14:nvContentPartPr>
              <p14:cNvPr id="4" name="Szabadkéz 3">
                <a:extLst>
                  <a:ext uri="{FF2B5EF4-FFF2-40B4-BE49-F238E27FC236}">
                    <a16:creationId xmlns:a16="http://schemas.microsoft.com/office/drawing/2014/main" id="{3B4321DF-1CC4-352F-47DE-0966C9F35550}"/>
                  </a:ext>
                </a:extLst>
              </p14:cNvPr>
              <p14:cNvContentPartPr/>
              <p14:nvPr/>
            </p14:nvContentPartPr>
            <p14:xfrm>
              <a:off x="3520800" y="2463120"/>
              <a:ext cx="360" cy="360"/>
            </p14:xfrm>
          </p:contentPart>
        </mc:Choice>
        <mc:Fallback xmlns="">
          <p:pic>
            <p:nvPicPr>
              <p:cNvPr id="4" name="Szabadkéz 3">
                <a:extLst>
                  <a:ext uri="{FF2B5EF4-FFF2-40B4-BE49-F238E27FC236}">
                    <a16:creationId xmlns:a16="http://schemas.microsoft.com/office/drawing/2014/main" id="{3B4321DF-1CC4-352F-47DE-0966C9F35550}"/>
                  </a:ext>
                </a:extLst>
              </p:cNvPr>
              <p:cNvPicPr/>
              <p:nvPr/>
            </p:nvPicPr>
            <p:blipFill>
              <a:blip r:embed="rId6"/>
              <a:stretch>
                <a:fillRect/>
              </a:stretch>
            </p:blipFill>
            <p:spPr>
              <a:xfrm>
                <a:off x="3511440" y="2453760"/>
                <a:ext cx="19080" cy="19080"/>
              </a:xfrm>
              <a:prstGeom prst="rect">
                <a:avLst/>
              </a:prstGeom>
            </p:spPr>
          </p:pic>
        </mc:Fallback>
      </mc:AlternateContent>
    </p:spTree>
    <p:extLst>
      <p:ext uri="{BB962C8B-B14F-4D97-AF65-F5344CB8AC3E}">
        <p14:creationId xmlns:p14="http://schemas.microsoft.com/office/powerpoint/2010/main" val="75103491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D2A5E3-E59A-0BCA-4374-E6B646F58241}"/>
              </a:ext>
            </a:extLst>
          </p:cNvPr>
          <p:cNvSpPr>
            <a:spLocks noGrp="1"/>
          </p:cNvSpPr>
          <p:nvPr>
            <p:ph idx="1"/>
          </p:nvPr>
        </p:nvSpPr>
        <p:spPr>
          <a:xfrm>
            <a:off x="1802290" y="1548721"/>
            <a:ext cx="10515600" cy="636540"/>
          </a:xfrm>
        </p:spPr>
        <p:txBody>
          <a:bodyPr>
            <a:normAutofit/>
          </a:bodyPr>
          <a:lstStyle/>
          <a:p>
            <a:pPr marL="0" indent="0">
              <a:buNone/>
            </a:pPr>
            <a:r>
              <a:rPr lang="hu-HU" sz="2400" dirty="0">
                <a:solidFill>
                  <a:schemeClr val="accent5">
                    <a:lumMod val="75000"/>
                  </a:schemeClr>
                </a:solidFill>
              </a:rPr>
              <a:t>                                      C</a:t>
            </a:r>
            <a:r>
              <a:rPr lang="en-GB" sz="2400" dirty="0">
                <a:solidFill>
                  <a:schemeClr val="accent5">
                    <a:lumMod val="75000"/>
                  </a:schemeClr>
                </a:solidFill>
              </a:rPr>
              <a:t>(x) </a:t>
            </a:r>
            <a:r>
              <a:rPr lang="hu-HU" sz="2400" dirty="0">
                <a:solidFill>
                  <a:schemeClr val="accent5">
                    <a:lumMod val="75000"/>
                  </a:schemeClr>
                </a:solidFill>
              </a:rPr>
              <a:t>∧</a:t>
            </a:r>
            <a:r>
              <a:rPr lang="en-GB" sz="2400" dirty="0">
                <a:solidFill>
                  <a:schemeClr val="accent5">
                    <a:lumMod val="75000"/>
                  </a:schemeClr>
                </a:solidFill>
              </a:rPr>
              <a:t> ¬ </a:t>
            </a:r>
            <a:r>
              <a:rPr lang="hu-HU" sz="2400" dirty="0">
                <a:solidFill>
                  <a:schemeClr val="accent5">
                    <a:lumMod val="75000"/>
                  </a:schemeClr>
                </a:solidFill>
              </a:rPr>
              <a:t>S</a:t>
            </a:r>
            <a:r>
              <a:rPr lang="en-GB" sz="2400" dirty="0">
                <a:solidFill>
                  <a:schemeClr val="accent5">
                    <a:lumMod val="75000"/>
                  </a:schemeClr>
                </a:solidFill>
              </a:rPr>
              <a:t>(</a:t>
            </a:r>
            <a:r>
              <a:rPr lang="en-GB" sz="2400" dirty="0" err="1">
                <a:solidFill>
                  <a:schemeClr val="accent5">
                    <a:lumMod val="75000"/>
                  </a:schemeClr>
                </a:solidFill>
              </a:rPr>
              <a:t>x,y</a:t>
            </a:r>
            <a:r>
              <a:rPr lang="en-GB" sz="2400" dirty="0">
                <a:solidFill>
                  <a:schemeClr val="accent5">
                    <a:lumMod val="75000"/>
                  </a:schemeClr>
                </a:solidFill>
              </a:rPr>
              <a:t>) </a:t>
            </a:r>
            <a:r>
              <a:rPr lang="hu-HU" sz="2400" dirty="0">
                <a:solidFill>
                  <a:schemeClr val="accent5">
                    <a:lumMod val="75000"/>
                  </a:schemeClr>
                </a:solidFill>
              </a:rPr>
              <a:t>∧</a:t>
            </a:r>
            <a:r>
              <a:rPr lang="en-GB" sz="2400" dirty="0">
                <a:solidFill>
                  <a:schemeClr val="accent5">
                    <a:lumMod val="75000"/>
                  </a:schemeClr>
                </a:solidFill>
              </a:rPr>
              <a:t> </a:t>
            </a:r>
            <a:r>
              <a:rPr lang="hu-HU" sz="2400" dirty="0">
                <a:solidFill>
                  <a:schemeClr val="accent5">
                    <a:lumMod val="75000"/>
                  </a:schemeClr>
                </a:solidFill>
              </a:rPr>
              <a:t>D</a:t>
            </a:r>
            <a:r>
              <a:rPr lang="en-GB" sz="2400" dirty="0">
                <a:solidFill>
                  <a:schemeClr val="accent5">
                    <a:lumMod val="75000"/>
                  </a:schemeClr>
                </a:solidFill>
              </a:rPr>
              <a:t>(y)</a:t>
            </a:r>
            <a:endParaRPr lang="en-GB" sz="2400" dirty="0"/>
          </a:p>
        </p:txBody>
      </p:sp>
      <p:sp>
        <p:nvSpPr>
          <p:cNvPr id="5" name="Slide Number Placeholder 4">
            <a:extLst>
              <a:ext uri="{FF2B5EF4-FFF2-40B4-BE49-F238E27FC236}">
                <a16:creationId xmlns:a16="http://schemas.microsoft.com/office/drawing/2014/main" id="{8E1ABC4E-D5A7-DCD2-4A6A-92640693F3B5}"/>
              </a:ext>
            </a:extLst>
          </p:cNvPr>
          <p:cNvSpPr>
            <a:spLocks noGrp="1"/>
          </p:cNvSpPr>
          <p:nvPr>
            <p:ph type="sldNum" sz="quarter" idx="12"/>
          </p:nvPr>
        </p:nvSpPr>
        <p:spPr/>
        <p:txBody>
          <a:bodyPr/>
          <a:lstStyle/>
          <a:p>
            <a:fld id="{9F7ECEBC-3B63-4262-8BE9-06366B519A9F}" type="slidenum">
              <a:rPr lang="hu-HU" smtClean="0"/>
              <a:pPr/>
              <a:t>167</a:t>
            </a:fld>
            <a:endParaRPr lang="hu-HU" dirty="0"/>
          </a:p>
        </p:txBody>
      </p:sp>
      <p:sp>
        <p:nvSpPr>
          <p:cNvPr id="6" name="Title 5">
            <a:extLst>
              <a:ext uri="{FF2B5EF4-FFF2-40B4-BE49-F238E27FC236}">
                <a16:creationId xmlns:a16="http://schemas.microsoft.com/office/drawing/2014/main" id="{9F3DD0DF-21B6-BFA2-35BF-474FD4576315}"/>
              </a:ext>
            </a:extLst>
          </p:cNvPr>
          <p:cNvSpPr>
            <a:spLocks noGrp="1"/>
          </p:cNvSpPr>
          <p:nvPr>
            <p:ph type="title"/>
          </p:nvPr>
        </p:nvSpPr>
        <p:spPr/>
        <p:txBody>
          <a:bodyPr>
            <a:normAutofit fontScale="90000"/>
          </a:bodyPr>
          <a:lstStyle/>
          <a:p>
            <a:r>
              <a:rPr lang="hu-HU" b="1" dirty="0" err="1">
                <a:solidFill>
                  <a:schemeClr val="tx1"/>
                </a:solidFill>
              </a:rPr>
              <a:t>Rule-based</a:t>
            </a:r>
            <a:r>
              <a:rPr lang="hu-HU" b="1" dirty="0">
                <a:solidFill>
                  <a:schemeClr val="tx1"/>
                </a:solidFill>
              </a:rPr>
              <a:t> </a:t>
            </a:r>
            <a:r>
              <a:rPr lang="hu-HU" b="1" dirty="0" err="1">
                <a:solidFill>
                  <a:schemeClr val="tx1"/>
                </a:solidFill>
              </a:rPr>
              <a:t>reasoning</a:t>
            </a:r>
            <a:br>
              <a:rPr lang="hu-HU" dirty="0">
                <a:solidFill>
                  <a:schemeClr val="tx1"/>
                </a:solidFill>
              </a:rPr>
            </a:br>
            <a:r>
              <a:rPr lang="hu-HU" dirty="0" err="1">
                <a:solidFill>
                  <a:schemeClr val="tx1"/>
                </a:solidFill>
              </a:rPr>
              <a:t>Backward</a:t>
            </a:r>
            <a:r>
              <a:rPr lang="hu-HU" dirty="0">
                <a:solidFill>
                  <a:schemeClr val="tx1"/>
                </a:solidFill>
              </a:rPr>
              <a:t> </a:t>
            </a:r>
            <a:r>
              <a:rPr lang="hu-HU" dirty="0" err="1">
                <a:solidFill>
                  <a:schemeClr val="tx1"/>
                </a:solidFill>
              </a:rPr>
              <a:t>rule-based</a:t>
            </a:r>
            <a:r>
              <a:rPr lang="hu-HU" dirty="0">
                <a:solidFill>
                  <a:schemeClr val="tx1"/>
                </a:solidFill>
              </a:rPr>
              <a:t> </a:t>
            </a:r>
            <a:r>
              <a:rPr lang="hu-HU" dirty="0" err="1">
                <a:solidFill>
                  <a:schemeClr val="tx1"/>
                </a:solidFill>
              </a:rPr>
              <a:t>representation</a:t>
            </a:r>
            <a:r>
              <a:rPr lang="hu-HU" dirty="0">
                <a:solidFill>
                  <a:schemeClr val="tx1"/>
                </a:solidFill>
              </a:rPr>
              <a:t> (</a:t>
            </a:r>
            <a:r>
              <a:rPr lang="hu-HU" dirty="0" err="1">
                <a:solidFill>
                  <a:schemeClr val="tx1"/>
                </a:solidFill>
              </a:rPr>
              <a:t>proof</a:t>
            </a:r>
            <a:r>
              <a:rPr lang="hu-HU" dirty="0">
                <a:solidFill>
                  <a:schemeClr val="tx1"/>
                </a:solidFill>
              </a:rPr>
              <a:t>)</a:t>
            </a:r>
            <a:endParaRPr lang="en-GB" dirty="0"/>
          </a:p>
        </p:txBody>
      </p:sp>
      <p:sp>
        <p:nvSpPr>
          <p:cNvPr id="11" name="Content Placeholder 1">
            <a:extLst>
              <a:ext uri="{FF2B5EF4-FFF2-40B4-BE49-F238E27FC236}">
                <a16:creationId xmlns:a16="http://schemas.microsoft.com/office/drawing/2014/main" id="{61A4D8AF-2A02-954E-4730-3B3C96B9C135}"/>
              </a:ext>
            </a:extLst>
          </p:cNvPr>
          <p:cNvSpPr txBox="1">
            <a:spLocks/>
          </p:cNvSpPr>
          <p:nvPr/>
        </p:nvSpPr>
        <p:spPr>
          <a:xfrm>
            <a:off x="9271101" y="131718"/>
            <a:ext cx="2755584" cy="1735273"/>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050" dirty="0">
                <a:solidFill>
                  <a:schemeClr val="tx1"/>
                </a:solidFill>
              </a:rPr>
              <a:t>Fact: </a:t>
            </a:r>
            <a:r>
              <a:rPr lang="hu-HU" sz="1050" dirty="0">
                <a:solidFill>
                  <a:schemeClr val="accent5">
                    <a:lumMod val="75000"/>
                  </a:schemeClr>
                </a:solidFill>
              </a:rPr>
              <a:t>D</a:t>
            </a:r>
            <a:r>
              <a:rPr lang="en-GB" sz="1050" dirty="0">
                <a:solidFill>
                  <a:schemeClr val="accent5">
                    <a:lumMod val="75000"/>
                  </a:schemeClr>
                </a:solidFill>
              </a:rPr>
              <a:t>(Fifi) </a:t>
            </a:r>
            <a:r>
              <a:rPr lang="hu-HU" sz="1050" dirty="0">
                <a:solidFill>
                  <a:schemeClr val="accent5">
                    <a:lumMod val="75000"/>
                  </a:schemeClr>
                </a:solidFill>
              </a:rPr>
              <a:t>∧</a:t>
            </a:r>
            <a:r>
              <a:rPr lang="en-GB" sz="1050" dirty="0">
                <a:solidFill>
                  <a:schemeClr val="accent5">
                    <a:lumMod val="75000"/>
                  </a:schemeClr>
                </a:solidFill>
              </a:rPr>
              <a:t> </a:t>
            </a:r>
            <a:r>
              <a:rPr lang="hu-HU" sz="1050" dirty="0">
                <a:solidFill>
                  <a:schemeClr val="accent5">
                    <a:lumMod val="75000"/>
                  </a:schemeClr>
                </a:solidFill>
              </a:rPr>
              <a:t>D</a:t>
            </a:r>
            <a:r>
              <a:rPr lang="en-GB" sz="1050" dirty="0">
                <a:solidFill>
                  <a:schemeClr val="accent5">
                    <a:lumMod val="75000"/>
                  </a:schemeClr>
                </a:solidFill>
              </a:rPr>
              <a:t>(Killer) </a:t>
            </a:r>
            <a:r>
              <a:rPr lang="hu-HU" sz="1050" dirty="0">
                <a:solidFill>
                  <a:schemeClr val="accent5">
                    <a:lumMod val="75000"/>
                  </a:schemeClr>
                </a:solidFill>
              </a:rPr>
              <a:t>∧ W</a:t>
            </a:r>
            <a:r>
              <a:rPr lang="en-GB" sz="1050" dirty="0">
                <a:solidFill>
                  <a:schemeClr val="accent5">
                    <a:lumMod val="75000"/>
                  </a:schemeClr>
                </a:solidFill>
              </a:rPr>
              <a:t>(Fifi)</a:t>
            </a:r>
            <a:r>
              <a:rPr lang="hu-HU" sz="1050" dirty="0">
                <a:solidFill>
                  <a:schemeClr val="accent5">
                    <a:lumMod val="75000"/>
                  </a:schemeClr>
                </a:solidFill>
              </a:rPr>
              <a:t> ∧</a:t>
            </a:r>
            <a:r>
              <a:rPr lang="en-GB" sz="1050" dirty="0">
                <a:solidFill>
                  <a:schemeClr val="accent5">
                    <a:lumMod val="75000"/>
                  </a:schemeClr>
                </a:solidFill>
              </a:rPr>
              <a:t> </a:t>
            </a:r>
            <a:r>
              <a:rPr lang="hu-HU" sz="1050" dirty="0">
                <a:solidFill>
                  <a:schemeClr val="accent5">
                    <a:lumMod val="75000"/>
                  </a:schemeClr>
                </a:solidFill>
              </a:rPr>
              <a:t>M</a:t>
            </a:r>
            <a:r>
              <a:rPr lang="en-GB" sz="1050" dirty="0">
                <a:solidFill>
                  <a:schemeClr val="accent5">
                    <a:lumMod val="75000"/>
                  </a:schemeClr>
                </a:solidFill>
              </a:rPr>
              <a:t>(</a:t>
            </a:r>
            <a:r>
              <a:rPr lang="en-GB" sz="1050" dirty="0" err="1">
                <a:solidFill>
                  <a:schemeClr val="accent5">
                    <a:lumMod val="75000"/>
                  </a:schemeClr>
                </a:solidFill>
              </a:rPr>
              <a:t>Cili</a:t>
            </a:r>
            <a:r>
              <a:rPr lang="en-GB" sz="1050" dirty="0">
                <a:solidFill>
                  <a:schemeClr val="accent5">
                    <a:lumMod val="75000"/>
                  </a:schemeClr>
                </a:solidFill>
              </a:rPr>
              <a:t>)</a:t>
            </a:r>
            <a:endParaRPr lang="hu-HU" sz="1050" dirty="0">
              <a:solidFill>
                <a:schemeClr val="accent5">
                  <a:lumMod val="75000"/>
                </a:schemeClr>
              </a:solidFill>
            </a:endParaRPr>
          </a:p>
          <a:p>
            <a:pPr marL="0" indent="0">
              <a:buNone/>
            </a:pPr>
            <a:r>
              <a:rPr lang="en-GB" sz="1050" dirty="0">
                <a:solidFill>
                  <a:schemeClr val="tx1"/>
                </a:solidFill>
              </a:rPr>
              <a:t>Rules:</a:t>
            </a:r>
            <a:endParaRPr lang="hu-HU" sz="1050" dirty="0">
              <a:solidFill>
                <a:schemeClr val="tx1"/>
              </a:solidFill>
            </a:endParaRPr>
          </a:p>
          <a:p>
            <a:pPr marL="0" indent="0">
              <a:buNone/>
            </a:pPr>
            <a:r>
              <a:rPr lang="hu-HU" sz="1050" dirty="0">
                <a:solidFill>
                  <a:schemeClr val="accent5">
                    <a:lumMod val="75000"/>
                  </a:schemeClr>
                </a:solidFill>
              </a:rPr>
              <a:t>(1) ∀</a:t>
            </a:r>
            <a:r>
              <a:rPr lang="en-GB" sz="1050" dirty="0">
                <a:solidFill>
                  <a:schemeClr val="accent5">
                    <a:lumMod val="75000"/>
                  </a:schemeClr>
                </a:solidFill>
              </a:rPr>
              <a:t>x (</a:t>
            </a:r>
            <a:r>
              <a:rPr lang="hu-HU" sz="1050" dirty="0">
                <a:solidFill>
                  <a:schemeClr val="accent5">
                    <a:lumMod val="75000"/>
                  </a:schemeClr>
                </a:solidFill>
              </a:rPr>
              <a:t>M</a:t>
            </a:r>
            <a:r>
              <a:rPr lang="en-GB" sz="1050" dirty="0">
                <a:solidFill>
                  <a:schemeClr val="accent5">
                    <a:lumMod val="75000"/>
                  </a:schemeClr>
                </a:solidFill>
              </a:rPr>
              <a:t>(x) → </a:t>
            </a:r>
            <a:r>
              <a:rPr lang="hu-HU" sz="1050" dirty="0">
                <a:solidFill>
                  <a:schemeClr val="accent5">
                    <a:lumMod val="75000"/>
                  </a:schemeClr>
                </a:solidFill>
              </a:rPr>
              <a:t>C</a:t>
            </a:r>
            <a:r>
              <a:rPr lang="en-GB" sz="1050" dirty="0">
                <a:solidFill>
                  <a:schemeClr val="accent5">
                    <a:lumMod val="75000"/>
                  </a:schemeClr>
                </a:solidFill>
              </a:rPr>
              <a:t>(x))</a:t>
            </a:r>
            <a:endParaRPr lang="hu-HU" sz="1050" dirty="0">
              <a:solidFill>
                <a:schemeClr val="accent5">
                  <a:lumMod val="75000"/>
                </a:schemeClr>
              </a:solidFill>
            </a:endParaRPr>
          </a:p>
          <a:p>
            <a:pPr marL="0" indent="0">
              <a:buNone/>
            </a:pPr>
            <a:r>
              <a:rPr lang="hu-HU" sz="1050" dirty="0">
                <a:solidFill>
                  <a:schemeClr val="accent5">
                    <a:lumMod val="75000"/>
                  </a:schemeClr>
                </a:solidFill>
              </a:rPr>
              <a:t>(2) ∀</a:t>
            </a:r>
            <a:r>
              <a:rPr lang="en-GB" sz="1050" dirty="0">
                <a:solidFill>
                  <a:schemeClr val="accent5">
                    <a:lumMod val="75000"/>
                  </a:schemeClr>
                </a:solidFill>
              </a:rPr>
              <a:t>x (</a:t>
            </a:r>
            <a:r>
              <a:rPr lang="hu-HU" sz="1050" dirty="0">
                <a:solidFill>
                  <a:schemeClr val="accent5">
                    <a:lumMod val="75000"/>
                  </a:schemeClr>
                </a:solidFill>
              </a:rPr>
              <a:t>D</a:t>
            </a:r>
            <a:r>
              <a:rPr lang="en-GB" sz="1050" dirty="0">
                <a:solidFill>
                  <a:schemeClr val="accent5">
                    <a:lumMod val="75000"/>
                  </a:schemeClr>
                </a:solidFill>
              </a:rPr>
              <a:t>(x)</a:t>
            </a:r>
            <a:r>
              <a:rPr lang="hu-HU" sz="1050" dirty="0">
                <a:solidFill>
                  <a:schemeClr val="accent5">
                    <a:lumMod val="75000"/>
                  </a:schemeClr>
                </a:solidFill>
              </a:rPr>
              <a:t> ∧ W</a:t>
            </a:r>
            <a:r>
              <a:rPr lang="en-GB" sz="1050" dirty="0">
                <a:solidFill>
                  <a:schemeClr val="accent5">
                    <a:lumMod val="75000"/>
                  </a:schemeClr>
                </a:solidFill>
              </a:rPr>
              <a:t>(x) → </a:t>
            </a:r>
            <a:r>
              <a:rPr lang="hu-HU" sz="1050" dirty="0">
                <a:solidFill>
                  <a:schemeClr val="accent5">
                    <a:lumMod val="75000"/>
                  </a:schemeClr>
                </a:solidFill>
              </a:rPr>
              <a:t>F</a:t>
            </a:r>
            <a:r>
              <a:rPr lang="en-GB" sz="1050" dirty="0">
                <a:solidFill>
                  <a:schemeClr val="accent5">
                    <a:lumMod val="75000"/>
                  </a:schemeClr>
                </a:solidFill>
              </a:rPr>
              <a:t>(x))</a:t>
            </a:r>
            <a:endParaRPr lang="hu-HU" sz="1050" dirty="0">
              <a:solidFill>
                <a:schemeClr val="accent5">
                  <a:lumMod val="75000"/>
                </a:schemeClr>
              </a:solidFill>
            </a:endParaRPr>
          </a:p>
          <a:p>
            <a:pPr marL="0" indent="0">
              <a:buNone/>
            </a:pPr>
            <a:r>
              <a:rPr lang="hu-HU" sz="1050" dirty="0">
                <a:solidFill>
                  <a:schemeClr val="accent5">
                    <a:lumMod val="75000"/>
                  </a:schemeClr>
                </a:solidFill>
              </a:rPr>
              <a:t>(3) ∀</a:t>
            </a:r>
            <a:r>
              <a:rPr lang="en-GB" sz="1050" dirty="0">
                <a:solidFill>
                  <a:schemeClr val="accent5">
                    <a:lumMod val="75000"/>
                  </a:schemeClr>
                </a:solidFill>
              </a:rPr>
              <a:t>x</a:t>
            </a:r>
            <a:r>
              <a:rPr lang="hu-HU" sz="1050" dirty="0">
                <a:solidFill>
                  <a:schemeClr val="accent5">
                    <a:lumMod val="75000"/>
                  </a:schemeClr>
                </a:solidFill>
              </a:rPr>
              <a:t>∀</a:t>
            </a:r>
            <a:r>
              <a:rPr lang="en-GB" sz="1050" dirty="0">
                <a:solidFill>
                  <a:schemeClr val="accent5">
                    <a:lumMod val="75000"/>
                  </a:schemeClr>
                </a:solidFill>
              </a:rPr>
              <a:t>y (</a:t>
            </a:r>
            <a:r>
              <a:rPr lang="hu-HU" sz="1050" dirty="0">
                <a:solidFill>
                  <a:schemeClr val="accent5">
                    <a:lumMod val="75000"/>
                  </a:schemeClr>
                </a:solidFill>
              </a:rPr>
              <a:t>D</a:t>
            </a:r>
            <a:r>
              <a:rPr lang="en-GB" sz="1050" dirty="0">
                <a:solidFill>
                  <a:schemeClr val="accent5">
                    <a:lumMod val="75000"/>
                  </a:schemeClr>
                </a:solidFill>
              </a:rPr>
              <a:t>(x)</a:t>
            </a:r>
            <a:r>
              <a:rPr lang="hu-HU" sz="1050" dirty="0">
                <a:solidFill>
                  <a:schemeClr val="accent5">
                    <a:lumMod val="75000"/>
                  </a:schemeClr>
                </a:solidFill>
              </a:rPr>
              <a:t> ∧ F</a:t>
            </a:r>
            <a:r>
              <a:rPr lang="en-GB" sz="1050" dirty="0">
                <a:solidFill>
                  <a:schemeClr val="accent5">
                    <a:lumMod val="75000"/>
                  </a:schemeClr>
                </a:solidFill>
              </a:rPr>
              <a:t>(x)</a:t>
            </a:r>
            <a:r>
              <a:rPr lang="hu-HU" sz="1050" dirty="0">
                <a:solidFill>
                  <a:schemeClr val="accent5">
                    <a:lumMod val="75000"/>
                  </a:schemeClr>
                </a:solidFill>
              </a:rPr>
              <a:t> ∧ C</a:t>
            </a:r>
            <a:r>
              <a:rPr lang="en-GB" sz="1050" dirty="0">
                <a:solidFill>
                  <a:schemeClr val="accent5">
                    <a:lumMod val="75000"/>
                  </a:schemeClr>
                </a:solidFill>
              </a:rPr>
              <a:t>(y) → ¬</a:t>
            </a:r>
            <a:r>
              <a:rPr lang="hu-HU" sz="1050" dirty="0">
                <a:solidFill>
                  <a:schemeClr val="accent5">
                    <a:lumMod val="75000"/>
                  </a:schemeClr>
                </a:solidFill>
              </a:rPr>
              <a:t>S</a:t>
            </a:r>
            <a:r>
              <a:rPr lang="en-GB" sz="1050" dirty="0">
                <a:solidFill>
                  <a:schemeClr val="accent5">
                    <a:lumMod val="75000"/>
                  </a:schemeClr>
                </a:solidFill>
              </a:rPr>
              <a:t>(</a:t>
            </a:r>
            <a:r>
              <a:rPr lang="en-GB" sz="1050" dirty="0" err="1">
                <a:solidFill>
                  <a:schemeClr val="accent5">
                    <a:lumMod val="75000"/>
                  </a:schemeClr>
                </a:solidFill>
              </a:rPr>
              <a:t>y,x</a:t>
            </a:r>
            <a:r>
              <a:rPr lang="en-GB" sz="1050" dirty="0">
                <a:solidFill>
                  <a:schemeClr val="accent5">
                    <a:lumMod val="75000"/>
                  </a:schemeClr>
                </a:solidFill>
              </a:rPr>
              <a:t>))</a:t>
            </a:r>
            <a:endParaRPr lang="hu-HU" sz="1050" dirty="0">
              <a:solidFill>
                <a:schemeClr val="accent5">
                  <a:lumMod val="75000"/>
                </a:schemeClr>
              </a:solidFill>
            </a:endParaRPr>
          </a:p>
          <a:p>
            <a:pPr marL="0" indent="0">
              <a:buNone/>
            </a:pPr>
            <a:r>
              <a:rPr lang="en-GB" sz="1050" dirty="0">
                <a:solidFill>
                  <a:schemeClr val="tx1"/>
                </a:solidFill>
              </a:rPr>
              <a:t>Goal: </a:t>
            </a:r>
            <a:r>
              <a:rPr lang="hu-HU" sz="1050" dirty="0">
                <a:solidFill>
                  <a:schemeClr val="accent5">
                    <a:lumMod val="75000"/>
                  </a:schemeClr>
                </a:solidFill>
              </a:rPr>
              <a:t>∃</a:t>
            </a:r>
            <a:r>
              <a:rPr lang="en-GB" sz="1050" dirty="0">
                <a:solidFill>
                  <a:schemeClr val="accent5">
                    <a:lumMod val="75000"/>
                  </a:schemeClr>
                </a:solidFill>
              </a:rPr>
              <a:t>x</a:t>
            </a:r>
            <a:r>
              <a:rPr lang="hu-HU" sz="1050" dirty="0">
                <a:solidFill>
                  <a:schemeClr val="accent5">
                    <a:lumMod val="75000"/>
                  </a:schemeClr>
                </a:solidFill>
              </a:rPr>
              <a:t>∃</a:t>
            </a:r>
            <a:r>
              <a:rPr lang="en-GB" sz="1050" dirty="0">
                <a:solidFill>
                  <a:schemeClr val="accent5">
                    <a:lumMod val="75000"/>
                  </a:schemeClr>
                </a:solidFill>
              </a:rPr>
              <a:t>y (</a:t>
            </a:r>
            <a:r>
              <a:rPr lang="hu-HU" sz="1050" dirty="0">
                <a:solidFill>
                  <a:schemeClr val="accent5">
                    <a:lumMod val="75000"/>
                  </a:schemeClr>
                </a:solidFill>
              </a:rPr>
              <a:t>C</a:t>
            </a:r>
            <a:r>
              <a:rPr lang="en-GB" sz="1050" dirty="0">
                <a:solidFill>
                  <a:schemeClr val="accent5">
                    <a:lumMod val="75000"/>
                  </a:schemeClr>
                </a:solidFill>
              </a:rPr>
              <a:t>(x) </a:t>
            </a:r>
            <a:r>
              <a:rPr lang="hu-HU" sz="1050" dirty="0">
                <a:solidFill>
                  <a:schemeClr val="accent5">
                    <a:lumMod val="75000"/>
                  </a:schemeClr>
                </a:solidFill>
              </a:rPr>
              <a:t>∧</a:t>
            </a:r>
            <a:r>
              <a:rPr lang="en-GB" sz="1050" dirty="0">
                <a:solidFill>
                  <a:schemeClr val="accent5">
                    <a:lumMod val="75000"/>
                  </a:schemeClr>
                </a:solidFill>
              </a:rPr>
              <a:t> ¬ </a:t>
            </a:r>
            <a:r>
              <a:rPr lang="hu-HU" sz="1050" dirty="0">
                <a:solidFill>
                  <a:schemeClr val="accent5">
                    <a:lumMod val="75000"/>
                  </a:schemeClr>
                </a:solidFill>
              </a:rPr>
              <a:t>S</a:t>
            </a:r>
            <a:r>
              <a:rPr lang="en-GB" sz="1050" dirty="0">
                <a:solidFill>
                  <a:schemeClr val="accent5">
                    <a:lumMod val="75000"/>
                  </a:schemeClr>
                </a:solidFill>
              </a:rPr>
              <a:t>(</a:t>
            </a:r>
            <a:r>
              <a:rPr lang="en-GB" sz="1050" dirty="0" err="1">
                <a:solidFill>
                  <a:schemeClr val="accent5">
                    <a:lumMod val="75000"/>
                  </a:schemeClr>
                </a:solidFill>
              </a:rPr>
              <a:t>x,y</a:t>
            </a:r>
            <a:r>
              <a:rPr lang="en-GB" sz="1050" dirty="0">
                <a:solidFill>
                  <a:schemeClr val="accent5">
                    <a:lumMod val="75000"/>
                  </a:schemeClr>
                </a:solidFill>
              </a:rPr>
              <a:t>) </a:t>
            </a:r>
            <a:r>
              <a:rPr lang="hu-HU" sz="1050" dirty="0">
                <a:solidFill>
                  <a:schemeClr val="accent5">
                    <a:lumMod val="75000"/>
                  </a:schemeClr>
                </a:solidFill>
              </a:rPr>
              <a:t>∧</a:t>
            </a:r>
            <a:r>
              <a:rPr lang="en-GB" sz="1050" dirty="0">
                <a:solidFill>
                  <a:schemeClr val="accent5">
                    <a:lumMod val="75000"/>
                  </a:schemeClr>
                </a:solidFill>
              </a:rPr>
              <a:t> </a:t>
            </a:r>
            <a:r>
              <a:rPr lang="hu-HU" sz="1050" dirty="0">
                <a:solidFill>
                  <a:schemeClr val="accent5">
                    <a:lumMod val="75000"/>
                  </a:schemeClr>
                </a:solidFill>
              </a:rPr>
              <a:t>D</a:t>
            </a:r>
            <a:r>
              <a:rPr lang="en-GB" sz="1050" dirty="0">
                <a:solidFill>
                  <a:schemeClr val="accent5">
                    <a:lumMod val="75000"/>
                  </a:schemeClr>
                </a:solidFill>
              </a:rPr>
              <a:t>(y))</a:t>
            </a:r>
            <a:endParaRPr lang="hu-HU" sz="1050" dirty="0">
              <a:solidFill>
                <a:schemeClr val="accent5">
                  <a:lumMod val="75000"/>
                </a:schemeClr>
              </a:solidFill>
            </a:endParaRPr>
          </a:p>
        </p:txBody>
      </p:sp>
      <p:sp>
        <p:nvSpPr>
          <p:cNvPr id="3" name="Élőláb helye 2">
            <a:extLst>
              <a:ext uri="{FF2B5EF4-FFF2-40B4-BE49-F238E27FC236}">
                <a16:creationId xmlns:a16="http://schemas.microsoft.com/office/drawing/2014/main" id="{090D6562-F0B7-8759-4BE5-4FA02DFE5310}"/>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343EDBAC-29DD-B2FF-4DB4-07091E4A88CA}"/>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814CA851-5153-7C5D-E9F4-348B2AD6792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50F6266B-16D2-BADA-D357-2CCD08B4D317}"/>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382106415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D2A5E3-E59A-0BCA-4374-E6B646F58241}"/>
              </a:ext>
            </a:extLst>
          </p:cNvPr>
          <p:cNvSpPr>
            <a:spLocks noGrp="1"/>
          </p:cNvSpPr>
          <p:nvPr>
            <p:ph idx="1"/>
          </p:nvPr>
        </p:nvSpPr>
        <p:spPr>
          <a:xfrm>
            <a:off x="1802290" y="1548721"/>
            <a:ext cx="10515600" cy="636540"/>
          </a:xfrm>
        </p:spPr>
        <p:txBody>
          <a:bodyPr>
            <a:normAutofit/>
          </a:bodyPr>
          <a:lstStyle/>
          <a:p>
            <a:pPr marL="0" indent="0">
              <a:buNone/>
            </a:pPr>
            <a:r>
              <a:rPr lang="hu-HU" sz="2400" dirty="0">
                <a:solidFill>
                  <a:schemeClr val="accent5">
                    <a:lumMod val="75000"/>
                  </a:schemeClr>
                </a:solidFill>
              </a:rPr>
              <a:t>                                      C</a:t>
            </a:r>
            <a:r>
              <a:rPr lang="en-GB" sz="2400" dirty="0">
                <a:solidFill>
                  <a:schemeClr val="accent5">
                    <a:lumMod val="75000"/>
                  </a:schemeClr>
                </a:solidFill>
              </a:rPr>
              <a:t>(x) </a:t>
            </a:r>
            <a:r>
              <a:rPr lang="hu-HU" sz="2400" dirty="0">
                <a:solidFill>
                  <a:schemeClr val="accent5">
                    <a:lumMod val="75000"/>
                  </a:schemeClr>
                </a:solidFill>
              </a:rPr>
              <a:t>∧</a:t>
            </a:r>
            <a:r>
              <a:rPr lang="en-GB" sz="2400" dirty="0">
                <a:solidFill>
                  <a:schemeClr val="accent5">
                    <a:lumMod val="75000"/>
                  </a:schemeClr>
                </a:solidFill>
              </a:rPr>
              <a:t> ¬ </a:t>
            </a:r>
            <a:r>
              <a:rPr lang="hu-HU" sz="2400" dirty="0">
                <a:solidFill>
                  <a:schemeClr val="accent5">
                    <a:lumMod val="75000"/>
                  </a:schemeClr>
                </a:solidFill>
              </a:rPr>
              <a:t>S</a:t>
            </a:r>
            <a:r>
              <a:rPr lang="en-GB" sz="2400" dirty="0">
                <a:solidFill>
                  <a:schemeClr val="accent5">
                    <a:lumMod val="75000"/>
                  </a:schemeClr>
                </a:solidFill>
              </a:rPr>
              <a:t>(</a:t>
            </a:r>
            <a:r>
              <a:rPr lang="en-GB" sz="2400" dirty="0" err="1">
                <a:solidFill>
                  <a:schemeClr val="accent5">
                    <a:lumMod val="75000"/>
                  </a:schemeClr>
                </a:solidFill>
              </a:rPr>
              <a:t>x,y</a:t>
            </a:r>
            <a:r>
              <a:rPr lang="en-GB" sz="2400" dirty="0">
                <a:solidFill>
                  <a:schemeClr val="accent5">
                    <a:lumMod val="75000"/>
                  </a:schemeClr>
                </a:solidFill>
              </a:rPr>
              <a:t>) </a:t>
            </a:r>
            <a:r>
              <a:rPr lang="hu-HU" sz="2400" dirty="0">
                <a:solidFill>
                  <a:schemeClr val="accent5">
                    <a:lumMod val="75000"/>
                  </a:schemeClr>
                </a:solidFill>
              </a:rPr>
              <a:t>∧</a:t>
            </a:r>
            <a:r>
              <a:rPr lang="en-GB" sz="2400" dirty="0">
                <a:solidFill>
                  <a:schemeClr val="accent5">
                    <a:lumMod val="75000"/>
                  </a:schemeClr>
                </a:solidFill>
              </a:rPr>
              <a:t> </a:t>
            </a:r>
            <a:r>
              <a:rPr lang="hu-HU" sz="2400" dirty="0">
                <a:solidFill>
                  <a:schemeClr val="accent5">
                    <a:lumMod val="75000"/>
                  </a:schemeClr>
                </a:solidFill>
              </a:rPr>
              <a:t>D</a:t>
            </a:r>
            <a:r>
              <a:rPr lang="en-GB" sz="2400" dirty="0">
                <a:solidFill>
                  <a:schemeClr val="accent5">
                    <a:lumMod val="75000"/>
                  </a:schemeClr>
                </a:solidFill>
              </a:rPr>
              <a:t>(y)</a:t>
            </a:r>
            <a:endParaRPr lang="en-GB" sz="2400" dirty="0"/>
          </a:p>
        </p:txBody>
      </p:sp>
      <p:sp>
        <p:nvSpPr>
          <p:cNvPr id="5" name="Slide Number Placeholder 4">
            <a:extLst>
              <a:ext uri="{FF2B5EF4-FFF2-40B4-BE49-F238E27FC236}">
                <a16:creationId xmlns:a16="http://schemas.microsoft.com/office/drawing/2014/main" id="{8E1ABC4E-D5A7-DCD2-4A6A-92640693F3B5}"/>
              </a:ext>
            </a:extLst>
          </p:cNvPr>
          <p:cNvSpPr>
            <a:spLocks noGrp="1"/>
          </p:cNvSpPr>
          <p:nvPr>
            <p:ph type="sldNum" sz="quarter" idx="12"/>
          </p:nvPr>
        </p:nvSpPr>
        <p:spPr/>
        <p:txBody>
          <a:bodyPr/>
          <a:lstStyle/>
          <a:p>
            <a:fld id="{9F7ECEBC-3B63-4262-8BE9-06366B519A9F}" type="slidenum">
              <a:rPr lang="hu-HU" smtClean="0"/>
              <a:pPr/>
              <a:t>168</a:t>
            </a:fld>
            <a:endParaRPr lang="hu-HU" dirty="0"/>
          </a:p>
        </p:txBody>
      </p:sp>
      <p:sp>
        <p:nvSpPr>
          <p:cNvPr id="6" name="Title 5">
            <a:extLst>
              <a:ext uri="{FF2B5EF4-FFF2-40B4-BE49-F238E27FC236}">
                <a16:creationId xmlns:a16="http://schemas.microsoft.com/office/drawing/2014/main" id="{9F3DD0DF-21B6-BFA2-35BF-474FD4576315}"/>
              </a:ext>
            </a:extLst>
          </p:cNvPr>
          <p:cNvSpPr>
            <a:spLocks noGrp="1"/>
          </p:cNvSpPr>
          <p:nvPr>
            <p:ph type="title"/>
          </p:nvPr>
        </p:nvSpPr>
        <p:spPr/>
        <p:txBody>
          <a:bodyPr>
            <a:normAutofit fontScale="90000"/>
          </a:bodyPr>
          <a:lstStyle/>
          <a:p>
            <a:r>
              <a:rPr lang="hu-HU" b="1" dirty="0" err="1">
                <a:solidFill>
                  <a:schemeClr val="tx1"/>
                </a:solidFill>
              </a:rPr>
              <a:t>Rule-based</a:t>
            </a:r>
            <a:r>
              <a:rPr lang="hu-HU" b="1" dirty="0">
                <a:solidFill>
                  <a:schemeClr val="tx1"/>
                </a:solidFill>
              </a:rPr>
              <a:t> </a:t>
            </a:r>
            <a:r>
              <a:rPr lang="hu-HU" b="1" dirty="0" err="1">
                <a:solidFill>
                  <a:schemeClr val="tx1"/>
                </a:solidFill>
              </a:rPr>
              <a:t>reasoning</a:t>
            </a:r>
            <a:br>
              <a:rPr lang="hu-HU" dirty="0">
                <a:solidFill>
                  <a:schemeClr val="tx1"/>
                </a:solidFill>
              </a:rPr>
            </a:br>
            <a:r>
              <a:rPr lang="hu-HU" dirty="0" err="1">
                <a:solidFill>
                  <a:schemeClr val="tx1"/>
                </a:solidFill>
              </a:rPr>
              <a:t>Backward</a:t>
            </a:r>
            <a:r>
              <a:rPr lang="hu-HU" dirty="0">
                <a:solidFill>
                  <a:schemeClr val="tx1"/>
                </a:solidFill>
              </a:rPr>
              <a:t> </a:t>
            </a:r>
            <a:r>
              <a:rPr lang="hu-HU" dirty="0" err="1">
                <a:solidFill>
                  <a:schemeClr val="tx1"/>
                </a:solidFill>
              </a:rPr>
              <a:t>rule-based</a:t>
            </a:r>
            <a:r>
              <a:rPr lang="hu-HU" dirty="0">
                <a:solidFill>
                  <a:schemeClr val="tx1"/>
                </a:solidFill>
              </a:rPr>
              <a:t> </a:t>
            </a:r>
            <a:r>
              <a:rPr lang="hu-HU" dirty="0" err="1">
                <a:solidFill>
                  <a:schemeClr val="tx1"/>
                </a:solidFill>
              </a:rPr>
              <a:t>representation</a:t>
            </a:r>
            <a:r>
              <a:rPr lang="hu-HU" dirty="0">
                <a:solidFill>
                  <a:schemeClr val="tx1"/>
                </a:solidFill>
              </a:rPr>
              <a:t> (</a:t>
            </a:r>
            <a:r>
              <a:rPr lang="hu-HU" dirty="0" err="1">
                <a:solidFill>
                  <a:schemeClr val="tx1"/>
                </a:solidFill>
              </a:rPr>
              <a:t>proof</a:t>
            </a:r>
            <a:r>
              <a:rPr lang="hu-HU" dirty="0">
                <a:solidFill>
                  <a:schemeClr val="tx1"/>
                </a:solidFill>
              </a:rPr>
              <a:t>)</a:t>
            </a:r>
            <a:endParaRPr lang="en-GB" dirty="0"/>
          </a:p>
        </p:txBody>
      </p:sp>
      <p:sp>
        <p:nvSpPr>
          <p:cNvPr id="7" name="Content Placeholder 1">
            <a:extLst>
              <a:ext uri="{FF2B5EF4-FFF2-40B4-BE49-F238E27FC236}">
                <a16:creationId xmlns:a16="http://schemas.microsoft.com/office/drawing/2014/main" id="{80039F2A-FBEB-4E09-D136-192A2EAECBBC}"/>
              </a:ext>
            </a:extLst>
          </p:cNvPr>
          <p:cNvSpPr txBox="1">
            <a:spLocks/>
          </p:cNvSpPr>
          <p:nvPr/>
        </p:nvSpPr>
        <p:spPr>
          <a:xfrm>
            <a:off x="559873" y="2307365"/>
            <a:ext cx="1331563"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C</a:t>
            </a:r>
            <a:r>
              <a:rPr lang="en-GB" sz="2400" dirty="0">
                <a:solidFill>
                  <a:schemeClr val="accent5">
                    <a:lumMod val="75000"/>
                  </a:schemeClr>
                </a:solidFill>
              </a:rPr>
              <a:t>(x)</a:t>
            </a:r>
            <a:endParaRPr lang="en-GB" sz="2400" dirty="0"/>
          </a:p>
        </p:txBody>
      </p:sp>
      <p:sp>
        <p:nvSpPr>
          <p:cNvPr id="11" name="Content Placeholder 1">
            <a:extLst>
              <a:ext uri="{FF2B5EF4-FFF2-40B4-BE49-F238E27FC236}">
                <a16:creationId xmlns:a16="http://schemas.microsoft.com/office/drawing/2014/main" id="{61A4D8AF-2A02-954E-4730-3B3C96B9C135}"/>
              </a:ext>
            </a:extLst>
          </p:cNvPr>
          <p:cNvSpPr txBox="1">
            <a:spLocks/>
          </p:cNvSpPr>
          <p:nvPr/>
        </p:nvSpPr>
        <p:spPr>
          <a:xfrm>
            <a:off x="9271101" y="131718"/>
            <a:ext cx="2755584" cy="1735273"/>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050" dirty="0">
                <a:solidFill>
                  <a:schemeClr val="tx1"/>
                </a:solidFill>
              </a:rPr>
              <a:t>Fact: </a:t>
            </a:r>
            <a:r>
              <a:rPr lang="hu-HU" sz="1050" dirty="0">
                <a:solidFill>
                  <a:schemeClr val="accent5">
                    <a:lumMod val="75000"/>
                  </a:schemeClr>
                </a:solidFill>
              </a:rPr>
              <a:t>D</a:t>
            </a:r>
            <a:r>
              <a:rPr lang="en-GB" sz="1050" dirty="0">
                <a:solidFill>
                  <a:schemeClr val="accent5">
                    <a:lumMod val="75000"/>
                  </a:schemeClr>
                </a:solidFill>
              </a:rPr>
              <a:t>(Fifi) </a:t>
            </a:r>
            <a:r>
              <a:rPr lang="hu-HU" sz="1050" dirty="0">
                <a:solidFill>
                  <a:schemeClr val="accent5">
                    <a:lumMod val="75000"/>
                  </a:schemeClr>
                </a:solidFill>
              </a:rPr>
              <a:t>∧</a:t>
            </a:r>
            <a:r>
              <a:rPr lang="en-GB" sz="1050" dirty="0">
                <a:solidFill>
                  <a:schemeClr val="accent5">
                    <a:lumMod val="75000"/>
                  </a:schemeClr>
                </a:solidFill>
              </a:rPr>
              <a:t> </a:t>
            </a:r>
            <a:r>
              <a:rPr lang="hu-HU" sz="1050" dirty="0">
                <a:solidFill>
                  <a:schemeClr val="accent5">
                    <a:lumMod val="75000"/>
                  </a:schemeClr>
                </a:solidFill>
              </a:rPr>
              <a:t>D</a:t>
            </a:r>
            <a:r>
              <a:rPr lang="en-GB" sz="1050" dirty="0">
                <a:solidFill>
                  <a:schemeClr val="accent5">
                    <a:lumMod val="75000"/>
                  </a:schemeClr>
                </a:solidFill>
              </a:rPr>
              <a:t>(Killer) </a:t>
            </a:r>
            <a:r>
              <a:rPr lang="hu-HU" sz="1050" dirty="0">
                <a:solidFill>
                  <a:schemeClr val="accent5">
                    <a:lumMod val="75000"/>
                  </a:schemeClr>
                </a:solidFill>
              </a:rPr>
              <a:t>∧ W</a:t>
            </a:r>
            <a:r>
              <a:rPr lang="en-GB" sz="1050" dirty="0">
                <a:solidFill>
                  <a:schemeClr val="accent5">
                    <a:lumMod val="75000"/>
                  </a:schemeClr>
                </a:solidFill>
              </a:rPr>
              <a:t>(Fifi)</a:t>
            </a:r>
            <a:r>
              <a:rPr lang="hu-HU" sz="1050" dirty="0">
                <a:solidFill>
                  <a:schemeClr val="accent5">
                    <a:lumMod val="75000"/>
                  </a:schemeClr>
                </a:solidFill>
              </a:rPr>
              <a:t> ∧</a:t>
            </a:r>
            <a:r>
              <a:rPr lang="en-GB" sz="1050" dirty="0">
                <a:solidFill>
                  <a:schemeClr val="accent5">
                    <a:lumMod val="75000"/>
                  </a:schemeClr>
                </a:solidFill>
              </a:rPr>
              <a:t> </a:t>
            </a:r>
            <a:r>
              <a:rPr lang="hu-HU" sz="1050" dirty="0">
                <a:solidFill>
                  <a:schemeClr val="accent5">
                    <a:lumMod val="75000"/>
                  </a:schemeClr>
                </a:solidFill>
              </a:rPr>
              <a:t>M</a:t>
            </a:r>
            <a:r>
              <a:rPr lang="en-GB" sz="1050" dirty="0">
                <a:solidFill>
                  <a:schemeClr val="accent5">
                    <a:lumMod val="75000"/>
                  </a:schemeClr>
                </a:solidFill>
              </a:rPr>
              <a:t>(</a:t>
            </a:r>
            <a:r>
              <a:rPr lang="en-GB" sz="1050" dirty="0" err="1">
                <a:solidFill>
                  <a:schemeClr val="accent5">
                    <a:lumMod val="75000"/>
                  </a:schemeClr>
                </a:solidFill>
              </a:rPr>
              <a:t>Cili</a:t>
            </a:r>
            <a:r>
              <a:rPr lang="en-GB" sz="1050" dirty="0">
                <a:solidFill>
                  <a:schemeClr val="accent5">
                    <a:lumMod val="75000"/>
                  </a:schemeClr>
                </a:solidFill>
              </a:rPr>
              <a:t>)</a:t>
            </a:r>
            <a:endParaRPr lang="hu-HU" sz="1050" dirty="0">
              <a:solidFill>
                <a:schemeClr val="accent5">
                  <a:lumMod val="75000"/>
                </a:schemeClr>
              </a:solidFill>
            </a:endParaRPr>
          </a:p>
          <a:p>
            <a:pPr marL="0" indent="0">
              <a:buNone/>
            </a:pPr>
            <a:r>
              <a:rPr lang="en-GB" sz="1050" dirty="0">
                <a:solidFill>
                  <a:schemeClr val="tx1"/>
                </a:solidFill>
              </a:rPr>
              <a:t>Rules:</a:t>
            </a:r>
            <a:endParaRPr lang="hu-HU" sz="1050" dirty="0">
              <a:solidFill>
                <a:schemeClr val="tx1"/>
              </a:solidFill>
            </a:endParaRPr>
          </a:p>
          <a:p>
            <a:pPr marL="0" indent="0">
              <a:buNone/>
            </a:pPr>
            <a:r>
              <a:rPr lang="hu-HU" sz="1050" dirty="0">
                <a:solidFill>
                  <a:schemeClr val="accent5">
                    <a:lumMod val="75000"/>
                  </a:schemeClr>
                </a:solidFill>
              </a:rPr>
              <a:t>(1) ∀</a:t>
            </a:r>
            <a:r>
              <a:rPr lang="en-GB" sz="1050" dirty="0">
                <a:solidFill>
                  <a:schemeClr val="accent5">
                    <a:lumMod val="75000"/>
                  </a:schemeClr>
                </a:solidFill>
              </a:rPr>
              <a:t>x (</a:t>
            </a:r>
            <a:r>
              <a:rPr lang="hu-HU" sz="1050" dirty="0">
                <a:solidFill>
                  <a:schemeClr val="accent5">
                    <a:lumMod val="75000"/>
                  </a:schemeClr>
                </a:solidFill>
              </a:rPr>
              <a:t>M</a:t>
            </a:r>
            <a:r>
              <a:rPr lang="en-GB" sz="1050" dirty="0">
                <a:solidFill>
                  <a:schemeClr val="accent5">
                    <a:lumMod val="75000"/>
                  </a:schemeClr>
                </a:solidFill>
              </a:rPr>
              <a:t>(x) → </a:t>
            </a:r>
            <a:r>
              <a:rPr lang="hu-HU" sz="1050" dirty="0">
                <a:solidFill>
                  <a:schemeClr val="accent5">
                    <a:lumMod val="75000"/>
                  </a:schemeClr>
                </a:solidFill>
              </a:rPr>
              <a:t>C</a:t>
            </a:r>
            <a:r>
              <a:rPr lang="en-GB" sz="1050" dirty="0">
                <a:solidFill>
                  <a:schemeClr val="accent5">
                    <a:lumMod val="75000"/>
                  </a:schemeClr>
                </a:solidFill>
              </a:rPr>
              <a:t>(x))</a:t>
            </a:r>
            <a:endParaRPr lang="hu-HU" sz="1050" dirty="0">
              <a:solidFill>
                <a:schemeClr val="accent5">
                  <a:lumMod val="75000"/>
                </a:schemeClr>
              </a:solidFill>
            </a:endParaRPr>
          </a:p>
          <a:p>
            <a:pPr marL="0" indent="0">
              <a:buNone/>
            </a:pPr>
            <a:r>
              <a:rPr lang="hu-HU" sz="1050" dirty="0">
                <a:solidFill>
                  <a:schemeClr val="accent5">
                    <a:lumMod val="75000"/>
                  </a:schemeClr>
                </a:solidFill>
              </a:rPr>
              <a:t>(2) ∀</a:t>
            </a:r>
            <a:r>
              <a:rPr lang="en-GB" sz="1050" dirty="0">
                <a:solidFill>
                  <a:schemeClr val="accent5">
                    <a:lumMod val="75000"/>
                  </a:schemeClr>
                </a:solidFill>
              </a:rPr>
              <a:t>x (</a:t>
            </a:r>
            <a:r>
              <a:rPr lang="hu-HU" sz="1050" dirty="0">
                <a:solidFill>
                  <a:schemeClr val="accent5">
                    <a:lumMod val="75000"/>
                  </a:schemeClr>
                </a:solidFill>
              </a:rPr>
              <a:t>D</a:t>
            </a:r>
            <a:r>
              <a:rPr lang="en-GB" sz="1050" dirty="0">
                <a:solidFill>
                  <a:schemeClr val="accent5">
                    <a:lumMod val="75000"/>
                  </a:schemeClr>
                </a:solidFill>
              </a:rPr>
              <a:t>(x)</a:t>
            </a:r>
            <a:r>
              <a:rPr lang="hu-HU" sz="1050" dirty="0">
                <a:solidFill>
                  <a:schemeClr val="accent5">
                    <a:lumMod val="75000"/>
                  </a:schemeClr>
                </a:solidFill>
              </a:rPr>
              <a:t> ∧ W</a:t>
            </a:r>
            <a:r>
              <a:rPr lang="en-GB" sz="1050" dirty="0">
                <a:solidFill>
                  <a:schemeClr val="accent5">
                    <a:lumMod val="75000"/>
                  </a:schemeClr>
                </a:solidFill>
              </a:rPr>
              <a:t>(x) → </a:t>
            </a:r>
            <a:r>
              <a:rPr lang="hu-HU" sz="1050" dirty="0">
                <a:solidFill>
                  <a:schemeClr val="accent5">
                    <a:lumMod val="75000"/>
                  </a:schemeClr>
                </a:solidFill>
              </a:rPr>
              <a:t>F</a:t>
            </a:r>
            <a:r>
              <a:rPr lang="en-GB" sz="1050" dirty="0">
                <a:solidFill>
                  <a:schemeClr val="accent5">
                    <a:lumMod val="75000"/>
                  </a:schemeClr>
                </a:solidFill>
              </a:rPr>
              <a:t>(x))</a:t>
            </a:r>
            <a:endParaRPr lang="hu-HU" sz="1050" dirty="0">
              <a:solidFill>
                <a:schemeClr val="accent5">
                  <a:lumMod val="75000"/>
                </a:schemeClr>
              </a:solidFill>
            </a:endParaRPr>
          </a:p>
          <a:p>
            <a:pPr marL="0" indent="0">
              <a:buNone/>
            </a:pPr>
            <a:r>
              <a:rPr lang="hu-HU" sz="1050" dirty="0">
                <a:solidFill>
                  <a:schemeClr val="accent5">
                    <a:lumMod val="75000"/>
                  </a:schemeClr>
                </a:solidFill>
              </a:rPr>
              <a:t>(3) ∀</a:t>
            </a:r>
            <a:r>
              <a:rPr lang="en-GB" sz="1050" dirty="0">
                <a:solidFill>
                  <a:schemeClr val="accent5">
                    <a:lumMod val="75000"/>
                  </a:schemeClr>
                </a:solidFill>
              </a:rPr>
              <a:t>x</a:t>
            </a:r>
            <a:r>
              <a:rPr lang="hu-HU" sz="1050" dirty="0">
                <a:solidFill>
                  <a:schemeClr val="accent5">
                    <a:lumMod val="75000"/>
                  </a:schemeClr>
                </a:solidFill>
              </a:rPr>
              <a:t>∀</a:t>
            </a:r>
            <a:r>
              <a:rPr lang="en-GB" sz="1050" dirty="0">
                <a:solidFill>
                  <a:schemeClr val="accent5">
                    <a:lumMod val="75000"/>
                  </a:schemeClr>
                </a:solidFill>
              </a:rPr>
              <a:t>y (</a:t>
            </a:r>
            <a:r>
              <a:rPr lang="hu-HU" sz="1050" dirty="0">
                <a:solidFill>
                  <a:schemeClr val="accent5">
                    <a:lumMod val="75000"/>
                  </a:schemeClr>
                </a:solidFill>
              </a:rPr>
              <a:t>D</a:t>
            </a:r>
            <a:r>
              <a:rPr lang="en-GB" sz="1050" dirty="0">
                <a:solidFill>
                  <a:schemeClr val="accent5">
                    <a:lumMod val="75000"/>
                  </a:schemeClr>
                </a:solidFill>
              </a:rPr>
              <a:t>(x)</a:t>
            </a:r>
            <a:r>
              <a:rPr lang="hu-HU" sz="1050" dirty="0">
                <a:solidFill>
                  <a:schemeClr val="accent5">
                    <a:lumMod val="75000"/>
                  </a:schemeClr>
                </a:solidFill>
              </a:rPr>
              <a:t> ∧ F</a:t>
            </a:r>
            <a:r>
              <a:rPr lang="en-GB" sz="1050" dirty="0">
                <a:solidFill>
                  <a:schemeClr val="accent5">
                    <a:lumMod val="75000"/>
                  </a:schemeClr>
                </a:solidFill>
              </a:rPr>
              <a:t>(x)</a:t>
            </a:r>
            <a:r>
              <a:rPr lang="hu-HU" sz="1050" dirty="0">
                <a:solidFill>
                  <a:schemeClr val="accent5">
                    <a:lumMod val="75000"/>
                  </a:schemeClr>
                </a:solidFill>
              </a:rPr>
              <a:t> ∧ C</a:t>
            </a:r>
            <a:r>
              <a:rPr lang="en-GB" sz="1050" dirty="0">
                <a:solidFill>
                  <a:schemeClr val="accent5">
                    <a:lumMod val="75000"/>
                  </a:schemeClr>
                </a:solidFill>
              </a:rPr>
              <a:t>(y) → ¬</a:t>
            </a:r>
            <a:r>
              <a:rPr lang="hu-HU" sz="1050" dirty="0">
                <a:solidFill>
                  <a:schemeClr val="accent5">
                    <a:lumMod val="75000"/>
                  </a:schemeClr>
                </a:solidFill>
              </a:rPr>
              <a:t>S</a:t>
            </a:r>
            <a:r>
              <a:rPr lang="en-GB" sz="1050" dirty="0">
                <a:solidFill>
                  <a:schemeClr val="accent5">
                    <a:lumMod val="75000"/>
                  </a:schemeClr>
                </a:solidFill>
              </a:rPr>
              <a:t>(</a:t>
            </a:r>
            <a:r>
              <a:rPr lang="en-GB" sz="1050" dirty="0" err="1">
                <a:solidFill>
                  <a:schemeClr val="accent5">
                    <a:lumMod val="75000"/>
                  </a:schemeClr>
                </a:solidFill>
              </a:rPr>
              <a:t>y,x</a:t>
            </a:r>
            <a:r>
              <a:rPr lang="en-GB" sz="1050" dirty="0">
                <a:solidFill>
                  <a:schemeClr val="accent5">
                    <a:lumMod val="75000"/>
                  </a:schemeClr>
                </a:solidFill>
              </a:rPr>
              <a:t>))</a:t>
            </a:r>
            <a:endParaRPr lang="hu-HU" sz="1050" dirty="0">
              <a:solidFill>
                <a:schemeClr val="accent5">
                  <a:lumMod val="75000"/>
                </a:schemeClr>
              </a:solidFill>
            </a:endParaRPr>
          </a:p>
          <a:p>
            <a:pPr marL="0" indent="0">
              <a:buNone/>
            </a:pPr>
            <a:r>
              <a:rPr lang="en-GB" sz="1050" dirty="0">
                <a:solidFill>
                  <a:schemeClr val="tx1"/>
                </a:solidFill>
              </a:rPr>
              <a:t>Goal: </a:t>
            </a:r>
            <a:r>
              <a:rPr lang="hu-HU" sz="1050" dirty="0">
                <a:solidFill>
                  <a:schemeClr val="accent5">
                    <a:lumMod val="75000"/>
                  </a:schemeClr>
                </a:solidFill>
              </a:rPr>
              <a:t>∃</a:t>
            </a:r>
            <a:r>
              <a:rPr lang="en-GB" sz="1050" dirty="0">
                <a:solidFill>
                  <a:schemeClr val="accent5">
                    <a:lumMod val="75000"/>
                  </a:schemeClr>
                </a:solidFill>
              </a:rPr>
              <a:t>x</a:t>
            </a:r>
            <a:r>
              <a:rPr lang="hu-HU" sz="1050" dirty="0">
                <a:solidFill>
                  <a:schemeClr val="accent5">
                    <a:lumMod val="75000"/>
                  </a:schemeClr>
                </a:solidFill>
              </a:rPr>
              <a:t>∃</a:t>
            </a:r>
            <a:r>
              <a:rPr lang="en-GB" sz="1050" dirty="0">
                <a:solidFill>
                  <a:schemeClr val="accent5">
                    <a:lumMod val="75000"/>
                  </a:schemeClr>
                </a:solidFill>
              </a:rPr>
              <a:t>y (</a:t>
            </a:r>
            <a:r>
              <a:rPr lang="hu-HU" sz="1050" dirty="0">
                <a:solidFill>
                  <a:schemeClr val="accent5">
                    <a:lumMod val="75000"/>
                  </a:schemeClr>
                </a:solidFill>
              </a:rPr>
              <a:t>C</a:t>
            </a:r>
            <a:r>
              <a:rPr lang="en-GB" sz="1050" dirty="0">
                <a:solidFill>
                  <a:schemeClr val="accent5">
                    <a:lumMod val="75000"/>
                  </a:schemeClr>
                </a:solidFill>
              </a:rPr>
              <a:t>(x) </a:t>
            </a:r>
            <a:r>
              <a:rPr lang="hu-HU" sz="1050" dirty="0">
                <a:solidFill>
                  <a:schemeClr val="accent5">
                    <a:lumMod val="75000"/>
                  </a:schemeClr>
                </a:solidFill>
              </a:rPr>
              <a:t>∧</a:t>
            </a:r>
            <a:r>
              <a:rPr lang="en-GB" sz="1050" dirty="0">
                <a:solidFill>
                  <a:schemeClr val="accent5">
                    <a:lumMod val="75000"/>
                  </a:schemeClr>
                </a:solidFill>
              </a:rPr>
              <a:t> ¬ </a:t>
            </a:r>
            <a:r>
              <a:rPr lang="hu-HU" sz="1050" dirty="0">
                <a:solidFill>
                  <a:schemeClr val="accent5">
                    <a:lumMod val="75000"/>
                  </a:schemeClr>
                </a:solidFill>
              </a:rPr>
              <a:t>S</a:t>
            </a:r>
            <a:r>
              <a:rPr lang="en-GB" sz="1050" dirty="0">
                <a:solidFill>
                  <a:schemeClr val="accent5">
                    <a:lumMod val="75000"/>
                  </a:schemeClr>
                </a:solidFill>
              </a:rPr>
              <a:t>(</a:t>
            </a:r>
            <a:r>
              <a:rPr lang="en-GB" sz="1050" dirty="0" err="1">
                <a:solidFill>
                  <a:schemeClr val="accent5">
                    <a:lumMod val="75000"/>
                  </a:schemeClr>
                </a:solidFill>
              </a:rPr>
              <a:t>x,y</a:t>
            </a:r>
            <a:r>
              <a:rPr lang="en-GB" sz="1050" dirty="0">
                <a:solidFill>
                  <a:schemeClr val="accent5">
                    <a:lumMod val="75000"/>
                  </a:schemeClr>
                </a:solidFill>
              </a:rPr>
              <a:t>) </a:t>
            </a:r>
            <a:r>
              <a:rPr lang="hu-HU" sz="1050" dirty="0">
                <a:solidFill>
                  <a:schemeClr val="accent5">
                    <a:lumMod val="75000"/>
                  </a:schemeClr>
                </a:solidFill>
              </a:rPr>
              <a:t>∧</a:t>
            </a:r>
            <a:r>
              <a:rPr lang="en-GB" sz="1050" dirty="0">
                <a:solidFill>
                  <a:schemeClr val="accent5">
                    <a:lumMod val="75000"/>
                  </a:schemeClr>
                </a:solidFill>
              </a:rPr>
              <a:t> </a:t>
            </a:r>
            <a:r>
              <a:rPr lang="hu-HU" sz="1050" dirty="0">
                <a:solidFill>
                  <a:schemeClr val="accent5">
                    <a:lumMod val="75000"/>
                  </a:schemeClr>
                </a:solidFill>
              </a:rPr>
              <a:t>D</a:t>
            </a:r>
            <a:r>
              <a:rPr lang="en-GB" sz="1050" dirty="0">
                <a:solidFill>
                  <a:schemeClr val="accent5">
                    <a:lumMod val="75000"/>
                  </a:schemeClr>
                </a:solidFill>
              </a:rPr>
              <a:t>(y))</a:t>
            </a:r>
            <a:endParaRPr lang="hu-HU" sz="1050" dirty="0">
              <a:solidFill>
                <a:schemeClr val="accent5">
                  <a:lumMod val="75000"/>
                </a:schemeClr>
              </a:solidFill>
            </a:endParaRPr>
          </a:p>
        </p:txBody>
      </p:sp>
      <p:sp>
        <p:nvSpPr>
          <p:cNvPr id="12" name="Content Placeholder 1">
            <a:extLst>
              <a:ext uri="{FF2B5EF4-FFF2-40B4-BE49-F238E27FC236}">
                <a16:creationId xmlns:a16="http://schemas.microsoft.com/office/drawing/2014/main" id="{8AD3C50D-9B3A-1E19-4640-60B46ABAFF08}"/>
              </a:ext>
            </a:extLst>
          </p:cNvPr>
          <p:cNvSpPr txBox="1">
            <a:spLocks/>
          </p:cNvSpPr>
          <p:nvPr/>
        </p:nvSpPr>
        <p:spPr>
          <a:xfrm>
            <a:off x="5602607" y="2307365"/>
            <a:ext cx="1331563"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400" dirty="0">
                <a:solidFill>
                  <a:schemeClr val="accent5">
                    <a:lumMod val="75000"/>
                  </a:schemeClr>
                </a:solidFill>
              </a:rPr>
              <a:t>¬ </a:t>
            </a:r>
            <a:r>
              <a:rPr lang="hu-HU" sz="2400" dirty="0">
                <a:solidFill>
                  <a:schemeClr val="accent5">
                    <a:lumMod val="75000"/>
                  </a:schemeClr>
                </a:solidFill>
              </a:rPr>
              <a:t>S</a:t>
            </a:r>
            <a:r>
              <a:rPr lang="en-GB" sz="2400" dirty="0">
                <a:solidFill>
                  <a:schemeClr val="accent5">
                    <a:lumMod val="75000"/>
                  </a:schemeClr>
                </a:solidFill>
              </a:rPr>
              <a:t>(</a:t>
            </a:r>
            <a:r>
              <a:rPr lang="en-GB" sz="2400" dirty="0" err="1">
                <a:solidFill>
                  <a:schemeClr val="accent5">
                    <a:lumMod val="75000"/>
                  </a:schemeClr>
                </a:solidFill>
              </a:rPr>
              <a:t>x,y</a:t>
            </a:r>
            <a:r>
              <a:rPr lang="en-GB" sz="2400" dirty="0">
                <a:solidFill>
                  <a:schemeClr val="accent5">
                    <a:lumMod val="75000"/>
                  </a:schemeClr>
                </a:solidFill>
              </a:rPr>
              <a:t>)</a:t>
            </a:r>
            <a:endParaRPr lang="en-GB" sz="2400" dirty="0"/>
          </a:p>
        </p:txBody>
      </p:sp>
      <p:sp>
        <p:nvSpPr>
          <p:cNvPr id="16" name="Content Placeholder 1">
            <a:extLst>
              <a:ext uri="{FF2B5EF4-FFF2-40B4-BE49-F238E27FC236}">
                <a16:creationId xmlns:a16="http://schemas.microsoft.com/office/drawing/2014/main" id="{DC7CCE78-CF7A-755F-8CA6-A7FD10CEB024}"/>
              </a:ext>
            </a:extLst>
          </p:cNvPr>
          <p:cNvSpPr txBox="1">
            <a:spLocks/>
          </p:cNvSpPr>
          <p:nvPr/>
        </p:nvSpPr>
        <p:spPr>
          <a:xfrm>
            <a:off x="10519252" y="2273479"/>
            <a:ext cx="1331563"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D(y)</a:t>
            </a:r>
            <a:endParaRPr lang="en-GB" sz="2400" dirty="0"/>
          </a:p>
        </p:txBody>
      </p:sp>
      <p:cxnSp>
        <p:nvCxnSpPr>
          <p:cNvPr id="44" name="Straight Arrow Connector 43">
            <a:extLst>
              <a:ext uri="{FF2B5EF4-FFF2-40B4-BE49-F238E27FC236}">
                <a16:creationId xmlns:a16="http://schemas.microsoft.com/office/drawing/2014/main" id="{56AC7517-9B57-9C10-654C-B0D46B58176C}"/>
              </a:ext>
            </a:extLst>
          </p:cNvPr>
          <p:cNvCxnSpPr>
            <a:cxnSpLocks/>
          </p:cNvCxnSpPr>
          <p:nvPr/>
        </p:nvCxnSpPr>
        <p:spPr>
          <a:xfrm>
            <a:off x="6504691" y="1925997"/>
            <a:ext cx="4450492" cy="319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CD4CEB8-3825-85AB-99B6-F7B7E5B488F2}"/>
              </a:ext>
            </a:extLst>
          </p:cNvPr>
          <p:cNvCxnSpPr>
            <a:cxnSpLocks/>
          </p:cNvCxnSpPr>
          <p:nvPr/>
        </p:nvCxnSpPr>
        <p:spPr>
          <a:xfrm flipH="1">
            <a:off x="1007390" y="1902871"/>
            <a:ext cx="5508575" cy="389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3BE24F0-12F6-B4B9-60D1-DA9C674D53E0}"/>
              </a:ext>
            </a:extLst>
          </p:cNvPr>
          <p:cNvCxnSpPr>
            <a:cxnSpLocks/>
            <a:endCxn id="12" idx="0"/>
          </p:cNvCxnSpPr>
          <p:nvPr/>
        </p:nvCxnSpPr>
        <p:spPr>
          <a:xfrm flipH="1">
            <a:off x="6268389" y="1925997"/>
            <a:ext cx="236302" cy="381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Arc 7">
            <a:extLst>
              <a:ext uri="{FF2B5EF4-FFF2-40B4-BE49-F238E27FC236}">
                <a16:creationId xmlns:a16="http://schemas.microsoft.com/office/drawing/2014/main" id="{8856572E-22E2-36B2-9623-A046078D7C2C}"/>
              </a:ext>
            </a:extLst>
          </p:cNvPr>
          <p:cNvSpPr/>
          <p:nvPr/>
        </p:nvSpPr>
        <p:spPr>
          <a:xfrm rot="6901572">
            <a:off x="5976778" y="1185793"/>
            <a:ext cx="470745" cy="1101698"/>
          </a:xfrm>
          <a:prstGeom prst="arc">
            <a:avLst>
              <a:gd name="adj1" fmla="val 16200000"/>
              <a:gd name="adj2" fmla="val 2121912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 name="Élőláb helye 2">
            <a:extLst>
              <a:ext uri="{FF2B5EF4-FFF2-40B4-BE49-F238E27FC236}">
                <a16:creationId xmlns:a16="http://schemas.microsoft.com/office/drawing/2014/main" id="{69A9B5A3-21C8-1517-1BA4-5BDECA3608B9}"/>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9" name="Csoportba foglalás 8">
            <a:extLst>
              <a:ext uri="{FF2B5EF4-FFF2-40B4-BE49-F238E27FC236}">
                <a16:creationId xmlns:a16="http://schemas.microsoft.com/office/drawing/2014/main" id="{4053148F-CD13-B83D-890B-584004569DCD}"/>
              </a:ext>
            </a:extLst>
          </p:cNvPr>
          <p:cNvGrpSpPr/>
          <p:nvPr/>
        </p:nvGrpSpPr>
        <p:grpSpPr>
          <a:xfrm>
            <a:off x="3078726" y="6038296"/>
            <a:ext cx="1736050" cy="787001"/>
            <a:chOff x="6717298" y="6108892"/>
            <a:chExt cx="1736050" cy="787001"/>
          </a:xfrm>
        </p:grpSpPr>
        <p:pic>
          <p:nvPicPr>
            <p:cNvPr id="10" name="Ábra 9">
              <a:extLst>
                <a:ext uri="{FF2B5EF4-FFF2-40B4-BE49-F238E27FC236}">
                  <a16:creationId xmlns:a16="http://schemas.microsoft.com/office/drawing/2014/main" id="{017042FF-F962-26F7-5591-8532A575DEB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13" name="Ábra 12">
              <a:extLst>
                <a:ext uri="{FF2B5EF4-FFF2-40B4-BE49-F238E27FC236}">
                  <a16:creationId xmlns:a16="http://schemas.microsoft.com/office/drawing/2014/main" id="{2A6BD69A-F45A-141C-3A00-41AC9F6594F8}"/>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235316959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D2A5E3-E59A-0BCA-4374-E6B646F58241}"/>
              </a:ext>
            </a:extLst>
          </p:cNvPr>
          <p:cNvSpPr>
            <a:spLocks noGrp="1"/>
          </p:cNvSpPr>
          <p:nvPr>
            <p:ph idx="1"/>
          </p:nvPr>
        </p:nvSpPr>
        <p:spPr>
          <a:xfrm>
            <a:off x="1802290" y="1548721"/>
            <a:ext cx="10515600" cy="636540"/>
          </a:xfrm>
        </p:spPr>
        <p:txBody>
          <a:bodyPr>
            <a:normAutofit/>
          </a:bodyPr>
          <a:lstStyle/>
          <a:p>
            <a:pPr marL="0" indent="0">
              <a:buNone/>
            </a:pPr>
            <a:r>
              <a:rPr lang="hu-HU" sz="2400" dirty="0">
                <a:solidFill>
                  <a:schemeClr val="accent5">
                    <a:lumMod val="75000"/>
                  </a:schemeClr>
                </a:solidFill>
              </a:rPr>
              <a:t>                                      C</a:t>
            </a:r>
            <a:r>
              <a:rPr lang="en-GB" sz="2400" dirty="0">
                <a:solidFill>
                  <a:schemeClr val="accent5">
                    <a:lumMod val="75000"/>
                  </a:schemeClr>
                </a:solidFill>
              </a:rPr>
              <a:t>(x) </a:t>
            </a:r>
            <a:r>
              <a:rPr lang="hu-HU" sz="2400" dirty="0">
                <a:solidFill>
                  <a:schemeClr val="accent5">
                    <a:lumMod val="75000"/>
                  </a:schemeClr>
                </a:solidFill>
              </a:rPr>
              <a:t>∧</a:t>
            </a:r>
            <a:r>
              <a:rPr lang="en-GB" sz="2400" dirty="0">
                <a:solidFill>
                  <a:schemeClr val="accent5">
                    <a:lumMod val="75000"/>
                  </a:schemeClr>
                </a:solidFill>
              </a:rPr>
              <a:t> ¬ </a:t>
            </a:r>
            <a:r>
              <a:rPr lang="hu-HU" sz="2400" dirty="0">
                <a:solidFill>
                  <a:schemeClr val="accent5">
                    <a:lumMod val="75000"/>
                  </a:schemeClr>
                </a:solidFill>
              </a:rPr>
              <a:t>S</a:t>
            </a:r>
            <a:r>
              <a:rPr lang="en-GB" sz="2400" dirty="0">
                <a:solidFill>
                  <a:schemeClr val="accent5">
                    <a:lumMod val="75000"/>
                  </a:schemeClr>
                </a:solidFill>
              </a:rPr>
              <a:t>(</a:t>
            </a:r>
            <a:r>
              <a:rPr lang="en-GB" sz="2400" dirty="0" err="1">
                <a:solidFill>
                  <a:schemeClr val="accent5">
                    <a:lumMod val="75000"/>
                  </a:schemeClr>
                </a:solidFill>
              </a:rPr>
              <a:t>x,y</a:t>
            </a:r>
            <a:r>
              <a:rPr lang="en-GB" sz="2400" dirty="0">
                <a:solidFill>
                  <a:schemeClr val="accent5">
                    <a:lumMod val="75000"/>
                  </a:schemeClr>
                </a:solidFill>
              </a:rPr>
              <a:t>) </a:t>
            </a:r>
            <a:r>
              <a:rPr lang="hu-HU" sz="2400" dirty="0">
                <a:solidFill>
                  <a:schemeClr val="accent5">
                    <a:lumMod val="75000"/>
                  </a:schemeClr>
                </a:solidFill>
              </a:rPr>
              <a:t>∧</a:t>
            </a:r>
            <a:r>
              <a:rPr lang="en-GB" sz="2400" dirty="0">
                <a:solidFill>
                  <a:schemeClr val="accent5">
                    <a:lumMod val="75000"/>
                  </a:schemeClr>
                </a:solidFill>
              </a:rPr>
              <a:t> </a:t>
            </a:r>
            <a:r>
              <a:rPr lang="hu-HU" sz="2400" dirty="0">
                <a:solidFill>
                  <a:schemeClr val="accent5">
                    <a:lumMod val="75000"/>
                  </a:schemeClr>
                </a:solidFill>
              </a:rPr>
              <a:t>D</a:t>
            </a:r>
            <a:r>
              <a:rPr lang="en-GB" sz="2400" dirty="0">
                <a:solidFill>
                  <a:schemeClr val="accent5">
                    <a:lumMod val="75000"/>
                  </a:schemeClr>
                </a:solidFill>
              </a:rPr>
              <a:t>(y)</a:t>
            </a:r>
            <a:endParaRPr lang="en-GB" sz="2400" dirty="0"/>
          </a:p>
        </p:txBody>
      </p:sp>
      <p:sp>
        <p:nvSpPr>
          <p:cNvPr id="5" name="Slide Number Placeholder 4">
            <a:extLst>
              <a:ext uri="{FF2B5EF4-FFF2-40B4-BE49-F238E27FC236}">
                <a16:creationId xmlns:a16="http://schemas.microsoft.com/office/drawing/2014/main" id="{8E1ABC4E-D5A7-DCD2-4A6A-92640693F3B5}"/>
              </a:ext>
            </a:extLst>
          </p:cNvPr>
          <p:cNvSpPr>
            <a:spLocks noGrp="1"/>
          </p:cNvSpPr>
          <p:nvPr>
            <p:ph type="sldNum" sz="quarter" idx="12"/>
          </p:nvPr>
        </p:nvSpPr>
        <p:spPr/>
        <p:txBody>
          <a:bodyPr/>
          <a:lstStyle/>
          <a:p>
            <a:fld id="{9F7ECEBC-3B63-4262-8BE9-06366B519A9F}" type="slidenum">
              <a:rPr lang="hu-HU" smtClean="0"/>
              <a:pPr/>
              <a:t>169</a:t>
            </a:fld>
            <a:endParaRPr lang="hu-HU" dirty="0"/>
          </a:p>
        </p:txBody>
      </p:sp>
      <p:sp>
        <p:nvSpPr>
          <p:cNvPr id="6" name="Title 5">
            <a:extLst>
              <a:ext uri="{FF2B5EF4-FFF2-40B4-BE49-F238E27FC236}">
                <a16:creationId xmlns:a16="http://schemas.microsoft.com/office/drawing/2014/main" id="{9F3DD0DF-21B6-BFA2-35BF-474FD4576315}"/>
              </a:ext>
            </a:extLst>
          </p:cNvPr>
          <p:cNvSpPr>
            <a:spLocks noGrp="1"/>
          </p:cNvSpPr>
          <p:nvPr>
            <p:ph type="title"/>
          </p:nvPr>
        </p:nvSpPr>
        <p:spPr/>
        <p:txBody>
          <a:bodyPr>
            <a:normAutofit fontScale="90000"/>
          </a:bodyPr>
          <a:lstStyle/>
          <a:p>
            <a:r>
              <a:rPr lang="hu-HU" b="1" dirty="0" err="1">
                <a:solidFill>
                  <a:schemeClr val="tx1"/>
                </a:solidFill>
              </a:rPr>
              <a:t>Rule-based</a:t>
            </a:r>
            <a:r>
              <a:rPr lang="hu-HU" b="1" dirty="0">
                <a:solidFill>
                  <a:schemeClr val="tx1"/>
                </a:solidFill>
              </a:rPr>
              <a:t> </a:t>
            </a:r>
            <a:r>
              <a:rPr lang="hu-HU" b="1" dirty="0" err="1">
                <a:solidFill>
                  <a:schemeClr val="tx1"/>
                </a:solidFill>
              </a:rPr>
              <a:t>reasoning</a:t>
            </a:r>
            <a:br>
              <a:rPr lang="hu-HU" dirty="0">
                <a:solidFill>
                  <a:schemeClr val="tx1"/>
                </a:solidFill>
              </a:rPr>
            </a:br>
            <a:r>
              <a:rPr lang="hu-HU" dirty="0" err="1">
                <a:solidFill>
                  <a:schemeClr val="tx1"/>
                </a:solidFill>
              </a:rPr>
              <a:t>Backward</a:t>
            </a:r>
            <a:r>
              <a:rPr lang="hu-HU" dirty="0">
                <a:solidFill>
                  <a:schemeClr val="tx1"/>
                </a:solidFill>
              </a:rPr>
              <a:t> </a:t>
            </a:r>
            <a:r>
              <a:rPr lang="hu-HU" dirty="0" err="1">
                <a:solidFill>
                  <a:schemeClr val="tx1"/>
                </a:solidFill>
              </a:rPr>
              <a:t>rule-based</a:t>
            </a:r>
            <a:r>
              <a:rPr lang="hu-HU" dirty="0">
                <a:solidFill>
                  <a:schemeClr val="tx1"/>
                </a:solidFill>
              </a:rPr>
              <a:t> </a:t>
            </a:r>
            <a:r>
              <a:rPr lang="hu-HU" dirty="0" err="1">
                <a:solidFill>
                  <a:schemeClr val="tx1"/>
                </a:solidFill>
              </a:rPr>
              <a:t>representation</a:t>
            </a:r>
            <a:r>
              <a:rPr lang="hu-HU" dirty="0">
                <a:solidFill>
                  <a:schemeClr val="tx1"/>
                </a:solidFill>
              </a:rPr>
              <a:t> (</a:t>
            </a:r>
            <a:r>
              <a:rPr lang="hu-HU" dirty="0" err="1">
                <a:solidFill>
                  <a:schemeClr val="tx1"/>
                </a:solidFill>
              </a:rPr>
              <a:t>proof</a:t>
            </a:r>
            <a:r>
              <a:rPr lang="hu-HU" dirty="0">
                <a:solidFill>
                  <a:schemeClr val="tx1"/>
                </a:solidFill>
              </a:rPr>
              <a:t>)</a:t>
            </a:r>
            <a:endParaRPr lang="en-GB" dirty="0"/>
          </a:p>
        </p:txBody>
      </p:sp>
      <p:sp>
        <p:nvSpPr>
          <p:cNvPr id="7" name="Content Placeholder 1">
            <a:extLst>
              <a:ext uri="{FF2B5EF4-FFF2-40B4-BE49-F238E27FC236}">
                <a16:creationId xmlns:a16="http://schemas.microsoft.com/office/drawing/2014/main" id="{80039F2A-FBEB-4E09-D136-192A2EAECBBC}"/>
              </a:ext>
            </a:extLst>
          </p:cNvPr>
          <p:cNvSpPr txBox="1">
            <a:spLocks/>
          </p:cNvSpPr>
          <p:nvPr/>
        </p:nvSpPr>
        <p:spPr>
          <a:xfrm>
            <a:off x="559873" y="2307365"/>
            <a:ext cx="1331563"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C</a:t>
            </a:r>
            <a:r>
              <a:rPr lang="en-GB" sz="2400" dirty="0">
                <a:solidFill>
                  <a:schemeClr val="accent5">
                    <a:lumMod val="75000"/>
                  </a:schemeClr>
                </a:solidFill>
              </a:rPr>
              <a:t>(x)</a:t>
            </a:r>
            <a:endParaRPr lang="en-GB" sz="2400" dirty="0"/>
          </a:p>
        </p:txBody>
      </p:sp>
      <p:sp>
        <p:nvSpPr>
          <p:cNvPr id="9" name="Content Placeholder 1">
            <a:extLst>
              <a:ext uri="{FF2B5EF4-FFF2-40B4-BE49-F238E27FC236}">
                <a16:creationId xmlns:a16="http://schemas.microsoft.com/office/drawing/2014/main" id="{329C671D-2BB6-9490-F93D-AECA34A99ADD}"/>
              </a:ext>
            </a:extLst>
          </p:cNvPr>
          <p:cNvSpPr txBox="1">
            <a:spLocks/>
          </p:cNvSpPr>
          <p:nvPr/>
        </p:nvSpPr>
        <p:spPr>
          <a:xfrm>
            <a:off x="504340" y="3173556"/>
            <a:ext cx="1006099"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M</a:t>
            </a:r>
            <a:r>
              <a:rPr lang="en-GB" sz="2400" dirty="0">
                <a:solidFill>
                  <a:schemeClr val="accent5">
                    <a:lumMod val="75000"/>
                  </a:schemeClr>
                </a:solidFill>
              </a:rPr>
              <a:t>(x)</a:t>
            </a:r>
            <a:endParaRPr lang="en-GB" sz="2400" dirty="0"/>
          </a:p>
        </p:txBody>
      </p:sp>
      <p:sp>
        <p:nvSpPr>
          <p:cNvPr id="10" name="Content Placeholder 1">
            <a:extLst>
              <a:ext uri="{FF2B5EF4-FFF2-40B4-BE49-F238E27FC236}">
                <a16:creationId xmlns:a16="http://schemas.microsoft.com/office/drawing/2014/main" id="{AA11819D-830E-2A68-2DF9-C4CF07D4F38E}"/>
              </a:ext>
            </a:extLst>
          </p:cNvPr>
          <p:cNvSpPr txBox="1">
            <a:spLocks/>
          </p:cNvSpPr>
          <p:nvPr/>
        </p:nvSpPr>
        <p:spPr>
          <a:xfrm>
            <a:off x="429088" y="4039747"/>
            <a:ext cx="1331563"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M</a:t>
            </a:r>
            <a:r>
              <a:rPr lang="en-GB" sz="2400" dirty="0">
                <a:solidFill>
                  <a:schemeClr val="accent5">
                    <a:lumMod val="75000"/>
                  </a:schemeClr>
                </a:solidFill>
              </a:rPr>
              <a:t>(</a:t>
            </a:r>
            <a:r>
              <a:rPr lang="hu-HU" sz="2400" dirty="0">
                <a:solidFill>
                  <a:schemeClr val="accent5">
                    <a:lumMod val="75000"/>
                  </a:schemeClr>
                </a:solidFill>
              </a:rPr>
              <a:t>Cili</a:t>
            </a:r>
            <a:r>
              <a:rPr lang="en-GB" sz="2400" dirty="0">
                <a:solidFill>
                  <a:schemeClr val="accent5">
                    <a:lumMod val="75000"/>
                  </a:schemeClr>
                </a:solidFill>
              </a:rPr>
              <a:t>)</a:t>
            </a:r>
            <a:endParaRPr lang="en-GB" sz="2400" dirty="0"/>
          </a:p>
        </p:txBody>
      </p:sp>
      <p:sp>
        <p:nvSpPr>
          <p:cNvPr id="11" name="Content Placeholder 1">
            <a:extLst>
              <a:ext uri="{FF2B5EF4-FFF2-40B4-BE49-F238E27FC236}">
                <a16:creationId xmlns:a16="http://schemas.microsoft.com/office/drawing/2014/main" id="{61A4D8AF-2A02-954E-4730-3B3C96B9C135}"/>
              </a:ext>
            </a:extLst>
          </p:cNvPr>
          <p:cNvSpPr txBox="1">
            <a:spLocks/>
          </p:cNvSpPr>
          <p:nvPr/>
        </p:nvSpPr>
        <p:spPr>
          <a:xfrm>
            <a:off x="9271101" y="131718"/>
            <a:ext cx="2755584" cy="1735273"/>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050" dirty="0">
                <a:solidFill>
                  <a:schemeClr val="tx1"/>
                </a:solidFill>
              </a:rPr>
              <a:t>Fact: </a:t>
            </a:r>
            <a:r>
              <a:rPr lang="hu-HU" sz="1050" dirty="0">
                <a:solidFill>
                  <a:schemeClr val="accent5">
                    <a:lumMod val="75000"/>
                  </a:schemeClr>
                </a:solidFill>
              </a:rPr>
              <a:t>D</a:t>
            </a:r>
            <a:r>
              <a:rPr lang="en-GB" sz="1050" dirty="0">
                <a:solidFill>
                  <a:schemeClr val="accent5">
                    <a:lumMod val="75000"/>
                  </a:schemeClr>
                </a:solidFill>
              </a:rPr>
              <a:t>(Fifi) </a:t>
            </a:r>
            <a:r>
              <a:rPr lang="hu-HU" sz="1050" dirty="0">
                <a:solidFill>
                  <a:schemeClr val="accent5">
                    <a:lumMod val="75000"/>
                  </a:schemeClr>
                </a:solidFill>
              </a:rPr>
              <a:t>∧</a:t>
            </a:r>
            <a:r>
              <a:rPr lang="en-GB" sz="1050" dirty="0">
                <a:solidFill>
                  <a:schemeClr val="accent5">
                    <a:lumMod val="75000"/>
                  </a:schemeClr>
                </a:solidFill>
              </a:rPr>
              <a:t> </a:t>
            </a:r>
            <a:r>
              <a:rPr lang="hu-HU" sz="1050" dirty="0">
                <a:solidFill>
                  <a:schemeClr val="accent5">
                    <a:lumMod val="75000"/>
                  </a:schemeClr>
                </a:solidFill>
              </a:rPr>
              <a:t>D</a:t>
            </a:r>
            <a:r>
              <a:rPr lang="en-GB" sz="1050" dirty="0">
                <a:solidFill>
                  <a:schemeClr val="accent5">
                    <a:lumMod val="75000"/>
                  </a:schemeClr>
                </a:solidFill>
              </a:rPr>
              <a:t>(Killer) </a:t>
            </a:r>
            <a:r>
              <a:rPr lang="hu-HU" sz="1050" dirty="0">
                <a:solidFill>
                  <a:schemeClr val="accent5">
                    <a:lumMod val="75000"/>
                  </a:schemeClr>
                </a:solidFill>
              </a:rPr>
              <a:t>∧ W</a:t>
            </a:r>
            <a:r>
              <a:rPr lang="en-GB" sz="1050" dirty="0">
                <a:solidFill>
                  <a:schemeClr val="accent5">
                    <a:lumMod val="75000"/>
                  </a:schemeClr>
                </a:solidFill>
              </a:rPr>
              <a:t>(Fifi)</a:t>
            </a:r>
            <a:r>
              <a:rPr lang="hu-HU" sz="1050" dirty="0">
                <a:solidFill>
                  <a:schemeClr val="accent5">
                    <a:lumMod val="75000"/>
                  </a:schemeClr>
                </a:solidFill>
              </a:rPr>
              <a:t> ∧</a:t>
            </a:r>
            <a:r>
              <a:rPr lang="en-GB" sz="1050" dirty="0">
                <a:solidFill>
                  <a:schemeClr val="accent5">
                    <a:lumMod val="75000"/>
                  </a:schemeClr>
                </a:solidFill>
              </a:rPr>
              <a:t> </a:t>
            </a:r>
            <a:r>
              <a:rPr lang="hu-HU" sz="1050" dirty="0">
                <a:solidFill>
                  <a:schemeClr val="accent5">
                    <a:lumMod val="75000"/>
                  </a:schemeClr>
                </a:solidFill>
              </a:rPr>
              <a:t>M</a:t>
            </a:r>
            <a:r>
              <a:rPr lang="en-GB" sz="1050" dirty="0">
                <a:solidFill>
                  <a:schemeClr val="accent5">
                    <a:lumMod val="75000"/>
                  </a:schemeClr>
                </a:solidFill>
              </a:rPr>
              <a:t>(</a:t>
            </a:r>
            <a:r>
              <a:rPr lang="en-GB" sz="1050" dirty="0" err="1">
                <a:solidFill>
                  <a:schemeClr val="accent5">
                    <a:lumMod val="75000"/>
                  </a:schemeClr>
                </a:solidFill>
              </a:rPr>
              <a:t>Cili</a:t>
            </a:r>
            <a:r>
              <a:rPr lang="en-GB" sz="1050" dirty="0">
                <a:solidFill>
                  <a:schemeClr val="accent5">
                    <a:lumMod val="75000"/>
                  </a:schemeClr>
                </a:solidFill>
              </a:rPr>
              <a:t>)</a:t>
            </a:r>
            <a:endParaRPr lang="hu-HU" sz="1050" dirty="0">
              <a:solidFill>
                <a:schemeClr val="accent5">
                  <a:lumMod val="75000"/>
                </a:schemeClr>
              </a:solidFill>
            </a:endParaRPr>
          </a:p>
          <a:p>
            <a:pPr marL="0" indent="0">
              <a:buNone/>
            </a:pPr>
            <a:r>
              <a:rPr lang="en-GB" sz="1050" dirty="0">
                <a:solidFill>
                  <a:schemeClr val="tx1"/>
                </a:solidFill>
              </a:rPr>
              <a:t>Rules:</a:t>
            </a:r>
            <a:endParaRPr lang="hu-HU" sz="1050" dirty="0">
              <a:solidFill>
                <a:schemeClr val="tx1"/>
              </a:solidFill>
            </a:endParaRPr>
          </a:p>
          <a:p>
            <a:pPr marL="0" indent="0">
              <a:buNone/>
            </a:pPr>
            <a:r>
              <a:rPr lang="hu-HU" sz="1050" dirty="0">
                <a:solidFill>
                  <a:schemeClr val="accent5">
                    <a:lumMod val="75000"/>
                  </a:schemeClr>
                </a:solidFill>
              </a:rPr>
              <a:t>(1) ∀</a:t>
            </a:r>
            <a:r>
              <a:rPr lang="en-GB" sz="1050" dirty="0">
                <a:solidFill>
                  <a:schemeClr val="accent5">
                    <a:lumMod val="75000"/>
                  </a:schemeClr>
                </a:solidFill>
              </a:rPr>
              <a:t>x (</a:t>
            </a:r>
            <a:r>
              <a:rPr lang="hu-HU" sz="1050" dirty="0">
                <a:solidFill>
                  <a:schemeClr val="accent5">
                    <a:lumMod val="75000"/>
                  </a:schemeClr>
                </a:solidFill>
              </a:rPr>
              <a:t>M</a:t>
            </a:r>
            <a:r>
              <a:rPr lang="en-GB" sz="1050" dirty="0">
                <a:solidFill>
                  <a:schemeClr val="accent5">
                    <a:lumMod val="75000"/>
                  </a:schemeClr>
                </a:solidFill>
              </a:rPr>
              <a:t>(x) → </a:t>
            </a:r>
            <a:r>
              <a:rPr lang="hu-HU" sz="1050" dirty="0">
                <a:solidFill>
                  <a:schemeClr val="accent5">
                    <a:lumMod val="75000"/>
                  </a:schemeClr>
                </a:solidFill>
              </a:rPr>
              <a:t>C</a:t>
            </a:r>
            <a:r>
              <a:rPr lang="en-GB" sz="1050" dirty="0">
                <a:solidFill>
                  <a:schemeClr val="accent5">
                    <a:lumMod val="75000"/>
                  </a:schemeClr>
                </a:solidFill>
              </a:rPr>
              <a:t>(x))</a:t>
            </a:r>
            <a:endParaRPr lang="hu-HU" sz="1050" dirty="0">
              <a:solidFill>
                <a:schemeClr val="accent5">
                  <a:lumMod val="75000"/>
                </a:schemeClr>
              </a:solidFill>
            </a:endParaRPr>
          </a:p>
          <a:p>
            <a:pPr marL="0" indent="0">
              <a:buNone/>
            </a:pPr>
            <a:r>
              <a:rPr lang="hu-HU" sz="1050" dirty="0">
                <a:solidFill>
                  <a:schemeClr val="accent5">
                    <a:lumMod val="75000"/>
                  </a:schemeClr>
                </a:solidFill>
              </a:rPr>
              <a:t>(2) ∀</a:t>
            </a:r>
            <a:r>
              <a:rPr lang="en-GB" sz="1050" dirty="0">
                <a:solidFill>
                  <a:schemeClr val="accent5">
                    <a:lumMod val="75000"/>
                  </a:schemeClr>
                </a:solidFill>
              </a:rPr>
              <a:t>x (</a:t>
            </a:r>
            <a:r>
              <a:rPr lang="hu-HU" sz="1050" dirty="0">
                <a:solidFill>
                  <a:schemeClr val="accent5">
                    <a:lumMod val="75000"/>
                  </a:schemeClr>
                </a:solidFill>
              </a:rPr>
              <a:t>D</a:t>
            </a:r>
            <a:r>
              <a:rPr lang="en-GB" sz="1050" dirty="0">
                <a:solidFill>
                  <a:schemeClr val="accent5">
                    <a:lumMod val="75000"/>
                  </a:schemeClr>
                </a:solidFill>
              </a:rPr>
              <a:t>(x)</a:t>
            </a:r>
            <a:r>
              <a:rPr lang="hu-HU" sz="1050" dirty="0">
                <a:solidFill>
                  <a:schemeClr val="accent5">
                    <a:lumMod val="75000"/>
                  </a:schemeClr>
                </a:solidFill>
              </a:rPr>
              <a:t> ∧ W</a:t>
            </a:r>
            <a:r>
              <a:rPr lang="en-GB" sz="1050" dirty="0">
                <a:solidFill>
                  <a:schemeClr val="accent5">
                    <a:lumMod val="75000"/>
                  </a:schemeClr>
                </a:solidFill>
              </a:rPr>
              <a:t>(x) → </a:t>
            </a:r>
            <a:r>
              <a:rPr lang="hu-HU" sz="1050" dirty="0">
                <a:solidFill>
                  <a:schemeClr val="accent5">
                    <a:lumMod val="75000"/>
                  </a:schemeClr>
                </a:solidFill>
              </a:rPr>
              <a:t>F</a:t>
            </a:r>
            <a:r>
              <a:rPr lang="en-GB" sz="1050" dirty="0">
                <a:solidFill>
                  <a:schemeClr val="accent5">
                    <a:lumMod val="75000"/>
                  </a:schemeClr>
                </a:solidFill>
              </a:rPr>
              <a:t>(x))</a:t>
            </a:r>
            <a:endParaRPr lang="hu-HU" sz="1050" dirty="0">
              <a:solidFill>
                <a:schemeClr val="accent5">
                  <a:lumMod val="75000"/>
                </a:schemeClr>
              </a:solidFill>
            </a:endParaRPr>
          </a:p>
          <a:p>
            <a:pPr marL="0" indent="0">
              <a:buNone/>
            </a:pPr>
            <a:r>
              <a:rPr lang="hu-HU" sz="1050" dirty="0">
                <a:solidFill>
                  <a:schemeClr val="accent5">
                    <a:lumMod val="75000"/>
                  </a:schemeClr>
                </a:solidFill>
              </a:rPr>
              <a:t>(3) ∀</a:t>
            </a:r>
            <a:r>
              <a:rPr lang="en-GB" sz="1050" dirty="0">
                <a:solidFill>
                  <a:schemeClr val="accent5">
                    <a:lumMod val="75000"/>
                  </a:schemeClr>
                </a:solidFill>
              </a:rPr>
              <a:t>x</a:t>
            </a:r>
            <a:r>
              <a:rPr lang="hu-HU" sz="1050" dirty="0">
                <a:solidFill>
                  <a:schemeClr val="accent5">
                    <a:lumMod val="75000"/>
                  </a:schemeClr>
                </a:solidFill>
              </a:rPr>
              <a:t>∀</a:t>
            </a:r>
            <a:r>
              <a:rPr lang="en-GB" sz="1050" dirty="0">
                <a:solidFill>
                  <a:schemeClr val="accent5">
                    <a:lumMod val="75000"/>
                  </a:schemeClr>
                </a:solidFill>
              </a:rPr>
              <a:t>y (</a:t>
            </a:r>
            <a:r>
              <a:rPr lang="hu-HU" sz="1050" dirty="0">
                <a:solidFill>
                  <a:schemeClr val="accent5">
                    <a:lumMod val="75000"/>
                  </a:schemeClr>
                </a:solidFill>
              </a:rPr>
              <a:t>D</a:t>
            </a:r>
            <a:r>
              <a:rPr lang="en-GB" sz="1050" dirty="0">
                <a:solidFill>
                  <a:schemeClr val="accent5">
                    <a:lumMod val="75000"/>
                  </a:schemeClr>
                </a:solidFill>
              </a:rPr>
              <a:t>(x)</a:t>
            </a:r>
            <a:r>
              <a:rPr lang="hu-HU" sz="1050" dirty="0">
                <a:solidFill>
                  <a:schemeClr val="accent5">
                    <a:lumMod val="75000"/>
                  </a:schemeClr>
                </a:solidFill>
              </a:rPr>
              <a:t> ∧ F</a:t>
            </a:r>
            <a:r>
              <a:rPr lang="en-GB" sz="1050" dirty="0">
                <a:solidFill>
                  <a:schemeClr val="accent5">
                    <a:lumMod val="75000"/>
                  </a:schemeClr>
                </a:solidFill>
              </a:rPr>
              <a:t>(x)</a:t>
            </a:r>
            <a:r>
              <a:rPr lang="hu-HU" sz="1050" dirty="0">
                <a:solidFill>
                  <a:schemeClr val="accent5">
                    <a:lumMod val="75000"/>
                  </a:schemeClr>
                </a:solidFill>
              </a:rPr>
              <a:t> ∧ C</a:t>
            </a:r>
            <a:r>
              <a:rPr lang="en-GB" sz="1050" dirty="0">
                <a:solidFill>
                  <a:schemeClr val="accent5">
                    <a:lumMod val="75000"/>
                  </a:schemeClr>
                </a:solidFill>
              </a:rPr>
              <a:t>(y) → ¬</a:t>
            </a:r>
            <a:r>
              <a:rPr lang="hu-HU" sz="1050" dirty="0">
                <a:solidFill>
                  <a:schemeClr val="accent5">
                    <a:lumMod val="75000"/>
                  </a:schemeClr>
                </a:solidFill>
              </a:rPr>
              <a:t>S</a:t>
            </a:r>
            <a:r>
              <a:rPr lang="en-GB" sz="1050" dirty="0">
                <a:solidFill>
                  <a:schemeClr val="accent5">
                    <a:lumMod val="75000"/>
                  </a:schemeClr>
                </a:solidFill>
              </a:rPr>
              <a:t>(</a:t>
            </a:r>
            <a:r>
              <a:rPr lang="en-GB" sz="1050" dirty="0" err="1">
                <a:solidFill>
                  <a:schemeClr val="accent5">
                    <a:lumMod val="75000"/>
                  </a:schemeClr>
                </a:solidFill>
              </a:rPr>
              <a:t>y,x</a:t>
            </a:r>
            <a:r>
              <a:rPr lang="en-GB" sz="1050" dirty="0">
                <a:solidFill>
                  <a:schemeClr val="accent5">
                    <a:lumMod val="75000"/>
                  </a:schemeClr>
                </a:solidFill>
              </a:rPr>
              <a:t>))</a:t>
            </a:r>
            <a:endParaRPr lang="hu-HU" sz="1050" dirty="0">
              <a:solidFill>
                <a:schemeClr val="accent5">
                  <a:lumMod val="75000"/>
                </a:schemeClr>
              </a:solidFill>
            </a:endParaRPr>
          </a:p>
          <a:p>
            <a:pPr marL="0" indent="0">
              <a:buNone/>
            </a:pPr>
            <a:r>
              <a:rPr lang="en-GB" sz="1050" dirty="0">
                <a:solidFill>
                  <a:schemeClr val="tx1"/>
                </a:solidFill>
              </a:rPr>
              <a:t>Goal: </a:t>
            </a:r>
            <a:r>
              <a:rPr lang="hu-HU" sz="1050" dirty="0">
                <a:solidFill>
                  <a:schemeClr val="accent5">
                    <a:lumMod val="75000"/>
                  </a:schemeClr>
                </a:solidFill>
              </a:rPr>
              <a:t>∃</a:t>
            </a:r>
            <a:r>
              <a:rPr lang="en-GB" sz="1050" dirty="0">
                <a:solidFill>
                  <a:schemeClr val="accent5">
                    <a:lumMod val="75000"/>
                  </a:schemeClr>
                </a:solidFill>
              </a:rPr>
              <a:t>x</a:t>
            </a:r>
            <a:r>
              <a:rPr lang="hu-HU" sz="1050" dirty="0">
                <a:solidFill>
                  <a:schemeClr val="accent5">
                    <a:lumMod val="75000"/>
                  </a:schemeClr>
                </a:solidFill>
              </a:rPr>
              <a:t>∃</a:t>
            </a:r>
            <a:r>
              <a:rPr lang="en-GB" sz="1050" dirty="0">
                <a:solidFill>
                  <a:schemeClr val="accent5">
                    <a:lumMod val="75000"/>
                  </a:schemeClr>
                </a:solidFill>
              </a:rPr>
              <a:t>y (</a:t>
            </a:r>
            <a:r>
              <a:rPr lang="hu-HU" sz="1050" dirty="0">
                <a:solidFill>
                  <a:schemeClr val="accent5">
                    <a:lumMod val="75000"/>
                  </a:schemeClr>
                </a:solidFill>
              </a:rPr>
              <a:t>C</a:t>
            </a:r>
            <a:r>
              <a:rPr lang="en-GB" sz="1050" dirty="0">
                <a:solidFill>
                  <a:schemeClr val="accent5">
                    <a:lumMod val="75000"/>
                  </a:schemeClr>
                </a:solidFill>
              </a:rPr>
              <a:t>(x) </a:t>
            </a:r>
            <a:r>
              <a:rPr lang="hu-HU" sz="1050" dirty="0">
                <a:solidFill>
                  <a:schemeClr val="accent5">
                    <a:lumMod val="75000"/>
                  </a:schemeClr>
                </a:solidFill>
              </a:rPr>
              <a:t>∧</a:t>
            </a:r>
            <a:r>
              <a:rPr lang="en-GB" sz="1050" dirty="0">
                <a:solidFill>
                  <a:schemeClr val="accent5">
                    <a:lumMod val="75000"/>
                  </a:schemeClr>
                </a:solidFill>
              </a:rPr>
              <a:t> ¬ </a:t>
            </a:r>
            <a:r>
              <a:rPr lang="hu-HU" sz="1050" dirty="0">
                <a:solidFill>
                  <a:schemeClr val="accent5">
                    <a:lumMod val="75000"/>
                  </a:schemeClr>
                </a:solidFill>
              </a:rPr>
              <a:t>S</a:t>
            </a:r>
            <a:r>
              <a:rPr lang="en-GB" sz="1050" dirty="0">
                <a:solidFill>
                  <a:schemeClr val="accent5">
                    <a:lumMod val="75000"/>
                  </a:schemeClr>
                </a:solidFill>
              </a:rPr>
              <a:t>(</a:t>
            </a:r>
            <a:r>
              <a:rPr lang="en-GB" sz="1050" dirty="0" err="1">
                <a:solidFill>
                  <a:schemeClr val="accent5">
                    <a:lumMod val="75000"/>
                  </a:schemeClr>
                </a:solidFill>
              </a:rPr>
              <a:t>x,y</a:t>
            </a:r>
            <a:r>
              <a:rPr lang="en-GB" sz="1050" dirty="0">
                <a:solidFill>
                  <a:schemeClr val="accent5">
                    <a:lumMod val="75000"/>
                  </a:schemeClr>
                </a:solidFill>
              </a:rPr>
              <a:t>) </a:t>
            </a:r>
            <a:r>
              <a:rPr lang="hu-HU" sz="1050" dirty="0">
                <a:solidFill>
                  <a:schemeClr val="accent5">
                    <a:lumMod val="75000"/>
                  </a:schemeClr>
                </a:solidFill>
              </a:rPr>
              <a:t>∧</a:t>
            </a:r>
            <a:r>
              <a:rPr lang="en-GB" sz="1050" dirty="0">
                <a:solidFill>
                  <a:schemeClr val="accent5">
                    <a:lumMod val="75000"/>
                  </a:schemeClr>
                </a:solidFill>
              </a:rPr>
              <a:t> </a:t>
            </a:r>
            <a:r>
              <a:rPr lang="hu-HU" sz="1050" dirty="0">
                <a:solidFill>
                  <a:schemeClr val="accent5">
                    <a:lumMod val="75000"/>
                  </a:schemeClr>
                </a:solidFill>
              </a:rPr>
              <a:t>D</a:t>
            </a:r>
            <a:r>
              <a:rPr lang="en-GB" sz="1050" dirty="0">
                <a:solidFill>
                  <a:schemeClr val="accent5">
                    <a:lumMod val="75000"/>
                  </a:schemeClr>
                </a:solidFill>
              </a:rPr>
              <a:t>(y))</a:t>
            </a:r>
            <a:endParaRPr lang="hu-HU" sz="1050" dirty="0">
              <a:solidFill>
                <a:schemeClr val="accent5">
                  <a:lumMod val="75000"/>
                </a:schemeClr>
              </a:solidFill>
            </a:endParaRPr>
          </a:p>
        </p:txBody>
      </p:sp>
      <p:sp>
        <p:nvSpPr>
          <p:cNvPr id="12" name="Content Placeholder 1">
            <a:extLst>
              <a:ext uri="{FF2B5EF4-FFF2-40B4-BE49-F238E27FC236}">
                <a16:creationId xmlns:a16="http://schemas.microsoft.com/office/drawing/2014/main" id="{8AD3C50D-9B3A-1E19-4640-60B46ABAFF08}"/>
              </a:ext>
            </a:extLst>
          </p:cNvPr>
          <p:cNvSpPr txBox="1">
            <a:spLocks/>
          </p:cNvSpPr>
          <p:nvPr/>
        </p:nvSpPr>
        <p:spPr>
          <a:xfrm>
            <a:off x="5602607" y="2307365"/>
            <a:ext cx="1331563"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400" dirty="0">
                <a:solidFill>
                  <a:schemeClr val="accent5">
                    <a:lumMod val="75000"/>
                  </a:schemeClr>
                </a:solidFill>
              </a:rPr>
              <a:t>¬ </a:t>
            </a:r>
            <a:r>
              <a:rPr lang="hu-HU" sz="2400" dirty="0">
                <a:solidFill>
                  <a:schemeClr val="accent5">
                    <a:lumMod val="75000"/>
                  </a:schemeClr>
                </a:solidFill>
              </a:rPr>
              <a:t>S</a:t>
            </a:r>
            <a:r>
              <a:rPr lang="en-GB" sz="2400" dirty="0">
                <a:solidFill>
                  <a:schemeClr val="accent5">
                    <a:lumMod val="75000"/>
                  </a:schemeClr>
                </a:solidFill>
              </a:rPr>
              <a:t>(</a:t>
            </a:r>
            <a:r>
              <a:rPr lang="en-GB" sz="2400" dirty="0" err="1">
                <a:solidFill>
                  <a:schemeClr val="accent5">
                    <a:lumMod val="75000"/>
                  </a:schemeClr>
                </a:solidFill>
              </a:rPr>
              <a:t>x,y</a:t>
            </a:r>
            <a:r>
              <a:rPr lang="en-GB" sz="2400" dirty="0">
                <a:solidFill>
                  <a:schemeClr val="accent5">
                    <a:lumMod val="75000"/>
                  </a:schemeClr>
                </a:solidFill>
              </a:rPr>
              <a:t>)</a:t>
            </a:r>
            <a:endParaRPr lang="en-GB" sz="2400" dirty="0"/>
          </a:p>
        </p:txBody>
      </p:sp>
      <p:sp>
        <p:nvSpPr>
          <p:cNvPr id="16" name="Content Placeholder 1">
            <a:extLst>
              <a:ext uri="{FF2B5EF4-FFF2-40B4-BE49-F238E27FC236}">
                <a16:creationId xmlns:a16="http://schemas.microsoft.com/office/drawing/2014/main" id="{DC7CCE78-CF7A-755F-8CA6-A7FD10CEB024}"/>
              </a:ext>
            </a:extLst>
          </p:cNvPr>
          <p:cNvSpPr txBox="1">
            <a:spLocks/>
          </p:cNvSpPr>
          <p:nvPr/>
        </p:nvSpPr>
        <p:spPr>
          <a:xfrm>
            <a:off x="10519252" y="2273479"/>
            <a:ext cx="1331563"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D(y)</a:t>
            </a:r>
            <a:endParaRPr lang="en-GB" sz="2400" dirty="0"/>
          </a:p>
        </p:txBody>
      </p:sp>
      <p:sp>
        <p:nvSpPr>
          <p:cNvPr id="28" name="Content Placeholder 1">
            <a:extLst>
              <a:ext uri="{FF2B5EF4-FFF2-40B4-BE49-F238E27FC236}">
                <a16:creationId xmlns:a16="http://schemas.microsoft.com/office/drawing/2014/main" id="{45699EFA-AA58-8D4A-25DB-31FDC00B66F5}"/>
              </a:ext>
            </a:extLst>
          </p:cNvPr>
          <p:cNvSpPr txBox="1">
            <a:spLocks/>
          </p:cNvSpPr>
          <p:nvPr/>
        </p:nvSpPr>
        <p:spPr>
          <a:xfrm>
            <a:off x="559873" y="4412798"/>
            <a:ext cx="932602" cy="3209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u-HU" sz="1400" dirty="0">
                <a:solidFill>
                  <a:srgbClr val="C00000"/>
                </a:solidFill>
              </a:rPr>
              <a:t>{</a:t>
            </a:r>
            <a:r>
              <a:rPr lang="hu-HU" sz="1400" dirty="0" err="1">
                <a:solidFill>
                  <a:srgbClr val="C00000"/>
                </a:solidFill>
              </a:rPr>
              <a:t>x|Cili</a:t>
            </a:r>
            <a:r>
              <a:rPr lang="hu-HU" sz="1400" dirty="0">
                <a:solidFill>
                  <a:srgbClr val="C00000"/>
                </a:solidFill>
              </a:rPr>
              <a:t>}</a:t>
            </a:r>
            <a:endParaRPr lang="en-GB" sz="1400" dirty="0">
              <a:solidFill>
                <a:srgbClr val="C00000"/>
              </a:solidFill>
            </a:endParaRPr>
          </a:p>
        </p:txBody>
      </p:sp>
      <p:cxnSp>
        <p:nvCxnSpPr>
          <p:cNvPr id="44" name="Straight Arrow Connector 43">
            <a:extLst>
              <a:ext uri="{FF2B5EF4-FFF2-40B4-BE49-F238E27FC236}">
                <a16:creationId xmlns:a16="http://schemas.microsoft.com/office/drawing/2014/main" id="{56AC7517-9B57-9C10-654C-B0D46B58176C}"/>
              </a:ext>
            </a:extLst>
          </p:cNvPr>
          <p:cNvCxnSpPr>
            <a:cxnSpLocks/>
          </p:cNvCxnSpPr>
          <p:nvPr/>
        </p:nvCxnSpPr>
        <p:spPr>
          <a:xfrm>
            <a:off x="6504691" y="1925997"/>
            <a:ext cx="4450492" cy="319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CD4CEB8-3825-85AB-99B6-F7B7E5B488F2}"/>
              </a:ext>
            </a:extLst>
          </p:cNvPr>
          <p:cNvCxnSpPr>
            <a:cxnSpLocks/>
          </p:cNvCxnSpPr>
          <p:nvPr/>
        </p:nvCxnSpPr>
        <p:spPr>
          <a:xfrm flipH="1">
            <a:off x="1007390" y="1902871"/>
            <a:ext cx="5508575" cy="389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ADB1F49-2B13-65CF-6095-C042FD09D174}"/>
              </a:ext>
            </a:extLst>
          </p:cNvPr>
          <p:cNvCxnSpPr>
            <a:cxnSpLocks/>
          </p:cNvCxnSpPr>
          <p:nvPr/>
        </p:nvCxnSpPr>
        <p:spPr>
          <a:xfrm>
            <a:off x="873706" y="2672700"/>
            <a:ext cx="0" cy="486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2F7B355-562B-5FAE-699C-8CFEECBC49C1}"/>
              </a:ext>
            </a:extLst>
          </p:cNvPr>
          <p:cNvCxnSpPr>
            <a:cxnSpLocks/>
          </p:cNvCxnSpPr>
          <p:nvPr/>
        </p:nvCxnSpPr>
        <p:spPr>
          <a:xfrm>
            <a:off x="864781" y="3575206"/>
            <a:ext cx="8925" cy="384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3BE24F0-12F6-B4B9-60D1-DA9C674D53E0}"/>
              </a:ext>
            </a:extLst>
          </p:cNvPr>
          <p:cNvCxnSpPr>
            <a:cxnSpLocks/>
            <a:endCxn id="12" idx="0"/>
          </p:cNvCxnSpPr>
          <p:nvPr/>
        </p:nvCxnSpPr>
        <p:spPr>
          <a:xfrm flipH="1">
            <a:off x="6268389" y="1925997"/>
            <a:ext cx="236302" cy="381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Arc 7">
            <a:extLst>
              <a:ext uri="{FF2B5EF4-FFF2-40B4-BE49-F238E27FC236}">
                <a16:creationId xmlns:a16="http://schemas.microsoft.com/office/drawing/2014/main" id="{943F949A-C80A-6479-7C7E-3410BF60EB71}"/>
              </a:ext>
            </a:extLst>
          </p:cNvPr>
          <p:cNvSpPr/>
          <p:nvPr/>
        </p:nvSpPr>
        <p:spPr>
          <a:xfrm rot="6901572">
            <a:off x="5976778" y="1185793"/>
            <a:ext cx="470745" cy="1101698"/>
          </a:xfrm>
          <a:prstGeom prst="arc">
            <a:avLst>
              <a:gd name="adj1" fmla="val 16200000"/>
              <a:gd name="adj2" fmla="val 2121912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 name="Élőláb helye 2">
            <a:extLst>
              <a:ext uri="{FF2B5EF4-FFF2-40B4-BE49-F238E27FC236}">
                <a16:creationId xmlns:a16="http://schemas.microsoft.com/office/drawing/2014/main" id="{02E4C099-957B-7956-53B7-B45F87298854}"/>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13" name="Csoportba foglalás 12">
            <a:extLst>
              <a:ext uri="{FF2B5EF4-FFF2-40B4-BE49-F238E27FC236}">
                <a16:creationId xmlns:a16="http://schemas.microsoft.com/office/drawing/2014/main" id="{C63E9F8A-DB61-32F4-F30E-BFA3962F8250}"/>
              </a:ext>
            </a:extLst>
          </p:cNvPr>
          <p:cNvGrpSpPr/>
          <p:nvPr/>
        </p:nvGrpSpPr>
        <p:grpSpPr>
          <a:xfrm>
            <a:off x="3078726" y="6038296"/>
            <a:ext cx="1736050" cy="787001"/>
            <a:chOff x="6717298" y="6108892"/>
            <a:chExt cx="1736050" cy="787001"/>
          </a:xfrm>
        </p:grpSpPr>
        <p:pic>
          <p:nvPicPr>
            <p:cNvPr id="14" name="Ábra 13">
              <a:extLst>
                <a:ext uri="{FF2B5EF4-FFF2-40B4-BE49-F238E27FC236}">
                  <a16:creationId xmlns:a16="http://schemas.microsoft.com/office/drawing/2014/main" id="{5952F684-35D1-61C5-7C41-A76CF703BD7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15" name="Ábra 14">
              <a:extLst>
                <a:ext uri="{FF2B5EF4-FFF2-40B4-BE49-F238E27FC236}">
                  <a16:creationId xmlns:a16="http://schemas.microsoft.com/office/drawing/2014/main" id="{ECE5DDCE-2E28-8D5C-745C-4E8490A3E6F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2622999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517A03E-AC04-92B0-A1C4-1402008B2BC6}"/>
              </a:ext>
            </a:extLst>
          </p:cNvPr>
          <p:cNvSpPr>
            <a:spLocks noGrp="1"/>
          </p:cNvSpPr>
          <p:nvPr>
            <p:ph idx="1"/>
          </p:nvPr>
        </p:nvSpPr>
        <p:spPr/>
        <p:txBody>
          <a:bodyPr>
            <a:normAutofit/>
          </a:bodyPr>
          <a:lstStyle/>
          <a:p>
            <a:endParaRPr lang="en-US" sz="2400" dirty="0"/>
          </a:p>
          <a:p>
            <a:r>
              <a:rPr lang="en-US" sz="2400" dirty="0"/>
              <a:t>Fully observable </a:t>
            </a:r>
            <a:r>
              <a:rPr lang="hu-HU" sz="2400" dirty="0"/>
              <a:t>		</a:t>
            </a:r>
            <a:r>
              <a:rPr lang="en-US" sz="2400" dirty="0"/>
              <a:t>vs </a:t>
            </a:r>
            <a:r>
              <a:rPr lang="hu-HU" sz="2400" dirty="0"/>
              <a:t>		P</a:t>
            </a:r>
            <a:r>
              <a:rPr lang="en-US" sz="2400" dirty="0" err="1"/>
              <a:t>artially</a:t>
            </a:r>
            <a:r>
              <a:rPr lang="en-US" sz="2400" dirty="0"/>
              <a:t> observable</a:t>
            </a:r>
          </a:p>
          <a:p>
            <a:r>
              <a:rPr lang="en-US" sz="2400" dirty="0"/>
              <a:t>Single agent </a:t>
            </a:r>
            <a:r>
              <a:rPr lang="hu-HU" sz="2400" dirty="0"/>
              <a:t>		</a:t>
            </a:r>
            <a:r>
              <a:rPr lang="en-US" sz="2400" dirty="0"/>
              <a:t>vs </a:t>
            </a:r>
            <a:r>
              <a:rPr lang="hu-HU" sz="2400" dirty="0"/>
              <a:t>		M</a:t>
            </a:r>
            <a:r>
              <a:rPr lang="en-US" sz="2400" dirty="0" err="1"/>
              <a:t>ulti</a:t>
            </a:r>
            <a:r>
              <a:rPr lang="en-US" sz="2400" dirty="0"/>
              <a:t> agent</a:t>
            </a:r>
          </a:p>
          <a:p>
            <a:r>
              <a:rPr lang="en-US" sz="2400" dirty="0"/>
              <a:t>Deterministic </a:t>
            </a:r>
            <a:r>
              <a:rPr lang="hu-HU" sz="2400" dirty="0"/>
              <a:t>		</a:t>
            </a:r>
            <a:r>
              <a:rPr lang="en-US" sz="2400" dirty="0"/>
              <a:t>vs </a:t>
            </a:r>
            <a:r>
              <a:rPr lang="hu-HU" sz="2400" dirty="0"/>
              <a:t>		N</a:t>
            </a:r>
            <a:r>
              <a:rPr lang="en-US" sz="2400" dirty="0"/>
              <a:t>on</a:t>
            </a:r>
            <a:r>
              <a:rPr lang="hu-HU" sz="2400" dirty="0"/>
              <a:t>-</a:t>
            </a:r>
            <a:r>
              <a:rPr lang="en-US" sz="2400" dirty="0"/>
              <a:t>deterministic</a:t>
            </a:r>
          </a:p>
          <a:p>
            <a:r>
              <a:rPr lang="en-US" sz="2400" dirty="0"/>
              <a:t>Episodic </a:t>
            </a:r>
            <a:r>
              <a:rPr lang="hu-HU" sz="2400" dirty="0"/>
              <a:t>			</a:t>
            </a:r>
            <a:r>
              <a:rPr lang="en-US" sz="2400" dirty="0"/>
              <a:t>vs </a:t>
            </a:r>
            <a:r>
              <a:rPr lang="hu-HU" sz="2400" dirty="0"/>
              <a:t>		S</a:t>
            </a:r>
            <a:r>
              <a:rPr lang="en-US" sz="2400" dirty="0" err="1"/>
              <a:t>equential</a:t>
            </a:r>
            <a:endParaRPr lang="en-US" sz="2400" dirty="0"/>
          </a:p>
          <a:p>
            <a:r>
              <a:rPr lang="en-US" sz="2400" dirty="0"/>
              <a:t>Static </a:t>
            </a:r>
            <a:r>
              <a:rPr lang="hu-HU" sz="2400" dirty="0"/>
              <a:t>			</a:t>
            </a:r>
            <a:r>
              <a:rPr lang="en-US" sz="2400" dirty="0"/>
              <a:t>vs </a:t>
            </a:r>
            <a:r>
              <a:rPr lang="hu-HU" sz="2400" dirty="0"/>
              <a:t>		D</a:t>
            </a:r>
            <a:r>
              <a:rPr lang="en-US" sz="2400" dirty="0" err="1"/>
              <a:t>ynamic</a:t>
            </a:r>
            <a:endParaRPr lang="en-US" sz="2400" dirty="0"/>
          </a:p>
          <a:p>
            <a:r>
              <a:rPr lang="en-US" sz="2400" dirty="0"/>
              <a:t>Discrete </a:t>
            </a:r>
            <a:r>
              <a:rPr lang="hu-HU" sz="2400" dirty="0"/>
              <a:t>			</a:t>
            </a:r>
            <a:r>
              <a:rPr lang="en-US" sz="2400" dirty="0"/>
              <a:t>vs </a:t>
            </a:r>
            <a:r>
              <a:rPr lang="hu-HU" sz="2400" dirty="0"/>
              <a:t>		C</a:t>
            </a:r>
            <a:r>
              <a:rPr lang="en-US" sz="2400" dirty="0" err="1"/>
              <a:t>ontinuous</a:t>
            </a:r>
            <a:r>
              <a:rPr lang="en-US" sz="2400" dirty="0"/>
              <a:t> </a:t>
            </a:r>
          </a:p>
          <a:p>
            <a:r>
              <a:rPr lang="en-US" sz="2400" dirty="0"/>
              <a:t>Known </a:t>
            </a:r>
            <a:r>
              <a:rPr lang="hu-HU" sz="2400" dirty="0"/>
              <a:t>			</a:t>
            </a:r>
            <a:r>
              <a:rPr lang="en-US" sz="2400" dirty="0"/>
              <a:t>vs </a:t>
            </a:r>
            <a:r>
              <a:rPr lang="hu-HU" sz="2400" dirty="0"/>
              <a:t>		</a:t>
            </a:r>
            <a:r>
              <a:rPr lang="en-US" sz="2400" dirty="0"/>
              <a:t>Unknown </a:t>
            </a:r>
          </a:p>
        </p:txBody>
      </p:sp>
      <p:sp>
        <p:nvSpPr>
          <p:cNvPr id="5" name="Slide Number Placeholder 4">
            <a:extLst>
              <a:ext uri="{FF2B5EF4-FFF2-40B4-BE49-F238E27FC236}">
                <a16:creationId xmlns:a16="http://schemas.microsoft.com/office/drawing/2014/main" id="{46631F63-FE62-4104-3A20-1392A7EEEC09}"/>
              </a:ext>
            </a:extLst>
          </p:cNvPr>
          <p:cNvSpPr>
            <a:spLocks noGrp="1"/>
          </p:cNvSpPr>
          <p:nvPr>
            <p:ph type="sldNum" sz="quarter" idx="12"/>
          </p:nvPr>
        </p:nvSpPr>
        <p:spPr/>
        <p:txBody>
          <a:bodyPr/>
          <a:lstStyle/>
          <a:p>
            <a:fld id="{9F7ECEBC-3B63-4262-8BE9-06366B519A9F}" type="slidenum">
              <a:rPr lang="hu-HU" smtClean="0"/>
              <a:pPr/>
              <a:t>17</a:t>
            </a:fld>
            <a:endParaRPr lang="hu-HU" dirty="0"/>
          </a:p>
        </p:txBody>
      </p:sp>
      <p:sp>
        <p:nvSpPr>
          <p:cNvPr id="6" name="Title 5">
            <a:extLst>
              <a:ext uri="{FF2B5EF4-FFF2-40B4-BE49-F238E27FC236}">
                <a16:creationId xmlns:a16="http://schemas.microsoft.com/office/drawing/2014/main" id="{422A7280-0A0A-9506-5F74-34C35BA270FB}"/>
              </a:ext>
            </a:extLst>
          </p:cNvPr>
          <p:cNvSpPr>
            <a:spLocks noGrp="1"/>
          </p:cNvSpPr>
          <p:nvPr>
            <p:ph type="title"/>
          </p:nvPr>
        </p:nvSpPr>
        <p:spPr/>
        <p:txBody>
          <a:bodyPr>
            <a:normAutofit fontScale="90000"/>
          </a:bodyPr>
          <a:lstStyle/>
          <a:p>
            <a:r>
              <a:rPr lang="en-US" sz="3600" dirty="0"/>
              <a:t>The environment which the agent acts has the following properties:</a:t>
            </a:r>
            <a:endParaRPr lang="en-US" dirty="0"/>
          </a:p>
        </p:txBody>
      </p:sp>
      <p:sp>
        <p:nvSpPr>
          <p:cNvPr id="3" name="Élőláb helye 2">
            <a:extLst>
              <a:ext uri="{FF2B5EF4-FFF2-40B4-BE49-F238E27FC236}">
                <a16:creationId xmlns:a16="http://schemas.microsoft.com/office/drawing/2014/main" id="{0D932A83-D494-DEBC-F266-98FF36A8F562}"/>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20E8CF8D-ABD9-1111-1852-0BA3D023B720}"/>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3ABE5D12-662B-2664-278A-FD13E85D68E9}"/>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6247A47D-3F62-67CF-3F34-7FE974F5C93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79534164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D2A5E3-E59A-0BCA-4374-E6B646F58241}"/>
              </a:ext>
            </a:extLst>
          </p:cNvPr>
          <p:cNvSpPr>
            <a:spLocks noGrp="1"/>
          </p:cNvSpPr>
          <p:nvPr>
            <p:ph idx="1"/>
          </p:nvPr>
        </p:nvSpPr>
        <p:spPr>
          <a:xfrm>
            <a:off x="1802290" y="1548721"/>
            <a:ext cx="10515600" cy="636540"/>
          </a:xfrm>
        </p:spPr>
        <p:txBody>
          <a:bodyPr>
            <a:normAutofit/>
          </a:bodyPr>
          <a:lstStyle/>
          <a:p>
            <a:pPr marL="0" indent="0">
              <a:buNone/>
            </a:pPr>
            <a:r>
              <a:rPr lang="hu-HU" sz="2400" dirty="0">
                <a:solidFill>
                  <a:schemeClr val="accent5">
                    <a:lumMod val="75000"/>
                  </a:schemeClr>
                </a:solidFill>
              </a:rPr>
              <a:t>                                      C</a:t>
            </a:r>
            <a:r>
              <a:rPr lang="en-GB" sz="2400" dirty="0">
                <a:solidFill>
                  <a:schemeClr val="accent5">
                    <a:lumMod val="75000"/>
                  </a:schemeClr>
                </a:solidFill>
              </a:rPr>
              <a:t>(x) </a:t>
            </a:r>
            <a:r>
              <a:rPr lang="hu-HU" sz="2400" dirty="0">
                <a:solidFill>
                  <a:schemeClr val="accent5">
                    <a:lumMod val="75000"/>
                  </a:schemeClr>
                </a:solidFill>
              </a:rPr>
              <a:t>∧</a:t>
            </a:r>
            <a:r>
              <a:rPr lang="en-GB" sz="2400" dirty="0">
                <a:solidFill>
                  <a:schemeClr val="accent5">
                    <a:lumMod val="75000"/>
                  </a:schemeClr>
                </a:solidFill>
              </a:rPr>
              <a:t> ¬ </a:t>
            </a:r>
            <a:r>
              <a:rPr lang="hu-HU" sz="2400" dirty="0">
                <a:solidFill>
                  <a:schemeClr val="accent5">
                    <a:lumMod val="75000"/>
                  </a:schemeClr>
                </a:solidFill>
              </a:rPr>
              <a:t>S</a:t>
            </a:r>
            <a:r>
              <a:rPr lang="en-GB" sz="2400" dirty="0">
                <a:solidFill>
                  <a:schemeClr val="accent5">
                    <a:lumMod val="75000"/>
                  </a:schemeClr>
                </a:solidFill>
              </a:rPr>
              <a:t>(</a:t>
            </a:r>
            <a:r>
              <a:rPr lang="en-GB" sz="2400" dirty="0" err="1">
                <a:solidFill>
                  <a:schemeClr val="accent5">
                    <a:lumMod val="75000"/>
                  </a:schemeClr>
                </a:solidFill>
              </a:rPr>
              <a:t>x,y</a:t>
            </a:r>
            <a:r>
              <a:rPr lang="en-GB" sz="2400" dirty="0">
                <a:solidFill>
                  <a:schemeClr val="accent5">
                    <a:lumMod val="75000"/>
                  </a:schemeClr>
                </a:solidFill>
              </a:rPr>
              <a:t>) </a:t>
            </a:r>
            <a:r>
              <a:rPr lang="hu-HU" sz="2400" dirty="0">
                <a:solidFill>
                  <a:schemeClr val="accent5">
                    <a:lumMod val="75000"/>
                  </a:schemeClr>
                </a:solidFill>
              </a:rPr>
              <a:t>∧</a:t>
            </a:r>
            <a:r>
              <a:rPr lang="en-GB" sz="2400" dirty="0">
                <a:solidFill>
                  <a:schemeClr val="accent5">
                    <a:lumMod val="75000"/>
                  </a:schemeClr>
                </a:solidFill>
              </a:rPr>
              <a:t> </a:t>
            </a:r>
            <a:r>
              <a:rPr lang="hu-HU" sz="2400" dirty="0">
                <a:solidFill>
                  <a:schemeClr val="accent5">
                    <a:lumMod val="75000"/>
                  </a:schemeClr>
                </a:solidFill>
              </a:rPr>
              <a:t>D</a:t>
            </a:r>
            <a:r>
              <a:rPr lang="en-GB" sz="2400" dirty="0">
                <a:solidFill>
                  <a:schemeClr val="accent5">
                    <a:lumMod val="75000"/>
                  </a:schemeClr>
                </a:solidFill>
              </a:rPr>
              <a:t>(y)</a:t>
            </a:r>
            <a:endParaRPr lang="en-GB" sz="2400" dirty="0"/>
          </a:p>
        </p:txBody>
      </p:sp>
      <p:sp>
        <p:nvSpPr>
          <p:cNvPr id="5" name="Slide Number Placeholder 4">
            <a:extLst>
              <a:ext uri="{FF2B5EF4-FFF2-40B4-BE49-F238E27FC236}">
                <a16:creationId xmlns:a16="http://schemas.microsoft.com/office/drawing/2014/main" id="{8E1ABC4E-D5A7-DCD2-4A6A-92640693F3B5}"/>
              </a:ext>
            </a:extLst>
          </p:cNvPr>
          <p:cNvSpPr>
            <a:spLocks noGrp="1"/>
          </p:cNvSpPr>
          <p:nvPr>
            <p:ph type="sldNum" sz="quarter" idx="12"/>
          </p:nvPr>
        </p:nvSpPr>
        <p:spPr/>
        <p:txBody>
          <a:bodyPr/>
          <a:lstStyle/>
          <a:p>
            <a:fld id="{9F7ECEBC-3B63-4262-8BE9-06366B519A9F}" type="slidenum">
              <a:rPr lang="hu-HU" smtClean="0"/>
              <a:pPr/>
              <a:t>170</a:t>
            </a:fld>
            <a:endParaRPr lang="hu-HU" dirty="0"/>
          </a:p>
        </p:txBody>
      </p:sp>
      <p:sp>
        <p:nvSpPr>
          <p:cNvPr id="6" name="Title 5">
            <a:extLst>
              <a:ext uri="{FF2B5EF4-FFF2-40B4-BE49-F238E27FC236}">
                <a16:creationId xmlns:a16="http://schemas.microsoft.com/office/drawing/2014/main" id="{9F3DD0DF-21B6-BFA2-35BF-474FD4576315}"/>
              </a:ext>
            </a:extLst>
          </p:cNvPr>
          <p:cNvSpPr>
            <a:spLocks noGrp="1"/>
          </p:cNvSpPr>
          <p:nvPr>
            <p:ph type="title"/>
          </p:nvPr>
        </p:nvSpPr>
        <p:spPr/>
        <p:txBody>
          <a:bodyPr>
            <a:normAutofit fontScale="90000"/>
          </a:bodyPr>
          <a:lstStyle/>
          <a:p>
            <a:r>
              <a:rPr lang="hu-HU" b="1" dirty="0" err="1">
                <a:solidFill>
                  <a:schemeClr val="tx1"/>
                </a:solidFill>
              </a:rPr>
              <a:t>Rule-based</a:t>
            </a:r>
            <a:r>
              <a:rPr lang="hu-HU" b="1" dirty="0">
                <a:solidFill>
                  <a:schemeClr val="tx1"/>
                </a:solidFill>
              </a:rPr>
              <a:t> </a:t>
            </a:r>
            <a:r>
              <a:rPr lang="hu-HU" b="1" dirty="0" err="1">
                <a:solidFill>
                  <a:schemeClr val="tx1"/>
                </a:solidFill>
              </a:rPr>
              <a:t>reasoning</a:t>
            </a:r>
            <a:br>
              <a:rPr lang="hu-HU" dirty="0">
                <a:solidFill>
                  <a:schemeClr val="tx1"/>
                </a:solidFill>
              </a:rPr>
            </a:br>
            <a:r>
              <a:rPr lang="hu-HU" dirty="0" err="1">
                <a:solidFill>
                  <a:schemeClr val="tx1"/>
                </a:solidFill>
              </a:rPr>
              <a:t>Backward</a:t>
            </a:r>
            <a:r>
              <a:rPr lang="hu-HU" dirty="0">
                <a:solidFill>
                  <a:schemeClr val="tx1"/>
                </a:solidFill>
              </a:rPr>
              <a:t> </a:t>
            </a:r>
            <a:r>
              <a:rPr lang="hu-HU" dirty="0" err="1">
                <a:solidFill>
                  <a:schemeClr val="tx1"/>
                </a:solidFill>
              </a:rPr>
              <a:t>rule-based</a:t>
            </a:r>
            <a:r>
              <a:rPr lang="hu-HU" dirty="0">
                <a:solidFill>
                  <a:schemeClr val="tx1"/>
                </a:solidFill>
              </a:rPr>
              <a:t> </a:t>
            </a:r>
            <a:r>
              <a:rPr lang="hu-HU" dirty="0" err="1">
                <a:solidFill>
                  <a:schemeClr val="tx1"/>
                </a:solidFill>
              </a:rPr>
              <a:t>representation</a:t>
            </a:r>
            <a:r>
              <a:rPr lang="hu-HU" dirty="0">
                <a:solidFill>
                  <a:schemeClr val="tx1"/>
                </a:solidFill>
              </a:rPr>
              <a:t> (</a:t>
            </a:r>
            <a:r>
              <a:rPr lang="hu-HU" dirty="0" err="1">
                <a:solidFill>
                  <a:schemeClr val="tx1"/>
                </a:solidFill>
              </a:rPr>
              <a:t>proof</a:t>
            </a:r>
            <a:r>
              <a:rPr lang="hu-HU" dirty="0">
                <a:solidFill>
                  <a:schemeClr val="tx1"/>
                </a:solidFill>
              </a:rPr>
              <a:t>)</a:t>
            </a:r>
            <a:endParaRPr lang="en-GB" dirty="0"/>
          </a:p>
        </p:txBody>
      </p:sp>
      <p:sp>
        <p:nvSpPr>
          <p:cNvPr id="7" name="Content Placeholder 1">
            <a:extLst>
              <a:ext uri="{FF2B5EF4-FFF2-40B4-BE49-F238E27FC236}">
                <a16:creationId xmlns:a16="http://schemas.microsoft.com/office/drawing/2014/main" id="{80039F2A-FBEB-4E09-D136-192A2EAECBBC}"/>
              </a:ext>
            </a:extLst>
          </p:cNvPr>
          <p:cNvSpPr txBox="1">
            <a:spLocks/>
          </p:cNvSpPr>
          <p:nvPr/>
        </p:nvSpPr>
        <p:spPr>
          <a:xfrm>
            <a:off x="559873" y="2307365"/>
            <a:ext cx="1331563"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C</a:t>
            </a:r>
            <a:r>
              <a:rPr lang="en-GB" sz="2400" dirty="0">
                <a:solidFill>
                  <a:schemeClr val="accent5">
                    <a:lumMod val="75000"/>
                  </a:schemeClr>
                </a:solidFill>
              </a:rPr>
              <a:t>(x)</a:t>
            </a:r>
            <a:endParaRPr lang="en-GB" sz="2400" dirty="0"/>
          </a:p>
        </p:txBody>
      </p:sp>
      <p:sp>
        <p:nvSpPr>
          <p:cNvPr id="9" name="Content Placeholder 1">
            <a:extLst>
              <a:ext uri="{FF2B5EF4-FFF2-40B4-BE49-F238E27FC236}">
                <a16:creationId xmlns:a16="http://schemas.microsoft.com/office/drawing/2014/main" id="{329C671D-2BB6-9490-F93D-AECA34A99ADD}"/>
              </a:ext>
            </a:extLst>
          </p:cNvPr>
          <p:cNvSpPr txBox="1">
            <a:spLocks/>
          </p:cNvSpPr>
          <p:nvPr/>
        </p:nvSpPr>
        <p:spPr>
          <a:xfrm>
            <a:off x="504340" y="3173556"/>
            <a:ext cx="1006099"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M</a:t>
            </a:r>
            <a:r>
              <a:rPr lang="en-GB" sz="2400" dirty="0">
                <a:solidFill>
                  <a:schemeClr val="accent5">
                    <a:lumMod val="75000"/>
                  </a:schemeClr>
                </a:solidFill>
              </a:rPr>
              <a:t>(x)</a:t>
            </a:r>
            <a:endParaRPr lang="en-GB" sz="2400" dirty="0"/>
          </a:p>
        </p:txBody>
      </p:sp>
      <p:sp>
        <p:nvSpPr>
          <p:cNvPr id="10" name="Content Placeholder 1">
            <a:extLst>
              <a:ext uri="{FF2B5EF4-FFF2-40B4-BE49-F238E27FC236}">
                <a16:creationId xmlns:a16="http://schemas.microsoft.com/office/drawing/2014/main" id="{AA11819D-830E-2A68-2DF9-C4CF07D4F38E}"/>
              </a:ext>
            </a:extLst>
          </p:cNvPr>
          <p:cNvSpPr txBox="1">
            <a:spLocks/>
          </p:cNvSpPr>
          <p:nvPr/>
        </p:nvSpPr>
        <p:spPr>
          <a:xfrm>
            <a:off x="429088" y="4039747"/>
            <a:ext cx="1331563"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M</a:t>
            </a:r>
            <a:r>
              <a:rPr lang="en-GB" sz="2400" dirty="0">
                <a:solidFill>
                  <a:schemeClr val="accent5">
                    <a:lumMod val="75000"/>
                  </a:schemeClr>
                </a:solidFill>
              </a:rPr>
              <a:t>(</a:t>
            </a:r>
            <a:r>
              <a:rPr lang="hu-HU" sz="2400" dirty="0">
                <a:solidFill>
                  <a:schemeClr val="accent5">
                    <a:lumMod val="75000"/>
                  </a:schemeClr>
                </a:solidFill>
              </a:rPr>
              <a:t>Cili</a:t>
            </a:r>
            <a:r>
              <a:rPr lang="en-GB" sz="2400" dirty="0">
                <a:solidFill>
                  <a:schemeClr val="accent5">
                    <a:lumMod val="75000"/>
                  </a:schemeClr>
                </a:solidFill>
              </a:rPr>
              <a:t>)</a:t>
            </a:r>
            <a:endParaRPr lang="en-GB" sz="2400" dirty="0"/>
          </a:p>
        </p:txBody>
      </p:sp>
      <p:sp>
        <p:nvSpPr>
          <p:cNvPr id="11" name="Content Placeholder 1">
            <a:extLst>
              <a:ext uri="{FF2B5EF4-FFF2-40B4-BE49-F238E27FC236}">
                <a16:creationId xmlns:a16="http://schemas.microsoft.com/office/drawing/2014/main" id="{61A4D8AF-2A02-954E-4730-3B3C96B9C135}"/>
              </a:ext>
            </a:extLst>
          </p:cNvPr>
          <p:cNvSpPr txBox="1">
            <a:spLocks/>
          </p:cNvSpPr>
          <p:nvPr/>
        </p:nvSpPr>
        <p:spPr>
          <a:xfrm>
            <a:off x="9271101" y="131718"/>
            <a:ext cx="2755584" cy="1735273"/>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050" dirty="0">
                <a:solidFill>
                  <a:schemeClr val="tx1"/>
                </a:solidFill>
              </a:rPr>
              <a:t>Fact: </a:t>
            </a:r>
            <a:r>
              <a:rPr lang="hu-HU" sz="1050" dirty="0">
                <a:solidFill>
                  <a:schemeClr val="accent5">
                    <a:lumMod val="75000"/>
                  </a:schemeClr>
                </a:solidFill>
              </a:rPr>
              <a:t>D</a:t>
            </a:r>
            <a:r>
              <a:rPr lang="en-GB" sz="1050" dirty="0">
                <a:solidFill>
                  <a:schemeClr val="accent5">
                    <a:lumMod val="75000"/>
                  </a:schemeClr>
                </a:solidFill>
              </a:rPr>
              <a:t>(Fifi) </a:t>
            </a:r>
            <a:r>
              <a:rPr lang="hu-HU" sz="1050" dirty="0">
                <a:solidFill>
                  <a:schemeClr val="accent5">
                    <a:lumMod val="75000"/>
                  </a:schemeClr>
                </a:solidFill>
              </a:rPr>
              <a:t>∧</a:t>
            </a:r>
            <a:r>
              <a:rPr lang="en-GB" sz="1050" dirty="0">
                <a:solidFill>
                  <a:schemeClr val="accent5">
                    <a:lumMod val="75000"/>
                  </a:schemeClr>
                </a:solidFill>
              </a:rPr>
              <a:t> </a:t>
            </a:r>
            <a:r>
              <a:rPr lang="hu-HU" sz="1050" dirty="0">
                <a:solidFill>
                  <a:schemeClr val="accent5">
                    <a:lumMod val="75000"/>
                  </a:schemeClr>
                </a:solidFill>
              </a:rPr>
              <a:t>D</a:t>
            </a:r>
            <a:r>
              <a:rPr lang="en-GB" sz="1050" dirty="0">
                <a:solidFill>
                  <a:schemeClr val="accent5">
                    <a:lumMod val="75000"/>
                  </a:schemeClr>
                </a:solidFill>
              </a:rPr>
              <a:t>(Killer) </a:t>
            </a:r>
            <a:r>
              <a:rPr lang="hu-HU" sz="1050" dirty="0">
                <a:solidFill>
                  <a:schemeClr val="accent5">
                    <a:lumMod val="75000"/>
                  </a:schemeClr>
                </a:solidFill>
              </a:rPr>
              <a:t>∧ W</a:t>
            </a:r>
            <a:r>
              <a:rPr lang="en-GB" sz="1050" dirty="0">
                <a:solidFill>
                  <a:schemeClr val="accent5">
                    <a:lumMod val="75000"/>
                  </a:schemeClr>
                </a:solidFill>
              </a:rPr>
              <a:t>(Fifi)</a:t>
            </a:r>
            <a:r>
              <a:rPr lang="hu-HU" sz="1050" dirty="0">
                <a:solidFill>
                  <a:schemeClr val="accent5">
                    <a:lumMod val="75000"/>
                  </a:schemeClr>
                </a:solidFill>
              </a:rPr>
              <a:t> ∧</a:t>
            </a:r>
            <a:r>
              <a:rPr lang="en-GB" sz="1050" dirty="0">
                <a:solidFill>
                  <a:schemeClr val="accent5">
                    <a:lumMod val="75000"/>
                  </a:schemeClr>
                </a:solidFill>
              </a:rPr>
              <a:t> </a:t>
            </a:r>
            <a:r>
              <a:rPr lang="hu-HU" sz="1050" dirty="0">
                <a:solidFill>
                  <a:schemeClr val="accent5">
                    <a:lumMod val="75000"/>
                  </a:schemeClr>
                </a:solidFill>
              </a:rPr>
              <a:t>M</a:t>
            </a:r>
            <a:r>
              <a:rPr lang="en-GB" sz="1050" dirty="0">
                <a:solidFill>
                  <a:schemeClr val="accent5">
                    <a:lumMod val="75000"/>
                  </a:schemeClr>
                </a:solidFill>
              </a:rPr>
              <a:t>(</a:t>
            </a:r>
            <a:r>
              <a:rPr lang="en-GB" sz="1050" dirty="0" err="1">
                <a:solidFill>
                  <a:schemeClr val="accent5">
                    <a:lumMod val="75000"/>
                  </a:schemeClr>
                </a:solidFill>
              </a:rPr>
              <a:t>Cili</a:t>
            </a:r>
            <a:r>
              <a:rPr lang="en-GB" sz="1050" dirty="0">
                <a:solidFill>
                  <a:schemeClr val="accent5">
                    <a:lumMod val="75000"/>
                  </a:schemeClr>
                </a:solidFill>
              </a:rPr>
              <a:t>)</a:t>
            </a:r>
            <a:endParaRPr lang="hu-HU" sz="1050" dirty="0">
              <a:solidFill>
                <a:schemeClr val="accent5">
                  <a:lumMod val="75000"/>
                </a:schemeClr>
              </a:solidFill>
            </a:endParaRPr>
          </a:p>
          <a:p>
            <a:pPr marL="0" indent="0">
              <a:buNone/>
            </a:pPr>
            <a:r>
              <a:rPr lang="en-GB" sz="1050" dirty="0">
                <a:solidFill>
                  <a:schemeClr val="tx1"/>
                </a:solidFill>
              </a:rPr>
              <a:t>Rules:</a:t>
            </a:r>
            <a:endParaRPr lang="hu-HU" sz="1050" dirty="0">
              <a:solidFill>
                <a:schemeClr val="tx1"/>
              </a:solidFill>
            </a:endParaRPr>
          </a:p>
          <a:p>
            <a:pPr marL="0" indent="0">
              <a:buNone/>
            </a:pPr>
            <a:r>
              <a:rPr lang="hu-HU" sz="1050" dirty="0">
                <a:solidFill>
                  <a:schemeClr val="accent5">
                    <a:lumMod val="75000"/>
                  </a:schemeClr>
                </a:solidFill>
              </a:rPr>
              <a:t>(1) ∀</a:t>
            </a:r>
            <a:r>
              <a:rPr lang="en-GB" sz="1050" dirty="0">
                <a:solidFill>
                  <a:schemeClr val="accent5">
                    <a:lumMod val="75000"/>
                  </a:schemeClr>
                </a:solidFill>
              </a:rPr>
              <a:t>x (</a:t>
            </a:r>
            <a:r>
              <a:rPr lang="hu-HU" sz="1050" dirty="0">
                <a:solidFill>
                  <a:schemeClr val="accent5">
                    <a:lumMod val="75000"/>
                  </a:schemeClr>
                </a:solidFill>
              </a:rPr>
              <a:t>M</a:t>
            </a:r>
            <a:r>
              <a:rPr lang="en-GB" sz="1050" dirty="0">
                <a:solidFill>
                  <a:schemeClr val="accent5">
                    <a:lumMod val="75000"/>
                  </a:schemeClr>
                </a:solidFill>
              </a:rPr>
              <a:t>(x) → </a:t>
            </a:r>
            <a:r>
              <a:rPr lang="hu-HU" sz="1050" dirty="0">
                <a:solidFill>
                  <a:schemeClr val="accent5">
                    <a:lumMod val="75000"/>
                  </a:schemeClr>
                </a:solidFill>
              </a:rPr>
              <a:t>C</a:t>
            </a:r>
            <a:r>
              <a:rPr lang="en-GB" sz="1050" dirty="0">
                <a:solidFill>
                  <a:schemeClr val="accent5">
                    <a:lumMod val="75000"/>
                  </a:schemeClr>
                </a:solidFill>
              </a:rPr>
              <a:t>(x))</a:t>
            </a:r>
            <a:endParaRPr lang="hu-HU" sz="1050" dirty="0">
              <a:solidFill>
                <a:schemeClr val="accent5">
                  <a:lumMod val="75000"/>
                </a:schemeClr>
              </a:solidFill>
            </a:endParaRPr>
          </a:p>
          <a:p>
            <a:pPr marL="0" indent="0">
              <a:buNone/>
            </a:pPr>
            <a:r>
              <a:rPr lang="hu-HU" sz="1050" dirty="0">
                <a:solidFill>
                  <a:schemeClr val="accent5">
                    <a:lumMod val="75000"/>
                  </a:schemeClr>
                </a:solidFill>
              </a:rPr>
              <a:t>(2) ∀</a:t>
            </a:r>
            <a:r>
              <a:rPr lang="en-GB" sz="1050" dirty="0">
                <a:solidFill>
                  <a:schemeClr val="accent5">
                    <a:lumMod val="75000"/>
                  </a:schemeClr>
                </a:solidFill>
              </a:rPr>
              <a:t>x (</a:t>
            </a:r>
            <a:r>
              <a:rPr lang="hu-HU" sz="1050" dirty="0">
                <a:solidFill>
                  <a:schemeClr val="accent5">
                    <a:lumMod val="75000"/>
                  </a:schemeClr>
                </a:solidFill>
              </a:rPr>
              <a:t>D</a:t>
            </a:r>
            <a:r>
              <a:rPr lang="en-GB" sz="1050" dirty="0">
                <a:solidFill>
                  <a:schemeClr val="accent5">
                    <a:lumMod val="75000"/>
                  </a:schemeClr>
                </a:solidFill>
              </a:rPr>
              <a:t>(x)</a:t>
            </a:r>
            <a:r>
              <a:rPr lang="hu-HU" sz="1050" dirty="0">
                <a:solidFill>
                  <a:schemeClr val="accent5">
                    <a:lumMod val="75000"/>
                  </a:schemeClr>
                </a:solidFill>
              </a:rPr>
              <a:t> ∧ W</a:t>
            </a:r>
            <a:r>
              <a:rPr lang="en-GB" sz="1050" dirty="0">
                <a:solidFill>
                  <a:schemeClr val="accent5">
                    <a:lumMod val="75000"/>
                  </a:schemeClr>
                </a:solidFill>
              </a:rPr>
              <a:t>(x) → </a:t>
            </a:r>
            <a:r>
              <a:rPr lang="hu-HU" sz="1050" dirty="0">
                <a:solidFill>
                  <a:schemeClr val="accent5">
                    <a:lumMod val="75000"/>
                  </a:schemeClr>
                </a:solidFill>
              </a:rPr>
              <a:t>F</a:t>
            </a:r>
            <a:r>
              <a:rPr lang="en-GB" sz="1050" dirty="0">
                <a:solidFill>
                  <a:schemeClr val="accent5">
                    <a:lumMod val="75000"/>
                  </a:schemeClr>
                </a:solidFill>
              </a:rPr>
              <a:t>(x))</a:t>
            </a:r>
            <a:endParaRPr lang="hu-HU" sz="1050" dirty="0">
              <a:solidFill>
                <a:schemeClr val="accent5">
                  <a:lumMod val="75000"/>
                </a:schemeClr>
              </a:solidFill>
            </a:endParaRPr>
          </a:p>
          <a:p>
            <a:pPr marL="0" indent="0">
              <a:buNone/>
            </a:pPr>
            <a:r>
              <a:rPr lang="hu-HU" sz="1050" dirty="0">
                <a:solidFill>
                  <a:schemeClr val="accent5">
                    <a:lumMod val="75000"/>
                  </a:schemeClr>
                </a:solidFill>
              </a:rPr>
              <a:t>(3) ∀</a:t>
            </a:r>
            <a:r>
              <a:rPr lang="en-GB" sz="1050" dirty="0">
                <a:solidFill>
                  <a:schemeClr val="accent5">
                    <a:lumMod val="75000"/>
                  </a:schemeClr>
                </a:solidFill>
              </a:rPr>
              <a:t>x</a:t>
            </a:r>
            <a:r>
              <a:rPr lang="hu-HU" sz="1050" dirty="0">
                <a:solidFill>
                  <a:schemeClr val="accent5">
                    <a:lumMod val="75000"/>
                  </a:schemeClr>
                </a:solidFill>
              </a:rPr>
              <a:t>∀</a:t>
            </a:r>
            <a:r>
              <a:rPr lang="en-GB" sz="1050" dirty="0">
                <a:solidFill>
                  <a:schemeClr val="accent5">
                    <a:lumMod val="75000"/>
                  </a:schemeClr>
                </a:solidFill>
              </a:rPr>
              <a:t>y (</a:t>
            </a:r>
            <a:r>
              <a:rPr lang="hu-HU" sz="1050" dirty="0">
                <a:solidFill>
                  <a:schemeClr val="accent5">
                    <a:lumMod val="75000"/>
                  </a:schemeClr>
                </a:solidFill>
              </a:rPr>
              <a:t>D</a:t>
            </a:r>
            <a:r>
              <a:rPr lang="en-GB" sz="1050" dirty="0">
                <a:solidFill>
                  <a:schemeClr val="accent5">
                    <a:lumMod val="75000"/>
                  </a:schemeClr>
                </a:solidFill>
              </a:rPr>
              <a:t>(x)</a:t>
            </a:r>
            <a:r>
              <a:rPr lang="hu-HU" sz="1050" dirty="0">
                <a:solidFill>
                  <a:schemeClr val="accent5">
                    <a:lumMod val="75000"/>
                  </a:schemeClr>
                </a:solidFill>
              </a:rPr>
              <a:t> ∧ F</a:t>
            </a:r>
            <a:r>
              <a:rPr lang="en-GB" sz="1050" dirty="0">
                <a:solidFill>
                  <a:schemeClr val="accent5">
                    <a:lumMod val="75000"/>
                  </a:schemeClr>
                </a:solidFill>
              </a:rPr>
              <a:t>(x)</a:t>
            </a:r>
            <a:r>
              <a:rPr lang="hu-HU" sz="1050" dirty="0">
                <a:solidFill>
                  <a:schemeClr val="accent5">
                    <a:lumMod val="75000"/>
                  </a:schemeClr>
                </a:solidFill>
              </a:rPr>
              <a:t> ∧ C</a:t>
            </a:r>
            <a:r>
              <a:rPr lang="en-GB" sz="1050" dirty="0">
                <a:solidFill>
                  <a:schemeClr val="accent5">
                    <a:lumMod val="75000"/>
                  </a:schemeClr>
                </a:solidFill>
              </a:rPr>
              <a:t>(y) → ¬</a:t>
            </a:r>
            <a:r>
              <a:rPr lang="hu-HU" sz="1050" dirty="0">
                <a:solidFill>
                  <a:schemeClr val="accent5">
                    <a:lumMod val="75000"/>
                  </a:schemeClr>
                </a:solidFill>
              </a:rPr>
              <a:t>S</a:t>
            </a:r>
            <a:r>
              <a:rPr lang="en-GB" sz="1050" dirty="0">
                <a:solidFill>
                  <a:schemeClr val="accent5">
                    <a:lumMod val="75000"/>
                  </a:schemeClr>
                </a:solidFill>
              </a:rPr>
              <a:t>(</a:t>
            </a:r>
            <a:r>
              <a:rPr lang="en-GB" sz="1050" dirty="0" err="1">
                <a:solidFill>
                  <a:schemeClr val="accent5">
                    <a:lumMod val="75000"/>
                  </a:schemeClr>
                </a:solidFill>
              </a:rPr>
              <a:t>y,x</a:t>
            </a:r>
            <a:r>
              <a:rPr lang="en-GB" sz="1050" dirty="0">
                <a:solidFill>
                  <a:schemeClr val="accent5">
                    <a:lumMod val="75000"/>
                  </a:schemeClr>
                </a:solidFill>
              </a:rPr>
              <a:t>))</a:t>
            </a:r>
            <a:endParaRPr lang="hu-HU" sz="1050" dirty="0">
              <a:solidFill>
                <a:schemeClr val="accent5">
                  <a:lumMod val="75000"/>
                </a:schemeClr>
              </a:solidFill>
            </a:endParaRPr>
          </a:p>
          <a:p>
            <a:pPr marL="0" indent="0">
              <a:buNone/>
            </a:pPr>
            <a:r>
              <a:rPr lang="en-GB" sz="1050" dirty="0">
                <a:solidFill>
                  <a:schemeClr val="tx1"/>
                </a:solidFill>
              </a:rPr>
              <a:t>Goal: </a:t>
            </a:r>
            <a:r>
              <a:rPr lang="hu-HU" sz="1050" dirty="0">
                <a:solidFill>
                  <a:schemeClr val="accent5">
                    <a:lumMod val="75000"/>
                  </a:schemeClr>
                </a:solidFill>
              </a:rPr>
              <a:t>∃</a:t>
            </a:r>
            <a:r>
              <a:rPr lang="en-GB" sz="1050" dirty="0">
                <a:solidFill>
                  <a:schemeClr val="accent5">
                    <a:lumMod val="75000"/>
                  </a:schemeClr>
                </a:solidFill>
              </a:rPr>
              <a:t>x</a:t>
            </a:r>
            <a:r>
              <a:rPr lang="hu-HU" sz="1050" dirty="0">
                <a:solidFill>
                  <a:schemeClr val="accent5">
                    <a:lumMod val="75000"/>
                  </a:schemeClr>
                </a:solidFill>
              </a:rPr>
              <a:t>∃</a:t>
            </a:r>
            <a:r>
              <a:rPr lang="en-GB" sz="1050" dirty="0">
                <a:solidFill>
                  <a:schemeClr val="accent5">
                    <a:lumMod val="75000"/>
                  </a:schemeClr>
                </a:solidFill>
              </a:rPr>
              <a:t>y (</a:t>
            </a:r>
            <a:r>
              <a:rPr lang="hu-HU" sz="1050" dirty="0">
                <a:solidFill>
                  <a:schemeClr val="accent5">
                    <a:lumMod val="75000"/>
                  </a:schemeClr>
                </a:solidFill>
              </a:rPr>
              <a:t>C</a:t>
            </a:r>
            <a:r>
              <a:rPr lang="en-GB" sz="1050" dirty="0">
                <a:solidFill>
                  <a:schemeClr val="accent5">
                    <a:lumMod val="75000"/>
                  </a:schemeClr>
                </a:solidFill>
              </a:rPr>
              <a:t>(x) </a:t>
            </a:r>
            <a:r>
              <a:rPr lang="hu-HU" sz="1050" dirty="0">
                <a:solidFill>
                  <a:schemeClr val="accent5">
                    <a:lumMod val="75000"/>
                  </a:schemeClr>
                </a:solidFill>
              </a:rPr>
              <a:t>∧</a:t>
            </a:r>
            <a:r>
              <a:rPr lang="en-GB" sz="1050" dirty="0">
                <a:solidFill>
                  <a:schemeClr val="accent5">
                    <a:lumMod val="75000"/>
                  </a:schemeClr>
                </a:solidFill>
              </a:rPr>
              <a:t> ¬ </a:t>
            </a:r>
            <a:r>
              <a:rPr lang="hu-HU" sz="1050" dirty="0">
                <a:solidFill>
                  <a:schemeClr val="accent5">
                    <a:lumMod val="75000"/>
                  </a:schemeClr>
                </a:solidFill>
              </a:rPr>
              <a:t>S</a:t>
            </a:r>
            <a:r>
              <a:rPr lang="en-GB" sz="1050" dirty="0">
                <a:solidFill>
                  <a:schemeClr val="accent5">
                    <a:lumMod val="75000"/>
                  </a:schemeClr>
                </a:solidFill>
              </a:rPr>
              <a:t>(</a:t>
            </a:r>
            <a:r>
              <a:rPr lang="en-GB" sz="1050" dirty="0" err="1">
                <a:solidFill>
                  <a:schemeClr val="accent5">
                    <a:lumMod val="75000"/>
                  </a:schemeClr>
                </a:solidFill>
              </a:rPr>
              <a:t>x,y</a:t>
            </a:r>
            <a:r>
              <a:rPr lang="en-GB" sz="1050" dirty="0">
                <a:solidFill>
                  <a:schemeClr val="accent5">
                    <a:lumMod val="75000"/>
                  </a:schemeClr>
                </a:solidFill>
              </a:rPr>
              <a:t>) </a:t>
            </a:r>
            <a:r>
              <a:rPr lang="hu-HU" sz="1050" dirty="0">
                <a:solidFill>
                  <a:schemeClr val="accent5">
                    <a:lumMod val="75000"/>
                  </a:schemeClr>
                </a:solidFill>
              </a:rPr>
              <a:t>∧</a:t>
            </a:r>
            <a:r>
              <a:rPr lang="en-GB" sz="1050" dirty="0">
                <a:solidFill>
                  <a:schemeClr val="accent5">
                    <a:lumMod val="75000"/>
                  </a:schemeClr>
                </a:solidFill>
              </a:rPr>
              <a:t> </a:t>
            </a:r>
            <a:r>
              <a:rPr lang="hu-HU" sz="1050" dirty="0">
                <a:solidFill>
                  <a:schemeClr val="accent5">
                    <a:lumMod val="75000"/>
                  </a:schemeClr>
                </a:solidFill>
              </a:rPr>
              <a:t>D</a:t>
            </a:r>
            <a:r>
              <a:rPr lang="en-GB" sz="1050" dirty="0">
                <a:solidFill>
                  <a:schemeClr val="accent5">
                    <a:lumMod val="75000"/>
                  </a:schemeClr>
                </a:solidFill>
              </a:rPr>
              <a:t>(y))</a:t>
            </a:r>
            <a:endParaRPr lang="hu-HU" sz="1050" dirty="0">
              <a:solidFill>
                <a:schemeClr val="accent5">
                  <a:lumMod val="75000"/>
                </a:schemeClr>
              </a:solidFill>
            </a:endParaRPr>
          </a:p>
        </p:txBody>
      </p:sp>
      <p:sp>
        <p:nvSpPr>
          <p:cNvPr id="12" name="Content Placeholder 1">
            <a:extLst>
              <a:ext uri="{FF2B5EF4-FFF2-40B4-BE49-F238E27FC236}">
                <a16:creationId xmlns:a16="http://schemas.microsoft.com/office/drawing/2014/main" id="{8AD3C50D-9B3A-1E19-4640-60B46ABAFF08}"/>
              </a:ext>
            </a:extLst>
          </p:cNvPr>
          <p:cNvSpPr txBox="1">
            <a:spLocks/>
          </p:cNvSpPr>
          <p:nvPr/>
        </p:nvSpPr>
        <p:spPr>
          <a:xfrm>
            <a:off x="5602607" y="2307365"/>
            <a:ext cx="1331563"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400" dirty="0">
                <a:solidFill>
                  <a:schemeClr val="accent5">
                    <a:lumMod val="75000"/>
                  </a:schemeClr>
                </a:solidFill>
              </a:rPr>
              <a:t>¬ </a:t>
            </a:r>
            <a:r>
              <a:rPr lang="hu-HU" sz="2400" dirty="0">
                <a:solidFill>
                  <a:schemeClr val="accent5">
                    <a:lumMod val="75000"/>
                  </a:schemeClr>
                </a:solidFill>
              </a:rPr>
              <a:t>S</a:t>
            </a:r>
            <a:r>
              <a:rPr lang="en-GB" sz="2400" dirty="0">
                <a:solidFill>
                  <a:schemeClr val="accent5">
                    <a:lumMod val="75000"/>
                  </a:schemeClr>
                </a:solidFill>
              </a:rPr>
              <a:t>(</a:t>
            </a:r>
            <a:r>
              <a:rPr lang="en-GB" sz="2400" dirty="0" err="1">
                <a:solidFill>
                  <a:schemeClr val="accent5">
                    <a:lumMod val="75000"/>
                  </a:schemeClr>
                </a:solidFill>
              </a:rPr>
              <a:t>x,y</a:t>
            </a:r>
            <a:r>
              <a:rPr lang="en-GB" sz="2400" dirty="0">
                <a:solidFill>
                  <a:schemeClr val="accent5">
                    <a:lumMod val="75000"/>
                  </a:schemeClr>
                </a:solidFill>
              </a:rPr>
              <a:t>)</a:t>
            </a:r>
            <a:endParaRPr lang="en-GB" sz="2400" dirty="0"/>
          </a:p>
        </p:txBody>
      </p:sp>
      <p:sp>
        <p:nvSpPr>
          <p:cNvPr id="13" name="Content Placeholder 1">
            <a:extLst>
              <a:ext uri="{FF2B5EF4-FFF2-40B4-BE49-F238E27FC236}">
                <a16:creationId xmlns:a16="http://schemas.microsoft.com/office/drawing/2014/main" id="{7F069900-17A2-5AD7-C425-072DBAEE0578}"/>
              </a:ext>
            </a:extLst>
          </p:cNvPr>
          <p:cNvSpPr txBox="1">
            <a:spLocks/>
          </p:cNvSpPr>
          <p:nvPr/>
        </p:nvSpPr>
        <p:spPr>
          <a:xfrm>
            <a:off x="2572374" y="3158999"/>
            <a:ext cx="1331563"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D(y)</a:t>
            </a:r>
            <a:endParaRPr lang="en-GB" sz="2400" dirty="0"/>
          </a:p>
        </p:txBody>
      </p:sp>
      <p:sp>
        <p:nvSpPr>
          <p:cNvPr id="14" name="Content Placeholder 1">
            <a:extLst>
              <a:ext uri="{FF2B5EF4-FFF2-40B4-BE49-F238E27FC236}">
                <a16:creationId xmlns:a16="http://schemas.microsoft.com/office/drawing/2014/main" id="{F69BB1EB-110D-9EF4-4391-B2DC00C74104}"/>
              </a:ext>
            </a:extLst>
          </p:cNvPr>
          <p:cNvSpPr txBox="1">
            <a:spLocks/>
          </p:cNvSpPr>
          <p:nvPr/>
        </p:nvSpPr>
        <p:spPr>
          <a:xfrm>
            <a:off x="6077468" y="3115726"/>
            <a:ext cx="1331563"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F(y)</a:t>
            </a:r>
            <a:endParaRPr lang="en-GB" sz="2400" dirty="0"/>
          </a:p>
        </p:txBody>
      </p:sp>
      <p:sp>
        <p:nvSpPr>
          <p:cNvPr id="15" name="Content Placeholder 1">
            <a:extLst>
              <a:ext uri="{FF2B5EF4-FFF2-40B4-BE49-F238E27FC236}">
                <a16:creationId xmlns:a16="http://schemas.microsoft.com/office/drawing/2014/main" id="{AD6A3632-B627-EE3C-B2D8-0FAAD18DA704}"/>
              </a:ext>
            </a:extLst>
          </p:cNvPr>
          <p:cNvSpPr txBox="1">
            <a:spLocks/>
          </p:cNvSpPr>
          <p:nvPr/>
        </p:nvSpPr>
        <p:spPr>
          <a:xfrm>
            <a:off x="8407950" y="3162073"/>
            <a:ext cx="1331563"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C(x)</a:t>
            </a:r>
            <a:endParaRPr lang="en-GB" sz="2400" dirty="0"/>
          </a:p>
        </p:txBody>
      </p:sp>
      <p:sp>
        <p:nvSpPr>
          <p:cNvPr id="16" name="Content Placeholder 1">
            <a:extLst>
              <a:ext uri="{FF2B5EF4-FFF2-40B4-BE49-F238E27FC236}">
                <a16:creationId xmlns:a16="http://schemas.microsoft.com/office/drawing/2014/main" id="{DC7CCE78-CF7A-755F-8CA6-A7FD10CEB024}"/>
              </a:ext>
            </a:extLst>
          </p:cNvPr>
          <p:cNvSpPr txBox="1">
            <a:spLocks/>
          </p:cNvSpPr>
          <p:nvPr/>
        </p:nvSpPr>
        <p:spPr>
          <a:xfrm>
            <a:off x="10519252" y="2273479"/>
            <a:ext cx="1331563"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D(y)</a:t>
            </a:r>
            <a:endParaRPr lang="en-GB" sz="2400" dirty="0"/>
          </a:p>
        </p:txBody>
      </p:sp>
      <p:sp>
        <p:nvSpPr>
          <p:cNvPr id="17" name="Content Placeholder 1">
            <a:extLst>
              <a:ext uri="{FF2B5EF4-FFF2-40B4-BE49-F238E27FC236}">
                <a16:creationId xmlns:a16="http://schemas.microsoft.com/office/drawing/2014/main" id="{C7BF2820-7507-9AD2-AF4E-DECDFF74BE40}"/>
              </a:ext>
            </a:extLst>
          </p:cNvPr>
          <p:cNvSpPr txBox="1">
            <a:spLocks/>
          </p:cNvSpPr>
          <p:nvPr/>
        </p:nvSpPr>
        <p:spPr>
          <a:xfrm>
            <a:off x="1809919" y="4061108"/>
            <a:ext cx="1331563"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D(</a:t>
            </a:r>
            <a:r>
              <a:rPr lang="hu-HU" sz="2400" dirty="0" err="1">
                <a:solidFill>
                  <a:schemeClr val="accent5">
                    <a:lumMod val="75000"/>
                  </a:schemeClr>
                </a:solidFill>
              </a:rPr>
              <a:t>Fifi</a:t>
            </a:r>
            <a:r>
              <a:rPr lang="hu-HU" sz="2400" dirty="0">
                <a:solidFill>
                  <a:schemeClr val="accent5">
                    <a:lumMod val="75000"/>
                  </a:schemeClr>
                </a:solidFill>
              </a:rPr>
              <a:t>)</a:t>
            </a:r>
            <a:endParaRPr lang="en-GB" sz="2400" dirty="0"/>
          </a:p>
        </p:txBody>
      </p:sp>
      <p:sp>
        <p:nvSpPr>
          <p:cNvPr id="18" name="Content Placeholder 1">
            <a:extLst>
              <a:ext uri="{FF2B5EF4-FFF2-40B4-BE49-F238E27FC236}">
                <a16:creationId xmlns:a16="http://schemas.microsoft.com/office/drawing/2014/main" id="{068FDFFD-8D78-03D2-C2BD-073965B27D69}"/>
              </a:ext>
            </a:extLst>
          </p:cNvPr>
          <p:cNvSpPr txBox="1">
            <a:spLocks/>
          </p:cNvSpPr>
          <p:nvPr/>
        </p:nvSpPr>
        <p:spPr>
          <a:xfrm>
            <a:off x="3081310" y="4025190"/>
            <a:ext cx="1672818"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D(</a:t>
            </a:r>
            <a:r>
              <a:rPr lang="hu-HU" sz="2400" dirty="0" err="1">
                <a:solidFill>
                  <a:schemeClr val="accent5">
                    <a:lumMod val="75000"/>
                  </a:schemeClr>
                </a:solidFill>
              </a:rPr>
              <a:t>Killer</a:t>
            </a:r>
            <a:r>
              <a:rPr lang="hu-HU" sz="2400" dirty="0">
                <a:solidFill>
                  <a:schemeClr val="accent5">
                    <a:lumMod val="75000"/>
                  </a:schemeClr>
                </a:solidFill>
              </a:rPr>
              <a:t>)</a:t>
            </a:r>
            <a:endParaRPr lang="en-GB" sz="2400" dirty="0"/>
          </a:p>
        </p:txBody>
      </p:sp>
      <p:sp>
        <p:nvSpPr>
          <p:cNvPr id="28" name="Content Placeholder 1">
            <a:extLst>
              <a:ext uri="{FF2B5EF4-FFF2-40B4-BE49-F238E27FC236}">
                <a16:creationId xmlns:a16="http://schemas.microsoft.com/office/drawing/2014/main" id="{45699EFA-AA58-8D4A-25DB-31FDC00B66F5}"/>
              </a:ext>
            </a:extLst>
          </p:cNvPr>
          <p:cNvSpPr txBox="1">
            <a:spLocks/>
          </p:cNvSpPr>
          <p:nvPr/>
        </p:nvSpPr>
        <p:spPr>
          <a:xfrm>
            <a:off x="559873" y="4412798"/>
            <a:ext cx="932602" cy="3209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u-HU" sz="1400" dirty="0">
                <a:solidFill>
                  <a:srgbClr val="C00000"/>
                </a:solidFill>
              </a:rPr>
              <a:t>{</a:t>
            </a:r>
            <a:r>
              <a:rPr lang="hu-HU" sz="1400" dirty="0" err="1">
                <a:solidFill>
                  <a:srgbClr val="C00000"/>
                </a:solidFill>
              </a:rPr>
              <a:t>x|Cili</a:t>
            </a:r>
            <a:r>
              <a:rPr lang="hu-HU" sz="1400" dirty="0">
                <a:solidFill>
                  <a:srgbClr val="C00000"/>
                </a:solidFill>
              </a:rPr>
              <a:t>}</a:t>
            </a:r>
            <a:endParaRPr lang="en-GB" sz="1400" dirty="0">
              <a:solidFill>
                <a:srgbClr val="C00000"/>
              </a:solidFill>
            </a:endParaRPr>
          </a:p>
        </p:txBody>
      </p:sp>
      <p:sp>
        <p:nvSpPr>
          <p:cNvPr id="30" name="Content Placeholder 1">
            <a:extLst>
              <a:ext uri="{FF2B5EF4-FFF2-40B4-BE49-F238E27FC236}">
                <a16:creationId xmlns:a16="http://schemas.microsoft.com/office/drawing/2014/main" id="{6A4EEF42-5EC6-26BF-226A-61F0AD186885}"/>
              </a:ext>
            </a:extLst>
          </p:cNvPr>
          <p:cNvSpPr txBox="1">
            <a:spLocks/>
          </p:cNvSpPr>
          <p:nvPr/>
        </p:nvSpPr>
        <p:spPr>
          <a:xfrm>
            <a:off x="1954679" y="4399796"/>
            <a:ext cx="932602" cy="3209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u-HU" sz="1400" dirty="0">
                <a:solidFill>
                  <a:srgbClr val="C00000"/>
                </a:solidFill>
              </a:rPr>
              <a:t>{</a:t>
            </a:r>
            <a:r>
              <a:rPr lang="hu-HU" sz="1400" dirty="0" err="1">
                <a:solidFill>
                  <a:srgbClr val="C00000"/>
                </a:solidFill>
              </a:rPr>
              <a:t>y|Fifi</a:t>
            </a:r>
            <a:r>
              <a:rPr lang="hu-HU" sz="1400" dirty="0">
                <a:solidFill>
                  <a:srgbClr val="C00000"/>
                </a:solidFill>
              </a:rPr>
              <a:t>}</a:t>
            </a:r>
            <a:endParaRPr lang="en-GB" sz="1400" dirty="0">
              <a:solidFill>
                <a:srgbClr val="C00000"/>
              </a:solidFill>
            </a:endParaRPr>
          </a:p>
        </p:txBody>
      </p:sp>
      <p:cxnSp>
        <p:nvCxnSpPr>
          <p:cNvPr id="44" name="Straight Arrow Connector 43">
            <a:extLst>
              <a:ext uri="{FF2B5EF4-FFF2-40B4-BE49-F238E27FC236}">
                <a16:creationId xmlns:a16="http://schemas.microsoft.com/office/drawing/2014/main" id="{56AC7517-9B57-9C10-654C-B0D46B58176C}"/>
              </a:ext>
            </a:extLst>
          </p:cNvPr>
          <p:cNvCxnSpPr>
            <a:cxnSpLocks/>
          </p:cNvCxnSpPr>
          <p:nvPr/>
        </p:nvCxnSpPr>
        <p:spPr>
          <a:xfrm>
            <a:off x="6504691" y="1925997"/>
            <a:ext cx="4450492" cy="319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CD4CEB8-3825-85AB-99B6-F7B7E5B488F2}"/>
              </a:ext>
            </a:extLst>
          </p:cNvPr>
          <p:cNvCxnSpPr>
            <a:cxnSpLocks/>
          </p:cNvCxnSpPr>
          <p:nvPr/>
        </p:nvCxnSpPr>
        <p:spPr>
          <a:xfrm flipH="1">
            <a:off x="1007390" y="1902871"/>
            <a:ext cx="5508575" cy="389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ADB1F49-2B13-65CF-6095-C042FD09D174}"/>
              </a:ext>
            </a:extLst>
          </p:cNvPr>
          <p:cNvCxnSpPr>
            <a:cxnSpLocks/>
          </p:cNvCxnSpPr>
          <p:nvPr/>
        </p:nvCxnSpPr>
        <p:spPr>
          <a:xfrm>
            <a:off x="873706" y="2672700"/>
            <a:ext cx="0" cy="486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2F7B355-562B-5FAE-699C-8CFEECBC49C1}"/>
              </a:ext>
            </a:extLst>
          </p:cNvPr>
          <p:cNvCxnSpPr>
            <a:cxnSpLocks/>
          </p:cNvCxnSpPr>
          <p:nvPr/>
        </p:nvCxnSpPr>
        <p:spPr>
          <a:xfrm>
            <a:off x="864781" y="3575206"/>
            <a:ext cx="8925" cy="384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3BE24F0-12F6-B4B9-60D1-DA9C674D53E0}"/>
              </a:ext>
            </a:extLst>
          </p:cNvPr>
          <p:cNvCxnSpPr>
            <a:cxnSpLocks/>
            <a:endCxn id="12" idx="0"/>
          </p:cNvCxnSpPr>
          <p:nvPr/>
        </p:nvCxnSpPr>
        <p:spPr>
          <a:xfrm flipH="1">
            <a:off x="6268389" y="1925997"/>
            <a:ext cx="236302" cy="381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EE03DEF-59AE-88E9-CD8F-2320404CDB12}"/>
              </a:ext>
            </a:extLst>
          </p:cNvPr>
          <p:cNvCxnSpPr>
            <a:cxnSpLocks/>
          </p:cNvCxnSpPr>
          <p:nvPr/>
        </p:nvCxnSpPr>
        <p:spPr>
          <a:xfrm flipH="1">
            <a:off x="2975928" y="2726246"/>
            <a:ext cx="3292460" cy="401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A50B85B-3A43-A129-E849-CC120B2D7018}"/>
              </a:ext>
            </a:extLst>
          </p:cNvPr>
          <p:cNvCxnSpPr>
            <a:cxnSpLocks/>
          </p:cNvCxnSpPr>
          <p:nvPr/>
        </p:nvCxnSpPr>
        <p:spPr>
          <a:xfrm>
            <a:off x="6267755" y="2726246"/>
            <a:ext cx="118785" cy="389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2FD61ED-9C88-232C-434D-6F1C635CD00F}"/>
              </a:ext>
            </a:extLst>
          </p:cNvPr>
          <p:cNvCxnSpPr>
            <a:cxnSpLocks/>
          </p:cNvCxnSpPr>
          <p:nvPr/>
        </p:nvCxnSpPr>
        <p:spPr>
          <a:xfrm>
            <a:off x="6267755" y="2746062"/>
            <a:ext cx="2462182" cy="412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BF4DBB1-A8A4-DD8F-263A-A504C382F3E5}"/>
              </a:ext>
            </a:extLst>
          </p:cNvPr>
          <p:cNvCxnSpPr>
            <a:cxnSpLocks/>
          </p:cNvCxnSpPr>
          <p:nvPr/>
        </p:nvCxnSpPr>
        <p:spPr>
          <a:xfrm flipH="1">
            <a:off x="2420980" y="3566946"/>
            <a:ext cx="466301" cy="3932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DE968336-2E35-4E96-549E-27BD758ECCC3}"/>
              </a:ext>
            </a:extLst>
          </p:cNvPr>
          <p:cNvCxnSpPr>
            <a:cxnSpLocks/>
            <a:endCxn id="18" idx="0"/>
          </p:cNvCxnSpPr>
          <p:nvPr/>
        </p:nvCxnSpPr>
        <p:spPr>
          <a:xfrm>
            <a:off x="2913301" y="3552389"/>
            <a:ext cx="1004418" cy="472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Arc 7">
            <a:extLst>
              <a:ext uri="{FF2B5EF4-FFF2-40B4-BE49-F238E27FC236}">
                <a16:creationId xmlns:a16="http://schemas.microsoft.com/office/drawing/2014/main" id="{A26D0AA5-D246-22A6-9FF1-44E0D954E6E3}"/>
              </a:ext>
            </a:extLst>
          </p:cNvPr>
          <p:cNvSpPr/>
          <p:nvPr/>
        </p:nvSpPr>
        <p:spPr>
          <a:xfrm rot="6901572">
            <a:off x="5976778" y="1185793"/>
            <a:ext cx="470745" cy="1101698"/>
          </a:xfrm>
          <a:prstGeom prst="arc">
            <a:avLst>
              <a:gd name="adj1" fmla="val 16200000"/>
              <a:gd name="adj2" fmla="val 2121912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1" name="Arc 20">
            <a:extLst>
              <a:ext uri="{FF2B5EF4-FFF2-40B4-BE49-F238E27FC236}">
                <a16:creationId xmlns:a16="http://schemas.microsoft.com/office/drawing/2014/main" id="{CB9646B7-6CC6-F365-6524-59689B1BA870}"/>
              </a:ext>
            </a:extLst>
          </p:cNvPr>
          <p:cNvSpPr/>
          <p:nvPr/>
        </p:nvSpPr>
        <p:spPr>
          <a:xfrm rot="6901572">
            <a:off x="5756048" y="2018781"/>
            <a:ext cx="470745" cy="1101698"/>
          </a:xfrm>
          <a:prstGeom prst="arc">
            <a:avLst>
              <a:gd name="adj1" fmla="val 16200000"/>
              <a:gd name="adj2" fmla="val 2121912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 name="Élőláb helye 2">
            <a:extLst>
              <a:ext uri="{FF2B5EF4-FFF2-40B4-BE49-F238E27FC236}">
                <a16:creationId xmlns:a16="http://schemas.microsoft.com/office/drawing/2014/main" id="{9F5A8F2F-11A1-FEBC-07B1-6A48373B8A2E}"/>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19" name="Csoportba foglalás 18">
            <a:extLst>
              <a:ext uri="{FF2B5EF4-FFF2-40B4-BE49-F238E27FC236}">
                <a16:creationId xmlns:a16="http://schemas.microsoft.com/office/drawing/2014/main" id="{DFB4CB9F-CD52-C70A-BD1B-94C960C2995B}"/>
              </a:ext>
            </a:extLst>
          </p:cNvPr>
          <p:cNvGrpSpPr/>
          <p:nvPr/>
        </p:nvGrpSpPr>
        <p:grpSpPr>
          <a:xfrm>
            <a:off x="3078726" y="6038296"/>
            <a:ext cx="1736050" cy="787001"/>
            <a:chOff x="6717298" y="6108892"/>
            <a:chExt cx="1736050" cy="787001"/>
          </a:xfrm>
        </p:grpSpPr>
        <p:pic>
          <p:nvPicPr>
            <p:cNvPr id="20" name="Ábra 19">
              <a:extLst>
                <a:ext uri="{FF2B5EF4-FFF2-40B4-BE49-F238E27FC236}">
                  <a16:creationId xmlns:a16="http://schemas.microsoft.com/office/drawing/2014/main" id="{CC671E45-2D58-701B-A63C-68BEB37128DE}"/>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22" name="Ábra 21">
              <a:extLst>
                <a:ext uri="{FF2B5EF4-FFF2-40B4-BE49-F238E27FC236}">
                  <a16:creationId xmlns:a16="http://schemas.microsoft.com/office/drawing/2014/main" id="{A4348451-9768-053C-3009-065C76F7FB6C}"/>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mc:AlternateContent xmlns:mc="http://schemas.openxmlformats.org/markup-compatibility/2006" xmlns:p14="http://schemas.microsoft.com/office/powerpoint/2010/main">
        <mc:Choice Requires="p14">
          <p:contentPart p14:bwMode="auto" r:id="rId5">
            <p14:nvContentPartPr>
              <p14:cNvPr id="4" name="Szabadkéz 3">
                <a:extLst>
                  <a:ext uri="{FF2B5EF4-FFF2-40B4-BE49-F238E27FC236}">
                    <a16:creationId xmlns:a16="http://schemas.microsoft.com/office/drawing/2014/main" id="{1B48C966-92B6-A362-5E41-7E26C6798471}"/>
                  </a:ext>
                </a:extLst>
              </p14:cNvPr>
              <p14:cNvContentPartPr/>
              <p14:nvPr/>
            </p14:nvContentPartPr>
            <p14:xfrm>
              <a:off x="2958840" y="3472200"/>
              <a:ext cx="20160" cy="29520"/>
            </p14:xfrm>
          </p:contentPart>
        </mc:Choice>
        <mc:Fallback xmlns="">
          <p:pic>
            <p:nvPicPr>
              <p:cNvPr id="4" name="Szabadkéz 3">
                <a:extLst>
                  <a:ext uri="{FF2B5EF4-FFF2-40B4-BE49-F238E27FC236}">
                    <a16:creationId xmlns:a16="http://schemas.microsoft.com/office/drawing/2014/main" id="{1B48C966-92B6-A362-5E41-7E26C6798471}"/>
                  </a:ext>
                </a:extLst>
              </p:cNvPr>
              <p:cNvPicPr/>
              <p:nvPr/>
            </p:nvPicPr>
            <p:blipFill>
              <a:blip r:embed="rId6"/>
              <a:stretch>
                <a:fillRect/>
              </a:stretch>
            </p:blipFill>
            <p:spPr>
              <a:xfrm>
                <a:off x="2949480" y="3462840"/>
                <a:ext cx="38880" cy="48240"/>
              </a:xfrm>
              <a:prstGeom prst="rect">
                <a:avLst/>
              </a:prstGeom>
            </p:spPr>
          </p:pic>
        </mc:Fallback>
      </mc:AlternateContent>
    </p:spTree>
    <p:extLst>
      <p:ext uri="{BB962C8B-B14F-4D97-AF65-F5344CB8AC3E}">
        <p14:creationId xmlns:p14="http://schemas.microsoft.com/office/powerpoint/2010/main" val="407517505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D2A5E3-E59A-0BCA-4374-E6B646F58241}"/>
              </a:ext>
            </a:extLst>
          </p:cNvPr>
          <p:cNvSpPr>
            <a:spLocks noGrp="1"/>
          </p:cNvSpPr>
          <p:nvPr>
            <p:ph idx="1"/>
          </p:nvPr>
        </p:nvSpPr>
        <p:spPr>
          <a:xfrm>
            <a:off x="1802290" y="1548721"/>
            <a:ext cx="10515600" cy="636540"/>
          </a:xfrm>
        </p:spPr>
        <p:txBody>
          <a:bodyPr>
            <a:normAutofit/>
          </a:bodyPr>
          <a:lstStyle/>
          <a:p>
            <a:pPr marL="0" indent="0">
              <a:buNone/>
            </a:pPr>
            <a:r>
              <a:rPr lang="hu-HU" sz="2400" dirty="0">
                <a:solidFill>
                  <a:schemeClr val="accent5">
                    <a:lumMod val="75000"/>
                  </a:schemeClr>
                </a:solidFill>
              </a:rPr>
              <a:t>                                      C</a:t>
            </a:r>
            <a:r>
              <a:rPr lang="en-GB" sz="2400" dirty="0">
                <a:solidFill>
                  <a:schemeClr val="accent5">
                    <a:lumMod val="75000"/>
                  </a:schemeClr>
                </a:solidFill>
              </a:rPr>
              <a:t>(x) </a:t>
            </a:r>
            <a:r>
              <a:rPr lang="hu-HU" sz="2400" dirty="0">
                <a:solidFill>
                  <a:schemeClr val="accent5">
                    <a:lumMod val="75000"/>
                  </a:schemeClr>
                </a:solidFill>
              </a:rPr>
              <a:t>∧</a:t>
            </a:r>
            <a:r>
              <a:rPr lang="en-GB" sz="2400" dirty="0">
                <a:solidFill>
                  <a:schemeClr val="accent5">
                    <a:lumMod val="75000"/>
                  </a:schemeClr>
                </a:solidFill>
              </a:rPr>
              <a:t> ¬ </a:t>
            </a:r>
            <a:r>
              <a:rPr lang="hu-HU" sz="2400" dirty="0">
                <a:solidFill>
                  <a:schemeClr val="accent5">
                    <a:lumMod val="75000"/>
                  </a:schemeClr>
                </a:solidFill>
              </a:rPr>
              <a:t>S</a:t>
            </a:r>
            <a:r>
              <a:rPr lang="en-GB" sz="2400" dirty="0">
                <a:solidFill>
                  <a:schemeClr val="accent5">
                    <a:lumMod val="75000"/>
                  </a:schemeClr>
                </a:solidFill>
              </a:rPr>
              <a:t>(</a:t>
            </a:r>
            <a:r>
              <a:rPr lang="en-GB" sz="2400" dirty="0" err="1">
                <a:solidFill>
                  <a:schemeClr val="accent5">
                    <a:lumMod val="75000"/>
                  </a:schemeClr>
                </a:solidFill>
              </a:rPr>
              <a:t>x,y</a:t>
            </a:r>
            <a:r>
              <a:rPr lang="en-GB" sz="2400" dirty="0">
                <a:solidFill>
                  <a:schemeClr val="accent5">
                    <a:lumMod val="75000"/>
                  </a:schemeClr>
                </a:solidFill>
              </a:rPr>
              <a:t>) </a:t>
            </a:r>
            <a:r>
              <a:rPr lang="hu-HU" sz="2400" dirty="0">
                <a:solidFill>
                  <a:schemeClr val="accent5">
                    <a:lumMod val="75000"/>
                  </a:schemeClr>
                </a:solidFill>
              </a:rPr>
              <a:t>∧</a:t>
            </a:r>
            <a:r>
              <a:rPr lang="en-GB" sz="2400" dirty="0">
                <a:solidFill>
                  <a:schemeClr val="accent5">
                    <a:lumMod val="75000"/>
                  </a:schemeClr>
                </a:solidFill>
              </a:rPr>
              <a:t> </a:t>
            </a:r>
            <a:r>
              <a:rPr lang="hu-HU" sz="2400" dirty="0">
                <a:solidFill>
                  <a:schemeClr val="accent5">
                    <a:lumMod val="75000"/>
                  </a:schemeClr>
                </a:solidFill>
              </a:rPr>
              <a:t>D</a:t>
            </a:r>
            <a:r>
              <a:rPr lang="en-GB" sz="2400" dirty="0">
                <a:solidFill>
                  <a:schemeClr val="accent5">
                    <a:lumMod val="75000"/>
                  </a:schemeClr>
                </a:solidFill>
              </a:rPr>
              <a:t>(y)</a:t>
            </a:r>
            <a:endParaRPr lang="en-GB" sz="2400" dirty="0"/>
          </a:p>
        </p:txBody>
      </p:sp>
      <p:sp>
        <p:nvSpPr>
          <p:cNvPr id="5" name="Slide Number Placeholder 4">
            <a:extLst>
              <a:ext uri="{FF2B5EF4-FFF2-40B4-BE49-F238E27FC236}">
                <a16:creationId xmlns:a16="http://schemas.microsoft.com/office/drawing/2014/main" id="{8E1ABC4E-D5A7-DCD2-4A6A-92640693F3B5}"/>
              </a:ext>
            </a:extLst>
          </p:cNvPr>
          <p:cNvSpPr>
            <a:spLocks noGrp="1"/>
          </p:cNvSpPr>
          <p:nvPr>
            <p:ph type="sldNum" sz="quarter" idx="12"/>
          </p:nvPr>
        </p:nvSpPr>
        <p:spPr/>
        <p:txBody>
          <a:bodyPr/>
          <a:lstStyle/>
          <a:p>
            <a:fld id="{9F7ECEBC-3B63-4262-8BE9-06366B519A9F}" type="slidenum">
              <a:rPr lang="hu-HU" smtClean="0"/>
              <a:pPr/>
              <a:t>171</a:t>
            </a:fld>
            <a:endParaRPr lang="hu-HU" dirty="0"/>
          </a:p>
        </p:txBody>
      </p:sp>
      <p:sp>
        <p:nvSpPr>
          <p:cNvPr id="6" name="Title 5">
            <a:extLst>
              <a:ext uri="{FF2B5EF4-FFF2-40B4-BE49-F238E27FC236}">
                <a16:creationId xmlns:a16="http://schemas.microsoft.com/office/drawing/2014/main" id="{9F3DD0DF-21B6-BFA2-35BF-474FD4576315}"/>
              </a:ext>
            </a:extLst>
          </p:cNvPr>
          <p:cNvSpPr>
            <a:spLocks noGrp="1"/>
          </p:cNvSpPr>
          <p:nvPr>
            <p:ph type="title"/>
          </p:nvPr>
        </p:nvSpPr>
        <p:spPr/>
        <p:txBody>
          <a:bodyPr>
            <a:normAutofit fontScale="90000"/>
          </a:bodyPr>
          <a:lstStyle/>
          <a:p>
            <a:r>
              <a:rPr lang="hu-HU" b="1" dirty="0" err="1">
                <a:solidFill>
                  <a:schemeClr val="tx1"/>
                </a:solidFill>
              </a:rPr>
              <a:t>Rule-based</a:t>
            </a:r>
            <a:r>
              <a:rPr lang="hu-HU" b="1" dirty="0">
                <a:solidFill>
                  <a:schemeClr val="tx1"/>
                </a:solidFill>
              </a:rPr>
              <a:t> </a:t>
            </a:r>
            <a:r>
              <a:rPr lang="hu-HU" b="1" dirty="0" err="1">
                <a:solidFill>
                  <a:schemeClr val="tx1"/>
                </a:solidFill>
              </a:rPr>
              <a:t>reasoning</a:t>
            </a:r>
            <a:br>
              <a:rPr lang="hu-HU" dirty="0">
                <a:solidFill>
                  <a:schemeClr val="tx1"/>
                </a:solidFill>
              </a:rPr>
            </a:br>
            <a:r>
              <a:rPr lang="hu-HU" dirty="0" err="1">
                <a:solidFill>
                  <a:schemeClr val="tx1"/>
                </a:solidFill>
              </a:rPr>
              <a:t>Backward</a:t>
            </a:r>
            <a:r>
              <a:rPr lang="hu-HU" dirty="0">
                <a:solidFill>
                  <a:schemeClr val="tx1"/>
                </a:solidFill>
              </a:rPr>
              <a:t> </a:t>
            </a:r>
            <a:r>
              <a:rPr lang="hu-HU" dirty="0" err="1">
                <a:solidFill>
                  <a:schemeClr val="tx1"/>
                </a:solidFill>
              </a:rPr>
              <a:t>rule-based</a:t>
            </a:r>
            <a:r>
              <a:rPr lang="hu-HU" dirty="0">
                <a:solidFill>
                  <a:schemeClr val="tx1"/>
                </a:solidFill>
              </a:rPr>
              <a:t> </a:t>
            </a:r>
            <a:r>
              <a:rPr lang="hu-HU" dirty="0" err="1">
                <a:solidFill>
                  <a:schemeClr val="tx1"/>
                </a:solidFill>
              </a:rPr>
              <a:t>representation</a:t>
            </a:r>
            <a:r>
              <a:rPr lang="hu-HU" dirty="0">
                <a:solidFill>
                  <a:schemeClr val="tx1"/>
                </a:solidFill>
              </a:rPr>
              <a:t> (</a:t>
            </a:r>
            <a:r>
              <a:rPr lang="hu-HU" dirty="0" err="1">
                <a:solidFill>
                  <a:schemeClr val="tx1"/>
                </a:solidFill>
              </a:rPr>
              <a:t>proof</a:t>
            </a:r>
            <a:r>
              <a:rPr lang="hu-HU" dirty="0">
                <a:solidFill>
                  <a:schemeClr val="tx1"/>
                </a:solidFill>
              </a:rPr>
              <a:t>)</a:t>
            </a:r>
            <a:endParaRPr lang="en-GB" dirty="0"/>
          </a:p>
        </p:txBody>
      </p:sp>
      <p:sp>
        <p:nvSpPr>
          <p:cNvPr id="7" name="Content Placeholder 1">
            <a:extLst>
              <a:ext uri="{FF2B5EF4-FFF2-40B4-BE49-F238E27FC236}">
                <a16:creationId xmlns:a16="http://schemas.microsoft.com/office/drawing/2014/main" id="{80039F2A-FBEB-4E09-D136-192A2EAECBBC}"/>
              </a:ext>
            </a:extLst>
          </p:cNvPr>
          <p:cNvSpPr txBox="1">
            <a:spLocks/>
          </p:cNvSpPr>
          <p:nvPr/>
        </p:nvSpPr>
        <p:spPr>
          <a:xfrm>
            <a:off x="559873" y="2307365"/>
            <a:ext cx="1331563"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C</a:t>
            </a:r>
            <a:r>
              <a:rPr lang="en-GB" sz="2400" dirty="0">
                <a:solidFill>
                  <a:schemeClr val="accent5">
                    <a:lumMod val="75000"/>
                  </a:schemeClr>
                </a:solidFill>
              </a:rPr>
              <a:t>(x)</a:t>
            </a:r>
            <a:endParaRPr lang="en-GB" sz="2400" dirty="0"/>
          </a:p>
        </p:txBody>
      </p:sp>
      <p:sp>
        <p:nvSpPr>
          <p:cNvPr id="9" name="Content Placeholder 1">
            <a:extLst>
              <a:ext uri="{FF2B5EF4-FFF2-40B4-BE49-F238E27FC236}">
                <a16:creationId xmlns:a16="http://schemas.microsoft.com/office/drawing/2014/main" id="{329C671D-2BB6-9490-F93D-AECA34A99ADD}"/>
              </a:ext>
            </a:extLst>
          </p:cNvPr>
          <p:cNvSpPr txBox="1">
            <a:spLocks/>
          </p:cNvSpPr>
          <p:nvPr/>
        </p:nvSpPr>
        <p:spPr>
          <a:xfrm>
            <a:off x="504340" y="3173556"/>
            <a:ext cx="1006099"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M</a:t>
            </a:r>
            <a:r>
              <a:rPr lang="en-GB" sz="2400" dirty="0">
                <a:solidFill>
                  <a:schemeClr val="accent5">
                    <a:lumMod val="75000"/>
                  </a:schemeClr>
                </a:solidFill>
              </a:rPr>
              <a:t>(x)</a:t>
            </a:r>
            <a:endParaRPr lang="en-GB" sz="2400" dirty="0"/>
          </a:p>
        </p:txBody>
      </p:sp>
      <p:sp>
        <p:nvSpPr>
          <p:cNvPr id="10" name="Content Placeholder 1">
            <a:extLst>
              <a:ext uri="{FF2B5EF4-FFF2-40B4-BE49-F238E27FC236}">
                <a16:creationId xmlns:a16="http://schemas.microsoft.com/office/drawing/2014/main" id="{AA11819D-830E-2A68-2DF9-C4CF07D4F38E}"/>
              </a:ext>
            </a:extLst>
          </p:cNvPr>
          <p:cNvSpPr txBox="1">
            <a:spLocks/>
          </p:cNvSpPr>
          <p:nvPr/>
        </p:nvSpPr>
        <p:spPr>
          <a:xfrm>
            <a:off x="429088" y="4039747"/>
            <a:ext cx="1331563"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M</a:t>
            </a:r>
            <a:r>
              <a:rPr lang="en-GB" sz="2400" dirty="0">
                <a:solidFill>
                  <a:schemeClr val="accent5">
                    <a:lumMod val="75000"/>
                  </a:schemeClr>
                </a:solidFill>
              </a:rPr>
              <a:t>(</a:t>
            </a:r>
            <a:r>
              <a:rPr lang="hu-HU" sz="2400" dirty="0">
                <a:solidFill>
                  <a:schemeClr val="accent5">
                    <a:lumMod val="75000"/>
                  </a:schemeClr>
                </a:solidFill>
              </a:rPr>
              <a:t>Cili</a:t>
            </a:r>
            <a:r>
              <a:rPr lang="en-GB" sz="2400" dirty="0">
                <a:solidFill>
                  <a:schemeClr val="accent5">
                    <a:lumMod val="75000"/>
                  </a:schemeClr>
                </a:solidFill>
              </a:rPr>
              <a:t>)</a:t>
            </a:r>
            <a:endParaRPr lang="en-GB" sz="2400" dirty="0"/>
          </a:p>
        </p:txBody>
      </p:sp>
      <p:sp>
        <p:nvSpPr>
          <p:cNvPr id="11" name="Content Placeholder 1">
            <a:extLst>
              <a:ext uri="{FF2B5EF4-FFF2-40B4-BE49-F238E27FC236}">
                <a16:creationId xmlns:a16="http://schemas.microsoft.com/office/drawing/2014/main" id="{61A4D8AF-2A02-954E-4730-3B3C96B9C135}"/>
              </a:ext>
            </a:extLst>
          </p:cNvPr>
          <p:cNvSpPr txBox="1">
            <a:spLocks/>
          </p:cNvSpPr>
          <p:nvPr/>
        </p:nvSpPr>
        <p:spPr>
          <a:xfrm>
            <a:off x="9271101" y="131718"/>
            <a:ext cx="2755584" cy="1735273"/>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050" dirty="0">
                <a:solidFill>
                  <a:schemeClr val="tx1"/>
                </a:solidFill>
              </a:rPr>
              <a:t>Fact: </a:t>
            </a:r>
            <a:r>
              <a:rPr lang="hu-HU" sz="1050" dirty="0">
                <a:solidFill>
                  <a:schemeClr val="accent5">
                    <a:lumMod val="75000"/>
                  </a:schemeClr>
                </a:solidFill>
              </a:rPr>
              <a:t>D</a:t>
            </a:r>
            <a:r>
              <a:rPr lang="en-GB" sz="1050" dirty="0">
                <a:solidFill>
                  <a:schemeClr val="accent5">
                    <a:lumMod val="75000"/>
                  </a:schemeClr>
                </a:solidFill>
              </a:rPr>
              <a:t>(Fifi) </a:t>
            </a:r>
            <a:r>
              <a:rPr lang="hu-HU" sz="1050" dirty="0">
                <a:solidFill>
                  <a:schemeClr val="accent5">
                    <a:lumMod val="75000"/>
                  </a:schemeClr>
                </a:solidFill>
              </a:rPr>
              <a:t>∧</a:t>
            </a:r>
            <a:r>
              <a:rPr lang="en-GB" sz="1050" dirty="0">
                <a:solidFill>
                  <a:schemeClr val="accent5">
                    <a:lumMod val="75000"/>
                  </a:schemeClr>
                </a:solidFill>
              </a:rPr>
              <a:t> </a:t>
            </a:r>
            <a:r>
              <a:rPr lang="hu-HU" sz="1050" dirty="0">
                <a:solidFill>
                  <a:schemeClr val="accent5">
                    <a:lumMod val="75000"/>
                  </a:schemeClr>
                </a:solidFill>
              </a:rPr>
              <a:t>D</a:t>
            </a:r>
            <a:r>
              <a:rPr lang="en-GB" sz="1050" dirty="0">
                <a:solidFill>
                  <a:schemeClr val="accent5">
                    <a:lumMod val="75000"/>
                  </a:schemeClr>
                </a:solidFill>
              </a:rPr>
              <a:t>(Killer) </a:t>
            </a:r>
            <a:r>
              <a:rPr lang="hu-HU" sz="1050" dirty="0">
                <a:solidFill>
                  <a:schemeClr val="accent5">
                    <a:lumMod val="75000"/>
                  </a:schemeClr>
                </a:solidFill>
              </a:rPr>
              <a:t>∧ W</a:t>
            </a:r>
            <a:r>
              <a:rPr lang="en-GB" sz="1050" dirty="0">
                <a:solidFill>
                  <a:schemeClr val="accent5">
                    <a:lumMod val="75000"/>
                  </a:schemeClr>
                </a:solidFill>
              </a:rPr>
              <a:t>(Fifi)</a:t>
            </a:r>
            <a:r>
              <a:rPr lang="hu-HU" sz="1050" dirty="0">
                <a:solidFill>
                  <a:schemeClr val="accent5">
                    <a:lumMod val="75000"/>
                  </a:schemeClr>
                </a:solidFill>
              </a:rPr>
              <a:t> ∧</a:t>
            </a:r>
            <a:r>
              <a:rPr lang="en-GB" sz="1050" dirty="0">
                <a:solidFill>
                  <a:schemeClr val="accent5">
                    <a:lumMod val="75000"/>
                  </a:schemeClr>
                </a:solidFill>
              </a:rPr>
              <a:t> </a:t>
            </a:r>
            <a:r>
              <a:rPr lang="hu-HU" sz="1050" dirty="0">
                <a:solidFill>
                  <a:schemeClr val="accent5">
                    <a:lumMod val="75000"/>
                  </a:schemeClr>
                </a:solidFill>
              </a:rPr>
              <a:t>M</a:t>
            </a:r>
            <a:r>
              <a:rPr lang="en-GB" sz="1050" dirty="0">
                <a:solidFill>
                  <a:schemeClr val="accent5">
                    <a:lumMod val="75000"/>
                  </a:schemeClr>
                </a:solidFill>
              </a:rPr>
              <a:t>(</a:t>
            </a:r>
            <a:r>
              <a:rPr lang="en-GB" sz="1050" dirty="0" err="1">
                <a:solidFill>
                  <a:schemeClr val="accent5">
                    <a:lumMod val="75000"/>
                  </a:schemeClr>
                </a:solidFill>
              </a:rPr>
              <a:t>Cili</a:t>
            </a:r>
            <a:r>
              <a:rPr lang="en-GB" sz="1050" dirty="0">
                <a:solidFill>
                  <a:schemeClr val="accent5">
                    <a:lumMod val="75000"/>
                  </a:schemeClr>
                </a:solidFill>
              </a:rPr>
              <a:t>)</a:t>
            </a:r>
            <a:endParaRPr lang="hu-HU" sz="1050" dirty="0">
              <a:solidFill>
                <a:schemeClr val="accent5">
                  <a:lumMod val="75000"/>
                </a:schemeClr>
              </a:solidFill>
            </a:endParaRPr>
          </a:p>
          <a:p>
            <a:pPr marL="0" indent="0">
              <a:buNone/>
            </a:pPr>
            <a:r>
              <a:rPr lang="en-GB" sz="1050" dirty="0">
                <a:solidFill>
                  <a:schemeClr val="tx1"/>
                </a:solidFill>
              </a:rPr>
              <a:t>Rules:</a:t>
            </a:r>
            <a:endParaRPr lang="hu-HU" sz="1050" dirty="0">
              <a:solidFill>
                <a:schemeClr val="tx1"/>
              </a:solidFill>
            </a:endParaRPr>
          </a:p>
          <a:p>
            <a:pPr marL="0" indent="0">
              <a:buNone/>
            </a:pPr>
            <a:r>
              <a:rPr lang="hu-HU" sz="1050" dirty="0">
                <a:solidFill>
                  <a:schemeClr val="accent5">
                    <a:lumMod val="75000"/>
                  </a:schemeClr>
                </a:solidFill>
              </a:rPr>
              <a:t>(1) ∀</a:t>
            </a:r>
            <a:r>
              <a:rPr lang="en-GB" sz="1050" dirty="0">
                <a:solidFill>
                  <a:schemeClr val="accent5">
                    <a:lumMod val="75000"/>
                  </a:schemeClr>
                </a:solidFill>
              </a:rPr>
              <a:t>x (</a:t>
            </a:r>
            <a:r>
              <a:rPr lang="hu-HU" sz="1050" dirty="0">
                <a:solidFill>
                  <a:schemeClr val="accent5">
                    <a:lumMod val="75000"/>
                  </a:schemeClr>
                </a:solidFill>
              </a:rPr>
              <a:t>M</a:t>
            </a:r>
            <a:r>
              <a:rPr lang="en-GB" sz="1050" dirty="0">
                <a:solidFill>
                  <a:schemeClr val="accent5">
                    <a:lumMod val="75000"/>
                  </a:schemeClr>
                </a:solidFill>
              </a:rPr>
              <a:t>(x) → </a:t>
            </a:r>
            <a:r>
              <a:rPr lang="hu-HU" sz="1050" dirty="0">
                <a:solidFill>
                  <a:schemeClr val="accent5">
                    <a:lumMod val="75000"/>
                  </a:schemeClr>
                </a:solidFill>
              </a:rPr>
              <a:t>C</a:t>
            </a:r>
            <a:r>
              <a:rPr lang="en-GB" sz="1050" dirty="0">
                <a:solidFill>
                  <a:schemeClr val="accent5">
                    <a:lumMod val="75000"/>
                  </a:schemeClr>
                </a:solidFill>
              </a:rPr>
              <a:t>(x))</a:t>
            </a:r>
            <a:endParaRPr lang="hu-HU" sz="1050" dirty="0">
              <a:solidFill>
                <a:schemeClr val="accent5">
                  <a:lumMod val="75000"/>
                </a:schemeClr>
              </a:solidFill>
            </a:endParaRPr>
          </a:p>
          <a:p>
            <a:pPr marL="0" indent="0">
              <a:buNone/>
            </a:pPr>
            <a:r>
              <a:rPr lang="hu-HU" sz="1050" dirty="0">
                <a:solidFill>
                  <a:schemeClr val="accent5">
                    <a:lumMod val="75000"/>
                  </a:schemeClr>
                </a:solidFill>
              </a:rPr>
              <a:t>(2) ∀</a:t>
            </a:r>
            <a:r>
              <a:rPr lang="en-GB" sz="1050" dirty="0">
                <a:solidFill>
                  <a:schemeClr val="accent5">
                    <a:lumMod val="75000"/>
                  </a:schemeClr>
                </a:solidFill>
              </a:rPr>
              <a:t>x (</a:t>
            </a:r>
            <a:r>
              <a:rPr lang="hu-HU" sz="1050" dirty="0">
                <a:solidFill>
                  <a:schemeClr val="accent5">
                    <a:lumMod val="75000"/>
                  </a:schemeClr>
                </a:solidFill>
              </a:rPr>
              <a:t>D</a:t>
            </a:r>
            <a:r>
              <a:rPr lang="en-GB" sz="1050" dirty="0">
                <a:solidFill>
                  <a:schemeClr val="accent5">
                    <a:lumMod val="75000"/>
                  </a:schemeClr>
                </a:solidFill>
              </a:rPr>
              <a:t>(x)</a:t>
            </a:r>
            <a:r>
              <a:rPr lang="hu-HU" sz="1050" dirty="0">
                <a:solidFill>
                  <a:schemeClr val="accent5">
                    <a:lumMod val="75000"/>
                  </a:schemeClr>
                </a:solidFill>
              </a:rPr>
              <a:t> ∧ W</a:t>
            </a:r>
            <a:r>
              <a:rPr lang="en-GB" sz="1050" dirty="0">
                <a:solidFill>
                  <a:schemeClr val="accent5">
                    <a:lumMod val="75000"/>
                  </a:schemeClr>
                </a:solidFill>
              </a:rPr>
              <a:t>(x) → </a:t>
            </a:r>
            <a:r>
              <a:rPr lang="hu-HU" sz="1050" dirty="0">
                <a:solidFill>
                  <a:schemeClr val="accent5">
                    <a:lumMod val="75000"/>
                  </a:schemeClr>
                </a:solidFill>
              </a:rPr>
              <a:t>F</a:t>
            </a:r>
            <a:r>
              <a:rPr lang="en-GB" sz="1050" dirty="0">
                <a:solidFill>
                  <a:schemeClr val="accent5">
                    <a:lumMod val="75000"/>
                  </a:schemeClr>
                </a:solidFill>
              </a:rPr>
              <a:t>(x))</a:t>
            </a:r>
            <a:endParaRPr lang="hu-HU" sz="1050" dirty="0">
              <a:solidFill>
                <a:schemeClr val="accent5">
                  <a:lumMod val="75000"/>
                </a:schemeClr>
              </a:solidFill>
            </a:endParaRPr>
          </a:p>
          <a:p>
            <a:pPr marL="0" indent="0">
              <a:buNone/>
            </a:pPr>
            <a:r>
              <a:rPr lang="hu-HU" sz="1050" dirty="0">
                <a:solidFill>
                  <a:schemeClr val="accent5">
                    <a:lumMod val="75000"/>
                  </a:schemeClr>
                </a:solidFill>
              </a:rPr>
              <a:t>(3) ∀</a:t>
            </a:r>
            <a:r>
              <a:rPr lang="en-GB" sz="1050" dirty="0">
                <a:solidFill>
                  <a:schemeClr val="accent5">
                    <a:lumMod val="75000"/>
                  </a:schemeClr>
                </a:solidFill>
              </a:rPr>
              <a:t>x</a:t>
            </a:r>
            <a:r>
              <a:rPr lang="hu-HU" sz="1050" dirty="0">
                <a:solidFill>
                  <a:schemeClr val="accent5">
                    <a:lumMod val="75000"/>
                  </a:schemeClr>
                </a:solidFill>
              </a:rPr>
              <a:t>∀</a:t>
            </a:r>
            <a:r>
              <a:rPr lang="en-GB" sz="1050" dirty="0">
                <a:solidFill>
                  <a:schemeClr val="accent5">
                    <a:lumMod val="75000"/>
                  </a:schemeClr>
                </a:solidFill>
              </a:rPr>
              <a:t>y (</a:t>
            </a:r>
            <a:r>
              <a:rPr lang="hu-HU" sz="1050" dirty="0">
                <a:solidFill>
                  <a:schemeClr val="accent5">
                    <a:lumMod val="75000"/>
                  </a:schemeClr>
                </a:solidFill>
              </a:rPr>
              <a:t>D</a:t>
            </a:r>
            <a:r>
              <a:rPr lang="en-GB" sz="1050" dirty="0">
                <a:solidFill>
                  <a:schemeClr val="accent5">
                    <a:lumMod val="75000"/>
                  </a:schemeClr>
                </a:solidFill>
              </a:rPr>
              <a:t>(x)</a:t>
            </a:r>
            <a:r>
              <a:rPr lang="hu-HU" sz="1050" dirty="0">
                <a:solidFill>
                  <a:schemeClr val="accent5">
                    <a:lumMod val="75000"/>
                  </a:schemeClr>
                </a:solidFill>
              </a:rPr>
              <a:t> ∧ F</a:t>
            </a:r>
            <a:r>
              <a:rPr lang="en-GB" sz="1050" dirty="0">
                <a:solidFill>
                  <a:schemeClr val="accent5">
                    <a:lumMod val="75000"/>
                  </a:schemeClr>
                </a:solidFill>
              </a:rPr>
              <a:t>(x)</a:t>
            </a:r>
            <a:r>
              <a:rPr lang="hu-HU" sz="1050" dirty="0">
                <a:solidFill>
                  <a:schemeClr val="accent5">
                    <a:lumMod val="75000"/>
                  </a:schemeClr>
                </a:solidFill>
              </a:rPr>
              <a:t> ∧ C</a:t>
            </a:r>
            <a:r>
              <a:rPr lang="en-GB" sz="1050" dirty="0">
                <a:solidFill>
                  <a:schemeClr val="accent5">
                    <a:lumMod val="75000"/>
                  </a:schemeClr>
                </a:solidFill>
              </a:rPr>
              <a:t>(y) → ¬</a:t>
            </a:r>
            <a:r>
              <a:rPr lang="hu-HU" sz="1050" dirty="0">
                <a:solidFill>
                  <a:schemeClr val="accent5">
                    <a:lumMod val="75000"/>
                  </a:schemeClr>
                </a:solidFill>
              </a:rPr>
              <a:t>S</a:t>
            </a:r>
            <a:r>
              <a:rPr lang="en-GB" sz="1050" dirty="0">
                <a:solidFill>
                  <a:schemeClr val="accent5">
                    <a:lumMod val="75000"/>
                  </a:schemeClr>
                </a:solidFill>
              </a:rPr>
              <a:t>(</a:t>
            </a:r>
            <a:r>
              <a:rPr lang="en-GB" sz="1050" dirty="0" err="1">
                <a:solidFill>
                  <a:schemeClr val="accent5">
                    <a:lumMod val="75000"/>
                  </a:schemeClr>
                </a:solidFill>
              </a:rPr>
              <a:t>y,x</a:t>
            </a:r>
            <a:r>
              <a:rPr lang="en-GB" sz="1050" dirty="0">
                <a:solidFill>
                  <a:schemeClr val="accent5">
                    <a:lumMod val="75000"/>
                  </a:schemeClr>
                </a:solidFill>
              </a:rPr>
              <a:t>))</a:t>
            </a:r>
            <a:endParaRPr lang="hu-HU" sz="1050" dirty="0">
              <a:solidFill>
                <a:schemeClr val="accent5">
                  <a:lumMod val="75000"/>
                </a:schemeClr>
              </a:solidFill>
            </a:endParaRPr>
          </a:p>
          <a:p>
            <a:pPr marL="0" indent="0">
              <a:buNone/>
            </a:pPr>
            <a:r>
              <a:rPr lang="en-GB" sz="1050" dirty="0">
                <a:solidFill>
                  <a:schemeClr val="tx1"/>
                </a:solidFill>
              </a:rPr>
              <a:t>Goal: </a:t>
            </a:r>
            <a:r>
              <a:rPr lang="hu-HU" sz="1050" dirty="0">
                <a:solidFill>
                  <a:schemeClr val="accent5">
                    <a:lumMod val="75000"/>
                  </a:schemeClr>
                </a:solidFill>
              </a:rPr>
              <a:t>∃</a:t>
            </a:r>
            <a:r>
              <a:rPr lang="en-GB" sz="1050" dirty="0">
                <a:solidFill>
                  <a:schemeClr val="accent5">
                    <a:lumMod val="75000"/>
                  </a:schemeClr>
                </a:solidFill>
              </a:rPr>
              <a:t>x</a:t>
            </a:r>
            <a:r>
              <a:rPr lang="hu-HU" sz="1050" dirty="0">
                <a:solidFill>
                  <a:schemeClr val="accent5">
                    <a:lumMod val="75000"/>
                  </a:schemeClr>
                </a:solidFill>
              </a:rPr>
              <a:t>∃</a:t>
            </a:r>
            <a:r>
              <a:rPr lang="en-GB" sz="1050" dirty="0">
                <a:solidFill>
                  <a:schemeClr val="accent5">
                    <a:lumMod val="75000"/>
                  </a:schemeClr>
                </a:solidFill>
              </a:rPr>
              <a:t>y (</a:t>
            </a:r>
            <a:r>
              <a:rPr lang="hu-HU" sz="1050" dirty="0">
                <a:solidFill>
                  <a:schemeClr val="accent5">
                    <a:lumMod val="75000"/>
                  </a:schemeClr>
                </a:solidFill>
              </a:rPr>
              <a:t>C</a:t>
            </a:r>
            <a:r>
              <a:rPr lang="en-GB" sz="1050" dirty="0">
                <a:solidFill>
                  <a:schemeClr val="accent5">
                    <a:lumMod val="75000"/>
                  </a:schemeClr>
                </a:solidFill>
              </a:rPr>
              <a:t>(x) </a:t>
            </a:r>
            <a:r>
              <a:rPr lang="hu-HU" sz="1050" dirty="0">
                <a:solidFill>
                  <a:schemeClr val="accent5">
                    <a:lumMod val="75000"/>
                  </a:schemeClr>
                </a:solidFill>
              </a:rPr>
              <a:t>∧</a:t>
            </a:r>
            <a:r>
              <a:rPr lang="en-GB" sz="1050" dirty="0">
                <a:solidFill>
                  <a:schemeClr val="accent5">
                    <a:lumMod val="75000"/>
                  </a:schemeClr>
                </a:solidFill>
              </a:rPr>
              <a:t> ¬ </a:t>
            </a:r>
            <a:r>
              <a:rPr lang="hu-HU" sz="1050" dirty="0">
                <a:solidFill>
                  <a:schemeClr val="accent5">
                    <a:lumMod val="75000"/>
                  </a:schemeClr>
                </a:solidFill>
              </a:rPr>
              <a:t>S</a:t>
            </a:r>
            <a:r>
              <a:rPr lang="en-GB" sz="1050" dirty="0">
                <a:solidFill>
                  <a:schemeClr val="accent5">
                    <a:lumMod val="75000"/>
                  </a:schemeClr>
                </a:solidFill>
              </a:rPr>
              <a:t>(</a:t>
            </a:r>
            <a:r>
              <a:rPr lang="en-GB" sz="1050" dirty="0" err="1">
                <a:solidFill>
                  <a:schemeClr val="accent5">
                    <a:lumMod val="75000"/>
                  </a:schemeClr>
                </a:solidFill>
              </a:rPr>
              <a:t>x,y</a:t>
            </a:r>
            <a:r>
              <a:rPr lang="en-GB" sz="1050" dirty="0">
                <a:solidFill>
                  <a:schemeClr val="accent5">
                    <a:lumMod val="75000"/>
                  </a:schemeClr>
                </a:solidFill>
              </a:rPr>
              <a:t>) </a:t>
            </a:r>
            <a:r>
              <a:rPr lang="hu-HU" sz="1050" dirty="0">
                <a:solidFill>
                  <a:schemeClr val="accent5">
                    <a:lumMod val="75000"/>
                  </a:schemeClr>
                </a:solidFill>
              </a:rPr>
              <a:t>∧</a:t>
            </a:r>
            <a:r>
              <a:rPr lang="en-GB" sz="1050" dirty="0">
                <a:solidFill>
                  <a:schemeClr val="accent5">
                    <a:lumMod val="75000"/>
                  </a:schemeClr>
                </a:solidFill>
              </a:rPr>
              <a:t> </a:t>
            </a:r>
            <a:r>
              <a:rPr lang="hu-HU" sz="1050" dirty="0">
                <a:solidFill>
                  <a:schemeClr val="accent5">
                    <a:lumMod val="75000"/>
                  </a:schemeClr>
                </a:solidFill>
              </a:rPr>
              <a:t>D</a:t>
            </a:r>
            <a:r>
              <a:rPr lang="en-GB" sz="1050" dirty="0">
                <a:solidFill>
                  <a:schemeClr val="accent5">
                    <a:lumMod val="75000"/>
                  </a:schemeClr>
                </a:solidFill>
              </a:rPr>
              <a:t>(y))</a:t>
            </a:r>
            <a:endParaRPr lang="hu-HU" sz="1050" dirty="0">
              <a:solidFill>
                <a:schemeClr val="accent5">
                  <a:lumMod val="75000"/>
                </a:schemeClr>
              </a:solidFill>
            </a:endParaRPr>
          </a:p>
        </p:txBody>
      </p:sp>
      <p:sp>
        <p:nvSpPr>
          <p:cNvPr id="12" name="Content Placeholder 1">
            <a:extLst>
              <a:ext uri="{FF2B5EF4-FFF2-40B4-BE49-F238E27FC236}">
                <a16:creationId xmlns:a16="http://schemas.microsoft.com/office/drawing/2014/main" id="{8AD3C50D-9B3A-1E19-4640-60B46ABAFF08}"/>
              </a:ext>
            </a:extLst>
          </p:cNvPr>
          <p:cNvSpPr txBox="1">
            <a:spLocks/>
          </p:cNvSpPr>
          <p:nvPr/>
        </p:nvSpPr>
        <p:spPr>
          <a:xfrm>
            <a:off x="5602607" y="2307365"/>
            <a:ext cx="1331563"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400" dirty="0">
                <a:solidFill>
                  <a:schemeClr val="accent5">
                    <a:lumMod val="75000"/>
                  </a:schemeClr>
                </a:solidFill>
              </a:rPr>
              <a:t>¬ </a:t>
            </a:r>
            <a:r>
              <a:rPr lang="hu-HU" sz="2400" dirty="0">
                <a:solidFill>
                  <a:schemeClr val="accent5">
                    <a:lumMod val="75000"/>
                  </a:schemeClr>
                </a:solidFill>
              </a:rPr>
              <a:t>S</a:t>
            </a:r>
            <a:r>
              <a:rPr lang="en-GB" sz="2400" dirty="0">
                <a:solidFill>
                  <a:schemeClr val="accent5">
                    <a:lumMod val="75000"/>
                  </a:schemeClr>
                </a:solidFill>
              </a:rPr>
              <a:t>(</a:t>
            </a:r>
            <a:r>
              <a:rPr lang="en-GB" sz="2400" dirty="0" err="1">
                <a:solidFill>
                  <a:schemeClr val="accent5">
                    <a:lumMod val="75000"/>
                  </a:schemeClr>
                </a:solidFill>
              </a:rPr>
              <a:t>x,y</a:t>
            </a:r>
            <a:r>
              <a:rPr lang="en-GB" sz="2400" dirty="0">
                <a:solidFill>
                  <a:schemeClr val="accent5">
                    <a:lumMod val="75000"/>
                  </a:schemeClr>
                </a:solidFill>
              </a:rPr>
              <a:t>)</a:t>
            </a:r>
            <a:endParaRPr lang="en-GB" sz="2400" dirty="0"/>
          </a:p>
        </p:txBody>
      </p:sp>
      <p:sp>
        <p:nvSpPr>
          <p:cNvPr id="13" name="Content Placeholder 1">
            <a:extLst>
              <a:ext uri="{FF2B5EF4-FFF2-40B4-BE49-F238E27FC236}">
                <a16:creationId xmlns:a16="http://schemas.microsoft.com/office/drawing/2014/main" id="{7F069900-17A2-5AD7-C425-072DBAEE0578}"/>
              </a:ext>
            </a:extLst>
          </p:cNvPr>
          <p:cNvSpPr txBox="1">
            <a:spLocks/>
          </p:cNvSpPr>
          <p:nvPr/>
        </p:nvSpPr>
        <p:spPr>
          <a:xfrm>
            <a:off x="2572374" y="3158999"/>
            <a:ext cx="1331563"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D(y)</a:t>
            </a:r>
            <a:endParaRPr lang="en-GB" sz="2400" dirty="0"/>
          </a:p>
        </p:txBody>
      </p:sp>
      <p:sp>
        <p:nvSpPr>
          <p:cNvPr id="14" name="Content Placeholder 1">
            <a:extLst>
              <a:ext uri="{FF2B5EF4-FFF2-40B4-BE49-F238E27FC236}">
                <a16:creationId xmlns:a16="http://schemas.microsoft.com/office/drawing/2014/main" id="{F69BB1EB-110D-9EF4-4391-B2DC00C74104}"/>
              </a:ext>
            </a:extLst>
          </p:cNvPr>
          <p:cNvSpPr txBox="1">
            <a:spLocks/>
          </p:cNvSpPr>
          <p:nvPr/>
        </p:nvSpPr>
        <p:spPr>
          <a:xfrm>
            <a:off x="6077468" y="3115726"/>
            <a:ext cx="1331563"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F(y)</a:t>
            </a:r>
            <a:endParaRPr lang="en-GB" sz="2400" dirty="0"/>
          </a:p>
        </p:txBody>
      </p:sp>
      <p:sp>
        <p:nvSpPr>
          <p:cNvPr id="15" name="Content Placeholder 1">
            <a:extLst>
              <a:ext uri="{FF2B5EF4-FFF2-40B4-BE49-F238E27FC236}">
                <a16:creationId xmlns:a16="http://schemas.microsoft.com/office/drawing/2014/main" id="{AD6A3632-B627-EE3C-B2D8-0FAAD18DA704}"/>
              </a:ext>
            </a:extLst>
          </p:cNvPr>
          <p:cNvSpPr txBox="1">
            <a:spLocks/>
          </p:cNvSpPr>
          <p:nvPr/>
        </p:nvSpPr>
        <p:spPr>
          <a:xfrm>
            <a:off x="8407950" y="3162073"/>
            <a:ext cx="1331563"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C(x)</a:t>
            </a:r>
            <a:endParaRPr lang="en-GB" sz="2400" dirty="0"/>
          </a:p>
        </p:txBody>
      </p:sp>
      <p:sp>
        <p:nvSpPr>
          <p:cNvPr id="16" name="Content Placeholder 1">
            <a:extLst>
              <a:ext uri="{FF2B5EF4-FFF2-40B4-BE49-F238E27FC236}">
                <a16:creationId xmlns:a16="http://schemas.microsoft.com/office/drawing/2014/main" id="{DC7CCE78-CF7A-755F-8CA6-A7FD10CEB024}"/>
              </a:ext>
            </a:extLst>
          </p:cNvPr>
          <p:cNvSpPr txBox="1">
            <a:spLocks/>
          </p:cNvSpPr>
          <p:nvPr/>
        </p:nvSpPr>
        <p:spPr>
          <a:xfrm>
            <a:off x="10519252" y="2273479"/>
            <a:ext cx="1331563"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D(y)</a:t>
            </a:r>
            <a:endParaRPr lang="en-GB" sz="2400" dirty="0"/>
          </a:p>
        </p:txBody>
      </p:sp>
      <p:sp>
        <p:nvSpPr>
          <p:cNvPr id="17" name="Content Placeholder 1">
            <a:extLst>
              <a:ext uri="{FF2B5EF4-FFF2-40B4-BE49-F238E27FC236}">
                <a16:creationId xmlns:a16="http://schemas.microsoft.com/office/drawing/2014/main" id="{C7BF2820-7507-9AD2-AF4E-DECDFF74BE40}"/>
              </a:ext>
            </a:extLst>
          </p:cNvPr>
          <p:cNvSpPr txBox="1">
            <a:spLocks/>
          </p:cNvSpPr>
          <p:nvPr/>
        </p:nvSpPr>
        <p:spPr>
          <a:xfrm>
            <a:off x="1809919" y="4061108"/>
            <a:ext cx="1331563"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D(</a:t>
            </a:r>
            <a:r>
              <a:rPr lang="hu-HU" sz="2400" dirty="0" err="1">
                <a:solidFill>
                  <a:schemeClr val="accent5">
                    <a:lumMod val="75000"/>
                  </a:schemeClr>
                </a:solidFill>
              </a:rPr>
              <a:t>Fifi</a:t>
            </a:r>
            <a:r>
              <a:rPr lang="hu-HU" sz="2400" dirty="0">
                <a:solidFill>
                  <a:schemeClr val="accent5">
                    <a:lumMod val="75000"/>
                  </a:schemeClr>
                </a:solidFill>
              </a:rPr>
              <a:t>)</a:t>
            </a:r>
            <a:endParaRPr lang="en-GB" sz="2400" dirty="0"/>
          </a:p>
        </p:txBody>
      </p:sp>
      <p:sp>
        <p:nvSpPr>
          <p:cNvPr id="18" name="Content Placeholder 1">
            <a:extLst>
              <a:ext uri="{FF2B5EF4-FFF2-40B4-BE49-F238E27FC236}">
                <a16:creationId xmlns:a16="http://schemas.microsoft.com/office/drawing/2014/main" id="{068FDFFD-8D78-03D2-C2BD-073965B27D69}"/>
              </a:ext>
            </a:extLst>
          </p:cNvPr>
          <p:cNvSpPr txBox="1">
            <a:spLocks/>
          </p:cNvSpPr>
          <p:nvPr/>
        </p:nvSpPr>
        <p:spPr>
          <a:xfrm>
            <a:off x="3081310" y="4025190"/>
            <a:ext cx="1672818"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D(</a:t>
            </a:r>
            <a:r>
              <a:rPr lang="hu-HU" sz="2400" dirty="0" err="1">
                <a:solidFill>
                  <a:schemeClr val="accent5">
                    <a:lumMod val="75000"/>
                  </a:schemeClr>
                </a:solidFill>
              </a:rPr>
              <a:t>Killer</a:t>
            </a:r>
            <a:r>
              <a:rPr lang="hu-HU" sz="2400" dirty="0">
                <a:solidFill>
                  <a:schemeClr val="accent5">
                    <a:lumMod val="75000"/>
                  </a:schemeClr>
                </a:solidFill>
              </a:rPr>
              <a:t>)</a:t>
            </a:r>
            <a:endParaRPr lang="en-GB" sz="2400" dirty="0"/>
          </a:p>
        </p:txBody>
      </p:sp>
      <p:sp>
        <p:nvSpPr>
          <p:cNvPr id="19" name="Content Placeholder 1">
            <a:extLst>
              <a:ext uri="{FF2B5EF4-FFF2-40B4-BE49-F238E27FC236}">
                <a16:creationId xmlns:a16="http://schemas.microsoft.com/office/drawing/2014/main" id="{C825A4A6-4F8B-6866-38A6-406F389D3656}"/>
              </a:ext>
            </a:extLst>
          </p:cNvPr>
          <p:cNvSpPr txBox="1">
            <a:spLocks/>
          </p:cNvSpPr>
          <p:nvPr/>
        </p:nvSpPr>
        <p:spPr>
          <a:xfrm>
            <a:off x="5370283" y="4025190"/>
            <a:ext cx="1331563"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D(y)</a:t>
            </a:r>
            <a:endParaRPr lang="en-GB" sz="2400" dirty="0"/>
          </a:p>
        </p:txBody>
      </p:sp>
      <p:sp>
        <p:nvSpPr>
          <p:cNvPr id="20" name="Content Placeholder 1">
            <a:extLst>
              <a:ext uri="{FF2B5EF4-FFF2-40B4-BE49-F238E27FC236}">
                <a16:creationId xmlns:a16="http://schemas.microsoft.com/office/drawing/2014/main" id="{A342135F-79E7-6768-41FF-F7034530B107}"/>
              </a:ext>
            </a:extLst>
          </p:cNvPr>
          <p:cNvSpPr txBox="1">
            <a:spLocks/>
          </p:cNvSpPr>
          <p:nvPr/>
        </p:nvSpPr>
        <p:spPr>
          <a:xfrm>
            <a:off x="7237130" y="4039747"/>
            <a:ext cx="1331563"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W(y)</a:t>
            </a:r>
            <a:endParaRPr lang="en-GB" sz="2400" dirty="0"/>
          </a:p>
        </p:txBody>
      </p:sp>
      <p:sp>
        <p:nvSpPr>
          <p:cNvPr id="22" name="Content Placeholder 1">
            <a:extLst>
              <a:ext uri="{FF2B5EF4-FFF2-40B4-BE49-F238E27FC236}">
                <a16:creationId xmlns:a16="http://schemas.microsoft.com/office/drawing/2014/main" id="{0598FD0F-661A-77EB-1F12-D0A15B0430FA}"/>
              </a:ext>
            </a:extLst>
          </p:cNvPr>
          <p:cNvSpPr txBox="1">
            <a:spLocks/>
          </p:cNvSpPr>
          <p:nvPr/>
        </p:nvSpPr>
        <p:spPr>
          <a:xfrm>
            <a:off x="4271044" y="4939536"/>
            <a:ext cx="1331563"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D(</a:t>
            </a:r>
            <a:r>
              <a:rPr lang="hu-HU" sz="2400" dirty="0" err="1">
                <a:solidFill>
                  <a:schemeClr val="accent5">
                    <a:lumMod val="75000"/>
                  </a:schemeClr>
                </a:solidFill>
              </a:rPr>
              <a:t>Fifi</a:t>
            </a:r>
            <a:r>
              <a:rPr lang="hu-HU" sz="2400" dirty="0">
                <a:solidFill>
                  <a:schemeClr val="accent5">
                    <a:lumMod val="75000"/>
                  </a:schemeClr>
                </a:solidFill>
              </a:rPr>
              <a:t>)</a:t>
            </a:r>
            <a:endParaRPr lang="en-GB" sz="2400" dirty="0"/>
          </a:p>
        </p:txBody>
      </p:sp>
      <p:sp>
        <p:nvSpPr>
          <p:cNvPr id="23" name="Content Placeholder 1">
            <a:extLst>
              <a:ext uri="{FF2B5EF4-FFF2-40B4-BE49-F238E27FC236}">
                <a16:creationId xmlns:a16="http://schemas.microsoft.com/office/drawing/2014/main" id="{8313F6F3-4584-5121-CEE8-09B2D5C077C9}"/>
              </a:ext>
            </a:extLst>
          </p:cNvPr>
          <p:cNvSpPr txBox="1">
            <a:spLocks/>
          </p:cNvSpPr>
          <p:nvPr/>
        </p:nvSpPr>
        <p:spPr>
          <a:xfrm>
            <a:off x="5661897" y="4998773"/>
            <a:ext cx="1672818"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D(</a:t>
            </a:r>
            <a:r>
              <a:rPr lang="hu-HU" sz="2400" dirty="0" err="1">
                <a:solidFill>
                  <a:schemeClr val="accent5">
                    <a:lumMod val="75000"/>
                  </a:schemeClr>
                </a:solidFill>
              </a:rPr>
              <a:t>Killer</a:t>
            </a:r>
            <a:r>
              <a:rPr lang="hu-HU" sz="2400" dirty="0">
                <a:solidFill>
                  <a:schemeClr val="accent5">
                    <a:lumMod val="75000"/>
                  </a:schemeClr>
                </a:solidFill>
              </a:rPr>
              <a:t>)</a:t>
            </a:r>
            <a:endParaRPr lang="en-GB" sz="2400" dirty="0"/>
          </a:p>
        </p:txBody>
      </p:sp>
      <p:sp>
        <p:nvSpPr>
          <p:cNvPr id="28" name="Content Placeholder 1">
            <a:extLst>
              <a:ext uri="{FF2B5EF4-FFF2-40B4-BE49-F238E27FC236}">
                <a16:creationId xmlns:a16="http://schemas.microsoft.com/office/drawing/2014/main" id="{45699EFA-AA58-8D4A-25DB-31FDC00B66F5}"/>
              </a:ext>
            </a:extLst>
          </p:cNvPr>
          <p:cNvSpPr txBox="1">
            <a:spLocks/>
          </p:cNvSpPr>
          <p:nvPr/>
        </p:nvSpPr>
        <p:spPr>
          <a:xfrm>
            <a:off x="559873" y="4412798"/>
            <a:ext cx="932602" cy="3209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u-HU" sz="1400" dirty="0">
                <a:solidFill>
                  <a:srgbClr val="C00000"/>
                </a:solidFill>
              </a:rPr>
              <a:t>{</a:t>
            </a:r>
            <a:r>
              <a:rPr lang="hu-HU" sz="1400" dirty="0" err="1">
                <a:solidFill>
                  <a:srgbClr val="C00000"/>
                </a:solidFill>
              </a:rPr>
              <a:t>x|Cili</a:t>
            </a:r>
            <a:r>
              <a:rPr lang="hu-HU" sz="1400" dirty="0">
                <a:solidFill>
                  <a:srgbClr val="C00000"/>
                </a:solidFill>
              </a:rPr>
              <a:t>}</a:t>
            </a:r>
            <a:endParaRPr lang="en-GB" sz="1400" dirty="0">
              <a:solidFill>
                <a:srgbClr val="C00000"/>
              </a:solidFill>
            </a:endParaRPr>
          </a:p>
        </p:txBody>
      </p:sp>
      <p:sp>
        <p:nvSpPr>
          <p:cNvPr id="30" name="Content Placeholder 1">
            <a:extLst>
              <a:ext uri="{FF2B5EF4-FFF2-40B4-BE49-F238E27FC236}">
                <a16:creationId xmlns:a16="http://schemas.microsoft.com/office/drawing/2014/main" id="{6A4EEF42-5EC6-26BF-226A-61F0AD186885}"/>
              </a:ext>
            </a:extLst>
          </p:cNvPr>
          <p:cNvSpPr txBox="1">
            <a:spLocks/>
          </p:cNvSpPr>
          <p:nvPr/>
        </p:nvSpPr>
        <p:spPr>
          <a:xfrm>
            <a:off x="1954679" y="4399796"/>
            <a:ext cx="932602" cy="3209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u-HU" sz="1400" dirty="0">
                <a:solidFill>
                  <a:srgbClr val="C00000"/>
                </a:solidFill>
              </a:rPr>
              <a:t>{</a:t>
            </a:r>
            <a:r>
              <a:rPr lang="hu-HU" sz="1400" dirty="0" err="1">
                <a:solidFill>
                  <a:srgbClr val="C00000"/>
                </a:solidFill>
              </a:rPr>
              <a:t>y|Fifi</a:t>
            </a:r>
            <a:r>
              <a:rPr lang="hu-HU" sz="1400" dirty="0">
                <a:solidFill>
                  <a:srgbClr val="C00000"/>
                </a:solidFill>
              </a:rPr>
              <a:t>}</a:t>
            </a:r>
            <a:endParaRPr lang="en-GB" sz="1400" dirty="0">
              <a:solidFill>
                <a:srgbClr val="C00000"/>
              </a:solidFill>
            </a:endParaRPr>
          </a:p>
        </p:txBody>
      </p:sp>
      <p:sp>
        <p:nvSpPr>
          <p:cNvPr id="32" name="Content Placeholder 1">
            <a:extLst>
              <a:ext uri="{FF2B5EF4-FFF2-40B4-BE49-F238E27FC236}">
                <a16:creationId xmlns:a16="http://schemas.microsoft.com/office/drawing/2014/main" id="{ADC47AFF-A54A-6B58-EA1C-127E314F6416}"/>
              </a:ext>
            </a:extLst>
          </p:cNvPr>
          <p:cNvSpPr txBox="1">
            <a:spLocks/>
          </p:cNvSpPr>
          <p:nvPr/>
        </p:nvSpPr>
        <p:spPr>
          <a:xfrm>
            <a:off x="4348475" y="5255102"/>
            <a:ext cx="932602" cy="3209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u-HU" sz="1400" dirty="0">
                <a:solidFill>
                  <a:srgbClr val="C00000"/>
                </a:solidFill>
              </a:rPr>
              <a:t>{</a:t>
            </a:r>
            <a:r>
              <a:rPr lang="hu-HU" sz="1400" dirty="0" err="1">
                <a:solidFill>
                  <a:srgbClr val="C00000"/>
                </a:solidFill>
              </a:rPr>
              <a:t>y|Fifi</a:t>
            </a:r>
            <a:r>
              <a:rPr lang="hu-HU" sz="1400" dirty="0">
                <a:solidFill>
                  <a:srgbClr val="C00000"/>
                </a:solidFill>
              </a:rPr>
              <a:t>}</a:t>
            </a:r>
            <a:endParaRPr lang="en-GB" sz="1400" dirty="0">
              <a:solidFill>
                <a:srgbClr val="C00000"/>
              </a:solidFill>
            </a:endParaRPr>
          </a:p>
        </p:txBody>
      </p:sp>
      <p:sp>
        <p:nvSpPr>
          <p:cNvPr id="33" name="Content Placeholder 1">
            <a:extLst>
              <a:ext uri="{FF2B5EF4-FFF2-40B4-BE49-F238E27FC236}">
                <a16:creationId xmlns:a16="http://schemas.microsoft.com/office/drawing/2014/main" id="{743640DB-5470-A327-C98D-A2B4E2642594}"/>
              </a:ext>
            </a:extLst>
          </p:cNvPr>
          <p:cNvSpPr txBox="1">
            <a:spLocks/>
          </p:cNvSpPr>
          <p:nvPr/>
        </p:nvSpPr>
        <p:spPr>
          <a:xfrm>
            <a:off x="7265744" y="5404735"/>
            <a:ext cx="932602" cy="3209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u-HU" sz="1400" dirty="0">
                <a:solidFill>
                  <a:srgbClr val="C00000"/>
                </a:solidFill>
              </a:rPr>
              <a:t>{</a:t>
            </a:r>
            <a:r>
              <a:rPr lang="hu-HU" sz="1400" dirty="0" err="1">
                <a:solidFill>
                  <a:srgbClr val="C00000"/>
                </a:solidFill>
              </a:rPr>
              <a:t>y|Fifi</a:t>
            </a:r>
            <a:r>
              <a:rPr lang="hu-HU" sz="1400" dirty="0">
                <a:solidFill>
                  <a:srgbClr val="C00000"/>
                </a:solidFill>
              </a:rPr>
              <a:t>}</a:t>
            </a:r>
            <a:endParaRPr lang="en-GB" sz="1400" dirty="0">
              <a:solidFill>
                <a:srgbClr val="C00000"/>
              </a:solidFill>
            </a:endParaRPr>
          </a:p>
        </p:txBody>
      </p:sp>
      <p:sp>
        <p:nvSpPr>
          <p:cNvPr id="35" name="Content Placeholder 1">
            <a:extLst>
              <a:ext uri="{FF2B5EF4-FFF2-40B4-BE49-F238E27FC236}">
                <a16:creationId xmlns:a16="http://schemas.microsoft.com/office/drawing/2014/main" id="{C6BBE8EC-4FEC-915F-554A-99A7B837D8ED}"/>
              </a:ext>
            </a:extLst>
          </p:cNvPr>
          <p:cNvSpPr txBox="1">
            <a:spLocks/>
          </p:cNvSpPr>
          <p:nvPr/>
        </p:nvSpPr>
        <p:spPr>
          <a:xfrm>
            <a:off x="7103888" y="5035727"/>
            <a:ext cx="1331563"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W(</a:t>
            </a:r>
            <a:r>
              <a:rPr lang="hu-HU" sz="2400" dirty="0" err="1">
                <a:solidFill>
                  <a:schemeClr val="accent5">
                    <a:lumMod val="75000"/>
                  </a:schemeClr>
                </a:solidFill>
              </a:rPr>
              <a:t>Fifi</a:t>
            </a:r>
            <a:r>
              <a:rPr lang="hu-HU" sz="2400" dirty="0">
                <a:solidFill>
                  <a:schemeClr val="accent5">
                    <a:lumMod val="75000"/>
                  </a:schemeClr>
                </a:solidFill>
              </a:rPr>
              <a:t>)</a:t>
            </a:r>
            <a:endParaRPr lang="en-GB" sz="2400" dirty="0"/>
          </a:p>
        </p:txBody>
      </p:sp>
      <p:cxnSp>
        <p:nvCxnSpPr>
          <p:cNvPr id="44" name="Straight Arrow Connector 43">
            <a:extLst>
              <a:ext uri="{FF2B5EF4-FFF2-40B4-BE49-F238E27FC236}">
                <a16:creationId xmlns:a16="http://schemas.microsoft.com/office/drawing/2014/main" id="{56AC7517-9B57-9C10-654C-B0D46B58176C}"/>
              </a:ext>
            </a:extLst>
          </p:cNvPr>
          <p:cNvCxnSpPr>
            <a:cxnSpLocks/>
          </p:cNvCxnSpPr>
          <p:nvPr/>
        </p:nvCxnSpPr>
        <p:spPr>
          <a:xfrm>
            <a:off x="6504691" y="1925997"/>
            <a:ext cx="4450492" cy="319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CD4CEB8-3825-85AB-99B6-F7B7E5B488F2}"/>
              </a:ext>
            </a:extLst>
          </p:cNvPr>
          <p:cNvCxnSpPr>
            <a:cxnSpLocks/>
          </p:cNvCxnSpPr>
          <p:nvPr/>
        </p:nvCxnSpPr>
        <p:spPr>
          <a:xfrm flipH="1">
            <a:off x="1007390" y="1902871"/>
            <a:ext cx="5508575" cy="389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ADB1F49-2B13-65CF-6095-C042FD09D174}"/>
              </a:ext>
            </a:extLst>
          </p:cNvPr>
          <p:cNvCxnSpPr>
            <a:cxnSpLocks/>
          </p:cNvCxnSpPr>
          <p:nvPr/>
        </p:nvCxnSpPr>
        <p:spPr>
          <a:xfrm>
            <a:off x="873706" y="2672700"/>
            <a:ext cx="0" cy="486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2F7B355-562B-5FAE-699C-8CFEECBC49C1}"/>
              </a:ext>
            </a:extLst>
          </p:cNvPr>
          <p:cNvCxnSpPr>
            <a:cxnSpLocks/>
          </p:cNvCxnSpPr>
          <p:nvPr/>
        </p:nvCxnSpPr>
        <p:spPr>
          <a:xfrm>
            <a:off x="864781" y="3575206"/>
            <a:ext cx="8925" cy="384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3BE24F0-12F6-B4B9-60D1-DA9C674D53E0}"/>
              </a:ext>
            </a:extLst>
          </p:cNvPr>
          <p:cNvCxnSpPr>
            <a:cxnSpLocks/>
            <a:endCxn id="12" idx="0"/>
          </p:cNvCxnSpPr>
          <p:nvPr/>
        </p:nvCxnSpPr>
        <p:spPr>
          <a:xfrm flipH="1">
            <a:off x="6268389" y="1925997"/>
            <a:ext cx="236302" cy="381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EE03DEF-59AE-88E9-CD8F-2320404CDB12}"/>
              </a:ext>
            </a:extLst>
          </p:cNvPr>
          <p:cNvCxnSpPr>
            <a:cxnSpLocks/>
          </p:cNvCxnSpPr>
          <p:nvPr/>
        </p:nvCxnSpPr>
        <p:spPr>
          <a:xfrm flipH="1">
            <a:off x="2975928" y="2726246"/>
            <a:ext cx="3292460" cy="401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A50B85B-3A43-A129-E849-CC120B2D7018}"/>
              </a:ext>
            </a:extLst>
          </p:cNvPr>
          <p:cNvCxnSpPr>
            <a:cxnSpLocks/>
          </p:cNvCxnSpPr>
          <p:nvPr/>
        </p:nvCxnSpPr>
        <p:spPr>
          <a:xfrm>
            <a:off x="6267755" y="2726246"/>
            <a:ext cx="118785" cy="389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2FD61ED-9C88-232C-434D-6F1C635CD00F}"/>
              </a:ext>
            </a:extLst>
          </p:cNvPr>
          <p:cNvCxnSpPr>
            <a:cxnSpLocks/>
          </p:cNvCxnSpPr>
          <p:nvPr/>
        </p:nvCxnSpPr>
        <p:spPr>
          <a:xfrm>
            <a:off x="6267755" y="2746062"/>
            <a:ext cx="2462182" cy="412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BF4DBB1-A8A4-DD8F-263A-A504C382F3E5}"/>
              </a:ext>
            </a:extLst>
          </p:cNvPr>
          <p:cNvCxnSpPr>
            <a:cxnSpLocks/>
          </p:cNvCxnSpPr>
          <p:nvPr/>
        </p:nvCxnSpPr>
        <p:spPr>
          <a:xfrm flipH="1">
            <a:off x="2420980" y="3566946"/>
            <a:ext cx="466301" cy="3932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DE968336-2E35-4E96-549E-27BD758ECCC3}"/>
              </a:ext>
            </a:extLst>
          </p:cNvPr>
          <p:cNvCxnSpPr>
            <a:cxnSpLocks/>
            <a:endCxn id="18" idx="0"/>
          </p:cNvCxnSpPr>
          <p:nvPr/>
        </p:nvCxnSpPr>
        <p:spPr>
          <a:xfrm>
            <a:off x="2913301" y="3552389"/>
            <a:ext cx="1004418" cy="472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4DCA6D4-422D-DF1E-F501-D7476130ACA7}"/>
              </a:ext>
            </a:extLst>
          </p:cNvPr>
          <p:cNvCxnSpPr>
            <a:cxnSpLocks/>
          </p:cNvCxnSpPr>
          <p:nvPr/>
        </p:nvCxnSpPr>
        <p:spPr>
          <a:xfrm flipH="1">
            <a:off x="5796366" y="3509116"/>
            <a:ext cx="590174" cy="516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C1FA35B-BCE7-76D7-590A-1F848F008A69}"/>
              </a:ext>
            </a:extLst>
          </p:cNvPr>
          <p:cNvCxnSpPr>
            <a:cxnSpLocks/>
          </p:cNvCxnSpPr>
          <p:nvPr/>
        </p:nvCxnSpPr>
        <p:spPr>
          <a:xfrm>
            <a:off x="6386540" y="3520401"/>
            <a:ext cx="1345505" cy="519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3DBC85E-D9D4-085B-5F39-57F05A91EC24}"/>
              </a:ext>
            </a:extLst>
          </p:cNvPr>
          <p:cNvCxnSpPr>
            <a:cxnSpLocks/>
          </p:cNvCxnSpPr>
          <p:nvPr/>
        </p:nvCxnSpPr>
        <p:spPr>
          <a:xfrm flipH="1">
            <a:off x="4754128" y="4418580"/>
            <a:ext cx="938132" cy="463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7D907187-B0B8-EEBC-D843-AC3C1245FBF2}"/>
              </a:ext>
            </a:extLst>
          </p:cNvPr>
          <p:cNvCxnSpPr>
            <a:cxnSpLocks/>
          </p:cNvCxnSpPr>
          <p:nvPr/>
        </p:nvCxnSpPr>
        <p:spPr>
          <a:xfrm>
            <a:off x="5707758" y="4407358"/>
            <a:ext cx="619389" cy="532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8C65036-6E30-8154-10B3-A2CE89B5CEB5}"/>
              </a:ext>
            </a:extLst>
          </p:cNvPr>
          <p:cNvCxnSpPr>
            <a:cxnSpLocks/>
          </p:cNvCxnSpPr>
          <p:nvPr/>
        </p:nvCxnSpPr>
        <p:spPr>
          <a:xfrm>
            <a:off x="7513711" y="4407358"/>
            <a:ext cx="0" cy="5914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Arc 7">
            <a:extLst>
              <a:ext uri="{FF2B5EF4-FFF2-40B4-BE49-F238E27FC236}">
                <a16:creationId xmlns:a16="http://schemas.microsoft.com/office/drawing/2014/main" id="{FA46C980-BDF2-D114-35F0-63A7A85D9473}"/>
              </a:ext>
            </a:extLst>
          </p:cNvPr>
          <p:cNvSpPr/>
          <p:nvPr/>
        </p:nvSpPr>
        <p:spPr>
          <a:xfrm rot="6901572">
            <a:off x="5976778" y="1185793"/>
            <a:ext cx="470745" cy="1101698"/>
          </a:xfrm>
          <a:prstGeom prst="arc">
            <a:avLst>
              <a:gd name="adj1" fmla="val 16200000"/>
              <a:gd name="adj2" fmla="val 2121912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1" name="Arc 20">
            <a:extLst>
              <a:ext uri="{FF2B5EF4-FFF2-40B4-BE49-F238E27FC236}">
                <a16:creationId xmlns:a16="http://schemas.microsoft.com/office/drawing/2014/main" id="{B3E6484F-DC55-14F7-06ED-DF3A93D8FC8E}"/>
              </a:ext>
            </a:extLst>
          </p:cNvPr>
          <p:cNvSpPr/>
          <p:nvPr/>
        </p:nvSpPr>
        <p:spPr>
          <a:xfrm rot="6901572">
            <a:off x="5756048" y="2018781"/>
            <a:ext cx="470745" cy="1101698"/>
          </a:xfrm>
          <a:prstGeom prst="arc">
            <a:avLst>
              <a:gd name="adj1" fmla="val 16200000"/>
              <a:gd name="adj2" fmla="val 2121912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Arc 28">
            <a:extLst>
              <a:ext uri="{FF2B5EF4-FFF2-40B4-BE49-F238E27FC236}">
                <a16:creationId xmlns:a16="http://schemas.microsoft.com/office/drawing/2014/main" id="{6622AAD3-CC7B-F893-B6B0-51FC61C57477}"/>
              </a:ext>
            </a:extLst>
          </p:cNvPr>
          <p:cNvSpPr/>
          <p:nvPr/>
        </p:nvSpPr>
        <p:spPr>
          <a:xfrm rot="6901572">
            <a:off x="6018380" y="2905577"/>
            <a:ext cx="470745" cy="1101698"/>
          </a:xfrm>
          <a:prstGeom prst="arc">
            <a:avLst>
              <a:gd name="adj1" fmla="val 16200000"/>
              <a:gd name="adj2" fmla="val 2121912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 name="Élőláb helye 2">
            <a:extLst>
              <a:ext uri="{FF2B5EF4-FFF2-40B4-BE49-F238E27FC236}">
                <a16:creationId xmlns:a16="http://schemas.microsoft.com/office/drawing/2014/main" id="{1EAF45D0-F163-3775-9C5B-3BEA6F60A84C}"/>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24" name="Csoportba foglalás 23">
            <a:extLst>
              <a:ext uri="{FF2B5EF4-FFF2-40B4-BE49-F238E27FC236}">
                <a16:creationId xmlns:a16="http://schemas.microsoft.com/office/drawing/2014/main" id="{CB322540-F331-C067-1936-BF9073AE38FC}"/>
              </a:ext>
            </a:extLst>
          </p:cNvPr>
          <p:cNvGrpSpPr/>
          <p:nvPr/>
        </p:nvGrpSpPr>
        <p:grpSpPr>
          <a:xfrm>
            <a:off x="3078726" y="6038296"/>
            <a:ext cx="1736050" cy="787001"/>
            <a:chOff x="6717298" y="6108892"/>
            <a:chExt cx="1736050" cy="787001"/>
          </a:xfrm>
        </p:grpSpPr>
        <p:pic>
          <p:nvPicPr>
            <p:cNvPr id="25" name="Ábra 24">
              <a:extLst>
                <a:ext uri="{FF2B5EF4-FFF2-40B4-BE49-F238E27FC236}">
                  <a16:creationId xmlns:a16="http://schemas.microsoft.com/office/drawing/2014/main" id="{3D40F5F1-E13E-B36A-F31B-371C38728A12}"/>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26" name="Ábra 25">
              <a:extLst>
                <a:ext uri="{FF2B5EF4-FFF2-40B4-BE49-F238E27FC236}">
                  <a16:creationId xmlns:a16="http://schemas.microsoft.com/office/drawing/2014/main" id="{E9646797-3F75-6120-B71B-2151021C70F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361058653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D2A5E3-E59A-0BCA-4374-E6B646F58241}"/>
              </a:ext>
            </a:extLst>
          </p:cNvPr>
          <p:cNvSpPr>
            <a:spLocks noGrp="1"/>
          </p:cNvSpPr>
          <p:nvPr>
            <p:ph idx="1"/>
          </p:nvPr>
        </p:nvSpPr>
        <p:spPr>
          <a:xfrm>
            <a:off x="1802290" y="1548721"/>
            <a:ext cx="10515600" cy="636540"/>
          </a:xfrm>
        </p:spPr>
        <p:txBody>
          <a:bodyPr>
            <a:normAutofit/>
          </a:bodyPr>
          <a:lstStyle/>
          <a:p>
            <a:pPr marL="0" indent="0">
              <a:buNone/>
            </a:pPr>
            <a:r>
              <a:rPr lang="hu-HU" sz="2400" dirty="0">
                <a:solidFill>
                  <a:schemeClr val="accent5">
                    <a:lumMod val="75000"/>
                  </a:schemeClr>
                </a:solidFill>
              </a:rPr>
              <a:t>                                      C</a:t>
            </a:r>
            <a:r>
              <a:rPr lang="en-GB" sz="2400" dirty="0">
                <a:solidFill>
                  <a:schemeClr val="accent5">
                    <a:lumMod val="75000"/>
                  </a:schemeClr>
                </a:solidFill>
              </a:rPr>
              <a:t>(x) </a:t>
            </a:r>
            <a:r>
              <a:rPr lang="hu-HU" sz="2400" dirty="0">
                <a:solidFill>
                  <a:schemeClr val="accent5">
                    <a:lumMod val="75000"/>
                  </a:schemeClr>
                </a:solidFill>
              </a:rPr>
              <a:t>∧</a:t>
            </a:r>
            <a:r>
              <a:rPr lang="en-GB" sz="2400" dirty="0">
                <a:solidFill>
                  <a:schemeClr val="accent5">
                    <a:lumMod val="75000"/>
                  </a:schemeClr>
                </a:solidFill>
              </a:rPr>
              <a:t> ¬ </a:t>
            </a:r>
            <a:r>
              <a:rPr lang="hu-HU" sz="2400" dirty="0">
                <a:solidFill>
                  <a:schemeClr val="accent5">
                    <a:lumMod val="75000"/>
                  </a:schemeClr>
                </a:solidFill>
              </a:rPr>
              <a:t>S</a:t>
            </a:r>
            <a:r>
              <a:rPr lang="en-GB" sz="2400" dirty="0">
                <a:solidFill>
                  <a:schemeClr val="accent5">
                    <a:lumMod val="75000"/>
                  </a:schemeClr>
                </a:solidFill>
              </a:rPr>
              <a:t>(</a:t>
            </a:r>
            <a:r>
              <a:rPr lang="en-GB" sz="2400" dirty="0" err="1">
                <a:solidFill>
                  <a:schemeClr val="accent5">
                    <a:lumMod val="75000"/>
                  </a:schemeClr>
                </a:solidFill>
              </a:rPr>
              <a:t>x,y</a:t>
            </a:r>
            <a:r>
              <a:rPr lang="en-GB" sz="2400" dirty="0">
                <a:solidFill>
                  <a:schemeClr val="accent5">
                    <a:lumMod val="75000"/>
                  </a:schemeClr>
                </a:solidFill>
              </a:rPr>
              <a:t>) </a:t>
            </a:r>
            <a:r>
              <a:rPr lang="hu-HU" sz="2400" dirty="0">
                <a:solidFill>
                  <a:schemeClr val="accent5">
                    <a:lumMod val="75000"/>
                  </a:schemeClr>
                </a:solidFill>
              </a:rPr>
              <a:t>∧</a:t>
            </a:r>
            <a:r>
              <a:rPr lang="en-GB" sz="2400" dirty="0">
                <a:solidFill>
                  <a:schemeClr val="accent5">
                    <a:lumMod val="75000"/>
                  </a:schemeClr>
                </a:solidFill>
              </a:rPr>
              <a:t> </a:t>
            </a:r>
            <a:r>
              <a:rPr lang="hu-HU" sz="2400" dirty="0">
                <a:solidFill>
                  <a:schemeClr val="accent5">
                    <a:lumMod val="75000"/>
                  </a:schemeClr>
                </a:solidFill>
              </a:rPr>
              <a:t>D</a:t>
            </a:r>
            <a:r>
              <a:rPr lang="en-GB" sz="2400" dirty="0">
                <a:solidFill>
                  <a:schemeClr val="accent5">
                    <a:lumMod val="75000"/>
                  </a:schemeClr>
                </a:solidFill>
              </a:rPr>
              <a:t>(y)</a:t>
            </a:r>
            <a:endParaRPr lang="en-GB" sz="2400" dirty="0"/>
          </a:p>
        </p:txBody>
      </p:sp>
      <p:sp>
        <p:nvSpPr>
          <p:cNvPr id="5" name="Slide Number Placeholder 4">
            <a:extLst>
              <a:ext uri="{FF2B5EF4-FFF2-40B4-BE49-F238E27FC236}">
                <a16:creationId xmlns:a16="http://schemas.microsoft.com/office/drawing/2014/main" id="{8E1ABC4E-D5A7-DCD2-4A6A-92640693F3B5}"/>
              </a:ext>
            </a:extLst>
          </p:cNvPr>
          <p:cNvSpPr>
            <a:spLocks noGrp="1"/>
          </p:cNvSpPr>
          <p:nvPr>
            <p:ph type="sldNum" sz="quarter" idx="12"/>
          </p:nvPr>
        </p:nvSpPr>
        <p:spPr/>
        <p:txBody>
          <a:bodyPr/>
          <a:lstStyle/>
          <a:p>
            <a:fld id="{9F7ECEBC-3B63-4262-8BE9-06366B519A9F}" type="slidenum">
              <a:rPr lang="hu-HU" smtClean="0"/>
              <a:pPr/>
              <a:t>172</a:t>
            </a:fld>
            <a:endParaRPr lang="hu-HU" dirty="0"/>
          </a:p>
        </p:txBody>
      </p:sp>
      <p:sp>
        <p:nvSpPr>
          <p:cNvPr id="6" name="Title 5">
            <a:extLst>
              <a:ext uri="{FF2B5EF4-FFF2-40B4-BE49-F238E27FC236}">
                <a16:creationId xmlns:a16="http://schemas.microsoft.com/office/drawing/2014/main" id="{9F3DD0DF-21B6-BFA2-35BF-474FD4576315}"/>
              </a:ext>
            </a:extLst>
          </p:cNvPr>
          <p:cNvSpPr>
            <a:spLocks noGrp="1"/>
          </p:cNvSpPr>
          <p:nvPr>
            <p:ph type="title"/>
          </p:nvPr>
        </p:nvSpPr>
        <p:spPr/>
        <p:txBody>
          <a:bodyPr>
            <a:normAutofit fontScale="90000"/>
          </a:bodyPr>
          <a:lstStyle/>
          <a:p>
            <a:r>
              <a:rPr lang="hu-HU" b="1" dirty="0" err="1">
                <a:solidFill>
                  <a:schemeClr val="tx1"/>
                </a:solidFill>
              </a:rPr>
              <a:t>Rule-based</a:t>
            </a:r>
            <a:r>
              <a:rPr lang="hu-HU" b="1" dirty="0">
                <a:solidFill>
                  <a:schemeClr val="tx1"/>
                </a:solidFill>
              </a:rPr>
              <a:t> </a:t>
            </a:r>
            <a:r>
              <a:rPr lang="hu-HU" b="1" dirty="0" err="1">
                <a:solidFill>
                  <a:schemeClr val="tx1"/>
                </a:solidFill>
              </a:rPr>
              <a:t>reasoning</a:t>
            </a:r>
            <a:br>
              <a:rPr lang="hu-HU" dirty="0">
                <a:solidFill>
                  <a:schemeClr val="tx1"/>
                </a:solidFill>
              </a:rPr>
            </a:br>
            <a:r>
              <a:rPr lang="hu-HU" dirty="0" err="1">
                <a:solidFill>
                  <a:schemeClr val="tx1"/>
                </a:solidFill>
              </a:rPr>
              <a:t>Backward</a:t>
            </a:r>
            <a:r>
              <a:rPr lang="hu-HU" dirty="0">
                <a:solidFill>
                  <a:schemeClr val="tx1"/>
                </a:solidFill>
              </a:rPr>
              <a:t> </a:t>
            </a:r>
            <a:r>
              <a:rPr lang="hu-HU" dirty="0" err="1">
                <a:solidFill>
                  <a:schemeClr val="tx1"/>
                </a:solidFill>
              </a:rPr>
              <a:t>rule-based</a:t>
            </a:r>
            <a:r>
              <a:rPr lang="hu-HU" dirty="0">
                <a:solidFill>
                  <a:schemeClr val="tx1"/>
                </a:solidFill>
              </a:rPr>
              <a:t> </a:t>
            </a:r>
            <a:r>
              <a:rPr lang="hu-HU" dirty="0" err="1">
                <a:solidFill>
                  <a:schemeClr val="tx1"/>
                </a:solidFill>
              </a:rPr>
              <a:t>representation</a:t>
            </a:r>
            <a:r>
              <a:rPr lang="hu-HU" dirty="0">
                <a:solidFill>
                  <a:schemeClr val="tx1"/>
                </a:solidFill>
              </a:rPr>
              <a:t> (</a:t>
            </a:r>
            <a:r>
              <a:rPr lang="hu-HU" dirty="0" err="1">
                <a:solidFill>
                  <a:schemeClr val="tx1"/>
                </a:solidFill>
              </a:rPr>
              <a:t>proof</a:t>
            </a:r>
            <a:r>
              <a:rPr lang="hu-HU" dirty="0">
                <a:solidFill>
                  <a:schemeClr val="tx1"/>
                </a:solidFill>
              </a:rPr>
              <a:t>)</a:t>
            </a:r>
            <a:endParaRPr lang="en-GB" dirty="0"/>
          </a:p>
        </p:txBody>
      </p:sp>
      <p:sp>
        <p:nvSpPr>
          <p:cNvPr id="7" name="Content Placeholder 1">
            <a:extLst>
              <a:ext uri="{FF2B5EF4-FFF2-40B4-BE49-F238E27FC236}">
                <a16:creationId xmlns:a16="http://schemas.microsoft.com/office/drawing/2014/main" id="{80039F2A-FBEB-4E09-D136-192A2EAECBBC}"/>
              </a:ext>
            </a:extLst>
          </p:cNvPr>
          <p:cNvSpPr txBox="1">
            <a:spLocks/>
          </p:cNvSpPr>
          <p:nvPr/>
        </p:nvSpPr>
        <p:spPr>
          <a:xfrm>
            <a:off x="559873" y="2307365"/>
            <a:ext cx="1331563"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C</a:t>
            </a:r>
            <a:r>
              <a:rPr lang="en-GB" sz="2400" dirty="0">
                <a:solidFill>
                  <a:schemeClr val="accent5">
                    <a:lumMod val="75000"/>
                  </a:schemeClr>
                </a:solidFill>
              </a:rPr>
              <a:t>(x)</a:t>
            </a:r>
            <a:endParaRPr lang="en-GB" sz="2400" dirty="0"/>
          </a:p>
        </p:txBody>
      </p:sp>
      <p:sp>
        <p:nvSpPr>
          <p:cNvPr id="9" name="Content Placeholder 1">
            <a:extLst>
              <a:ext uri="{FF2B5EF4-FFF2-40B4-BE49-F238E27FC236}">
                <a16:creationId xmlns:a16="http://schemas.microsoft.com/office/drawing/2014/main" id="{329C671D-2BB6-9490-F93D-AECA34A99ADD}"/>
              </a:ext>
            </a:extLst>
          </p:cNvPr>
          <p:cNvSpPr txBox="1">
            <a:spLocks/>
          </p:cNvSpPr>
          <p:nvPr/>
        </p:nvSpPr>
        <p:spPr>
          <a:xfrm>
            <a:off x="504340" y="3173556"/>
            <a:ext cx="1006099"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M</a:t>
            </a:r>
            <a:r>
              <a:rPr lang="en-GB" sz="2400" dirty="0">
                <a:solidFill>
                  <a:schemeClr val="accent5">
                    <a:lumMod val="75000"/>
                  </a:schemeClr>
                </a:solidFill>
              </a:rPr>
              <a:t>(x)</a:t>
            </a:r>
            <a:endParaRPr lang="en-GB" sz="2400" dirty="0"/>
          </a:p>
        </p:txBody>
      </p:sp>
      <p:sp>
        <p:nvSpPr>
          <p:cNvPr id="10" name="Content Placeholder 1">
            <a:extLst>
              <a:ext uri="{FF2B5EF4-FFF2-40B4-BE49-F238E27FC236}">
                <a16:creationId xmlns:a16="http://schemas.microsoft.com/office/drawing/2014/main" id="{AA11819D-830E-2A68-2DF9-C4CF07D4F38E}"/>
              </a:ext>
            </a:extLst>
          </p:cNvPr>
          <p:cNvSpPr txBox="1">
            <a:spLocks/>
          </p:cNvSpPr>
          <p:nvPr/>
        </p:nvSpPr>
        <p:spPr>
          <a:xfrm>
            <a:off x="429088" y="4039747"/>
            <a:ext cx="1331563"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M</a:t>
            </a:r>
            <a:r>
              <a:rPr lang="en-GB" sz="2400" dirty="0">
                <a:solidFill>
                  <a:schemeClr val="accent5">
                    <a:lumMod val="75000"/>
                  </a:schemeClr>
                </a:solidFill>
              </a:rPr>
              <a:t>(</a:t>
            </a:r>
            <a:r>
              <a:rPr lang="hu-HU" sz="2400" dirty="0">
                <a:solidFill>
                  <a:schemeClr val="accent5">
                    <a:lumMod val="75000"/>
                  </a:schemeClr>
                </a:solidFill>
              </a:rPr>
              <a:t>Cili</a:t>
            </a:r>
            <a:r>
              <a:rPr lang="en-GB" sz="2400" dirty="0">
                <a:solidFill>
                  <a:schemeClr val="accent5">
                    <a:lumMod val="75000"/>
                  </a:schemeClr>
                </a:solidFill>
              </a:rPr>
              <a:t>)</a:t>
            </a:r>
            <a:endParaRPr lang="en-GB" sz="2400" dirty="0"/>
          </a:p>
        </p:txBody>
      </p:sp>
      <p:sp>
        <p:nvSpPr>
          <p:cNvPr id="11" name="Content Placeholder 1">
            <a:extLst>
              <a:ext uri="{FF2B5EF4-FFF2-40B4-BE49-F238E27FC236}">
                <a16:creationId xmlns:a16="http://schemas.microsoft.com/office/drawing/2014/main" id="{61A4D8AF-2A02-954E-4730-3B3C96B9C135}"/>
              </a:ext>
            </a:extLst>
          </p:cNvPr>
          <p:cNvSpPr txBox="1">
            <a:spLocks/>
          </p:cNvSpPr>
          <p:nvPr/>
        </p:nvSpPr>
        <p:spPr>
          <a:xfrm>
            <a:off x="9271101" y="131718"/>
            <a:ext cx="2755584" cy="1735273"/>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050" dirty="0">
                <a:solidFill>
                  <a:schemeClr val="tx1"/>
                </a:solidFill>
              </a:rPr>
              <a:t>Fact: </a:t>
            </a:r>
            <a:r>
              <a:rPr lang="hu-HU" sz="1050" dirty="0">
                <a:solidFill>
                  <a:schemeClr val="accent5">
                    <a:lumMod val="75000"/>
                  </a:schemeClr>
                </a:solidFill>
              </a:rPr>
              <a:t>D</a:t>
            </a:r>
            <a:r>
              <a:rPr lang="en-GB" sz="1050" dirty="0">
                <a:solidFill>
                  <a:schemeClr val="accent5">
                    <a:lumMod val="75000"/>
                  </a:schemeClr>
                </a:solidFill>
              </a:rPr>
              <a:t>(Fifi) </a:t>
            </a:r>
            <a:r>
              <a:rPr lang="hu-HU" sz="1050" dirty="0">
                <a:solidFill>
                  <a:schemeClr val="accent5">
                    <a:lumMod val="75000"/>
                  </a:schemeClr>
                </a:solidFill>
              </a:rPr>
              <a:t>∧</a:t>
            </a:r>
            <a:r>
              <a:rPr lang="en-GB" sz="1050" dirty="0">
                <a:solidFill>
                  <a:schemeClr val="accent5">
                    <a:lumMod val="75000"/>
                  </a:schemeClr>
                </a:solidFill>
              </a:rPr>
              <a:t> </a:t>
            </a:r>
            <a:r>
              <a:rPr lang="hu-HU" sz="1050" dirty="0">
                <a:solidFill>
                  <a:schemeClr val="accent5">
                    <a:lumMod val="75000"/>
                  </a:schemeClr>
                </a:solidFill>
              </a:rPr>
              <a:t>D</a:t>
            </a:r>
            <a:r>
              <a:rPr lang="en-GB" sz="1050" dirty="0">
                <a:solidFill>
                  <a:schemeClr val="accent5">
                    <a:lumMod val="75000"/>
                  </a:schemeClr>
                </a:solidFill>
              </a:rPr>
              <a:t>(Killer) </a:t>
            </a:r>
            <a:r>
              <a:rPr lang="hu-HU" sz="1050" dirty="0">
                <a:solidFill>
                  <a:schemeClr val="accent5">
                    <a:lumMod val="75000"/>
                  </a:schemeClr>
                </a:solidFill>
              </a:rPr>
              <a:t>∧ W</a:t>
            </a:r>
            <a:r>
              <a:rPr lang="en-GB" sz="1050" dirty="0">
                <a:solidFill>
                  <a:schemeClr val="accent5">
                    <a:lumMod val="75000"/>
                  </a:schemeClr>
                </a:solidFill>
              </a:rPr>
              <a:t>(Fifi)</a:t>
            </a:r>
            <a:r>
              <a:rPr lang="hu-HU" sz="1050" dirty="0">
                <a:solidFill>
                  <a:schemeClr val="accent5">
                    <a:lumMod val="75000"/>
                  </a:schemeClr>
                </a:solidFill>
              </a:rPr>
              <a:t> ∧</a:t>
            </a:r>
            <a:r>
              <a:rPr lang="en-GB" sz="1050" dirty="0">
                <a:solidFill>
                  <a:schemeClr val="accent5">
                    <a:lumMod val="75000"/>
                  </a:schemeClr>
                </a:solidFill>
              </a:rPr>
              <a:t> </a:t>
            </a:r>
            <a:r>
              <a:rPr lang="hu-HU" sz="1050" dirty="0">
                <a:solidFill>
                  <a:schemeClr val="accent5">
                    <a:lumMod val="75000"/>
                  </a:schemeClr>
                </a:solidFill>
              </a:rPr>
              <a:t>M</a:t>
            </a:r>
            <a:r>
              <a:rPr lang="en-GB" sz="1050" dirty="0">
                <a:solidFill>
                  <a:schemeClr val="accent5">
                    <a:lumMod val="75000"/>
                  </a:schemeClr>
                </a:solidFill>
              </a:rPr>
              <a:t>(</a:t>
            </a:r>
            <a:r>
              <a:rPr lang="en-GB" sz="1050" dirty="0" err="1">
                <a:solidFill>
                  <a:schemeClr val="accent5">
                    <a:lumMod val="75000"/>
                  </a:schemeClr>
                </a:solidFill>
              </a:rPr>
              <a:t>Cili</a:t>
            </a:r>
            <a:r>
              <a:rPr lang="en-GB" sz="1050" dirty="0">
                <a:solidFill>
                  <a:schemeClr val="accent5">
                    <a:lumMod val="75000"/>
                  </a:schemeClr>
                </a:solidFill>
              </a:rPr>
              <a:t>)</a:t>
            </a:r>
            <a:endParaRPr lang="hu-HU" sz="1050" dirty="0">
              <a:solidFill>
                <a:schemeClr val="accent5">
                  <a:lumMod val="75000"/>
                </a:schemeClr>
              </a:solidFill>
            </a:endParaRPr>
          </a:p>
          <a:p>
            <a:pPr marL="0" indent="0">
              <a:buNone/>
            </a:pPr>
            <a:r>
              <a:rPr lang="en-GB" sz="1050" dirty="0">
                <a:solidFill>
                  <a:schemeClr val="tx1"/>
                </a:solidFill>
              </a:rPr>
              <a:t>Rules:</a:t>
            </a:r>
            <a:endParaRPr lang="hu-HU" sz="1050" dirty="0">
              <a:solidFill>
                <a:schemeClr val="tx1"/>
              </a:solidFill>
            </a:endParaRPr>
          </a:p>
          <a:p>
            <a:pPr marL="0" indent="0">
              <a:buNone/>
            </a:pPr>
            <a:r>
              <a:rPr lang="hu-HU" sz="1050" dirty="0">
                <a:solidFill>
                  <a:schemeClr val="accent5">
                    <a:lumMod val="75000"/>
                  </a:schemeClr>
                </a:solidFill>
              </a:rPr>
              <a:t>(1) ∀</a:t>
            </a:r>
            <a:r>
              <a:rPr lang="en-GB" sz="1050" dirty="0">
                <a:solidFill>
                  <a:schemeClr val="accent5">
                    <a:lumMod val="75000"/>
                  </a:schemeClr>
                </a:solidFill>
              </a:rPr>
              <a:t>x (</a:t>
            </a:r>
            <a:r>
              <a:rPr lang="hu-HU" sz="1050" dirty="0">
                <a:solidFill>
                  <a:schemeClr val="accent5">
                    <a:lumMod val="75000"/>
                  </a:schemeClr>
                </a:solidFill>
              </a:rPr>
              <a:t>M</a:t>
            </a:r>
            <a:r>
              <a:rPr lang="en-GB" sz="1050" dirty="0">
                <a:solidFill>
                  <a:schemeClr val="accent5">
                    <a:lumMod val="75000"/>
                  </a:schemeClr>
                </a:solidFill>
              </a:rPr>
              <a:t>(x) → </a:t>
            </a:r>
            <a:r>
              <a:rPr lang="hu-HU" sz="1050" dirty="0">
                <a:solidFill>
                  <a:schemeClr val="accent5">
                    <a:lumMod val="75000"/>
                  </a:schemeClr>
                </a:solidFill>
              </a:rPr>
              <a:t>C</a:t>
            </a:r>
            <a:r>
              <a:rPr lang="en-GB" sz="1050" dirty="0">
                <a:solidFill>
                  <a:schemeClr val="accent5">
                    <a:lumMod val="75000"/>
                  </a:schemeClr>
                </a:solidFill>
              </a:rPr>
              <a:t>(x))</a:t>
            </a:r>
            <a:endParaRPr lang="hu-HU" sz="1050" dirty="0">
              <a:solidFill>
                <a:schemeClr val="accent5">
                  <a:lumMod val="75000"/>
                </a:schemeClr>
              </a:solidFill>
            </a:endParaRPr>
          </a:p>
          <a:p>
            <a:pPr marL="0" indent="0">
              <a:buNone/>
            </a:pPr>
            <a:r>
              <a:rPr lang="hu-HU" sz="1050" dirty="0">
                <a:solidFill>
                  <a:schemeClr val="accent5">
                    <a:lumMod val="75000"/>
                  </a:schemeClr>
                </a:solidFill>
              </a:rPr>
              <a:t>(2) ∀</a:t>
            </a:r>
            <a:r>
              <a:rPr lang="en-GB" sz="1050" dirty="0">
                <a:solidFill>
                  <a:schemeClr val="accent5">
                    <a:lumMod val="75000"/>
                  </a:schemeClr>
                </a:solidFill>
              </a:rPr>
              <a:t>x (</a:t>
            </a:r>
            <a:r>
              <a:rPr lang="hu-HU" sz="1050" dirty="0">
                <a:solidFill>
                  <a:schemeClr val="accent5">
                    <a:lumMod val="75000"/>
                  </a:schemeClr>
                </a:solidFill>
              </a:rPr>
              <a:t>D</a:t>
            </a:r>
            <a:r>
              <a:rPr lang="en-GB" sz="1050" dirty="0">
                <a:solidFill>
                  <a:schemeClr val="accent5">
                    <a:lumMod val="75000"/>
                  </a:schemeClr>
                </a:solidFill>
              </a:rPr>
              <a:t>(x)</a:t>
            </a:r>
            <a:r>
              <a:rPr lang="hu-HU" sz="1050" dirty="0">
                <a:solidFill>
                  <a:schemeClr val="accent5">
                    <a:lumMod val="75000"/>
                  </a:schemeClr>
                </a:solidFill>
              </a:rPr>
              <a:t> ∧ W</a:t>
            </a:r>
            <a:r>
              <a:rPr lang="en-GB" sz="1050" dirty="0">
                <a:solidFill>
                  <a:schemeClr val="accent5">
                    <a:lumMod val="75000"/>
                  </a:schemeClr>
                </a:solidFill>
              </a:rPr>
              <a:t>(x) → </a:t>
            </a:r>
            <a:r>
              <a:rPr lang="hu-HU" sz="1050" dirty="0">
                <a:solidFill>
                  <a:schemeClr val="accent5">
                    <a:lumMod val="75000"/>
                  </a:schemeClr>
                </a:solidFill>
              </a:rPr>
              <a:t>F</a:t>
            </a:r>
            <a:r>
              <a:rPr lang="en-GB" sz="1050" dirty="0">
                <a:solidFill>
                  <a:schemeClr val="accent5">
                    <a:lumMod val="75000"/>
                  </a:schemeClr>
                </a:solidFill>
              </a:rPr>
              <a:t>(x))</a:t>
            </a:r>
            <a:endParaRPr lang="hu-HU" sz="1050" dirty="0">
              <a:solidFill>
                <a:schemeClr val="accent5">
                  <a:lumMod val="75000"/>
                </a:schemeClr>
              </a:solidFill>
            </a:endParaRPr>
          </a:p>
          <a:p>
            <a:pPr marL="0" indent="0">
              <a:buNone/>
            </a:pPr>
            <a:r>
              <a:rPr lang="hu-HU" sz="1050" dirty="0">
                <a:solidFill>
                  <a:schemeClr val="accent5">
                    <a:lumMod val="75000"/>
                  </a:schemeClr>
                </a:solidFill>
              </a:rPr>
              <a:t>(3) ∀</a:t>
            </a:r>
            <a:r>
              <a:rPr lang="en-GB" sz="1050" dirty="0">
                <a:solidFill>
                  <a:schemeClr val="accent5">
                    <a:lumMod val="75000"/>
                  </a:schemeClr>
                </a:solidFill>
              </a:rPr>
              <a:t>x</a:t>
            </a:r>
            <a:r>
              <a:rPr lang="hu-HU" sz="1050" dirty="0">
                <a:solidFill>
                  <a:schemeClr val="accent5">
                    <a:lumMod val="75000"/>
                  </a:schemeClr>
                </a:solidFill>
              </a:rPr>
              <a:t>∀</a:t>
            </a:r>
            <a:r>
              <a:rPr lang="en-GB" sz="1050" dirty="0">
                <a:solidFill>
                  <a:schemeClr val="accent5">
                    <a:lumMod val="75000"/>
                  </a:schemeClr>
                </a:solidFill>
              </a:rPr>
              <a:t>y (</a:t>
            </a:r>
            <a:r>
              <a:rPr lang="hu-HU" sz="1050" dirty="0">
                <a:solidFill>
                  <a:schemeClr val="accent5">
                    <a:lumMod val="75000"/>
                  </a:schemeClr>
                </a:solidFill>
              </a:rPr>
              <a:t>D</a:t>
            </a:r>
            <a:r>
              <a:rPr lang="en-GB" sz="1050" dirty="0">
                <a:solidFill>
                  <a:schemeClr val="accent5">
                    <a:lumMod val="75000"/>
                  </a:schemeClr>
                </a:solidFill>
              </a:rPr>
              <a:t>(x)</a:t>
            </a:r>
            <a:r>
              <a:rPr lang="hu-HU" sz="1050" dirty="0">
                <a:solidFill>
                  <a:schemeClr val="accent5">
                    <a:lumMod val="75000"/>
                  </a:schemeClr>
                </a:solidFill>
              </a:rPr>
              <a:t> ∧ F</a:t>
            </a:r>
            <a:r>
              <a:rPr lang="en-GB" sz="1050" dirty="0">
                <a:solidFill>
                  <a:schemeClr val="accent5">
                    <a:lumMod val="75000"/>
                  </a:schemeClr>
                </a:solidFill>
              </a:rPr>
              <a:t>(x)</a:t>
            </a:r>
            <a:r>
              <a:rPr lang="hu-HU" sz="1050" dirty="0">
                <a:solidFill>
                  <a:schemeClr val="accent5">
                    <a:lumMod val="75000"/>
                  </a:schemeClr>
                </a:solidFill>
              </a:rPr>
              <a:t> ∧ C</a:t>
            </a:r>
            <a:r>
              <a:rPr lang="en-GB" sz="1050" dirty="0">
                <a:solidFill>
                  <a:schemeClr val="accent5">
                    <a:lumMod val="75000"/>
                  </a:schemeClr>
                </a:solidFill>
              </a:rPr>
              <a:t>(y) → ¬</a:t>
            </a:r>
            <a:r>
              <a:rPr lang="hu-HU" sz="1050" dirty="0">
                <a:solidFill>
                  <a:schemeClr val="accent5">
                    <a:lumMod val="75000"/>
                  </a:schemeClr>
                </a:solidFill>
              </a:rPr>
              <a:t>S</a:t>
            </a:r>
            <a:r>
              <a:rPr lang="en-GB" sz="1050" dirty="0">
                <a:solidFill>
                  <a:schemeClr val="accent5">
                    <a:lumMod val="75000"/>
                  </a:schemeClr>
                </a:solidFill>
              </a:rPr>
              <a:t>(</a:t>
            </a:r>
            <a:r>
              <a:rPr lang="en-GB" sz="1050" dirty="0" err="1">
                <a:solidFill>
                  <a:schemeClr val="accent5">
                    <a:lumMod val="75000"/>
                  </a:schemeClr>
                </a:solidFill>
              </a:rPr>
              <a:t>y,x</a:t>
            </a:r>
            <a:r>
              <a:rPr lang="en-GB" sz="1050" dirty="0">
                <a:solidFill>
                  <a:schemeClr val="accent5">
                    <a:lumMod val="75000"/>
                  </a:schemeClr>
                </a:solidFill>
              </a:rPr>
              <a:t>))</a:t>
            </a:r>
            <a:endParaRPr lang="hu-HU" sz="1050" dirty="0">
              <a:solidFill>
                <a:schemeClr val="accent5">
                  <a:lumMod val="75000"/>
                </a:schemeClr>
              </a:solidFill>
            </a:endParaRPr>
          </a:p>
          <a:p>
            <a:pPr marL="0" indent="0">
              <a:buNone/>
            </a:pPr>
            <a:r>
              <a:rPr lang="en-GB" sz="1050" dirty="0">
                <a:solidFill>
                  <a:schemeClr val="tx1"/>
                </a:solidFill>
              </a:rPr>
              <a:t>Goal: </a:t>
            </a:r>
            <a:r>
              <a:rPr lang="hu-HU" sz="1050" dirty="0">
                <a:solidFill>
                  <a:schemeClr val="accent5">
                    <a:lumMod val="75000"/>
                  </a:schemeClr>
                </a:solidFill>
              </a:rPr>
              <a:t>∃</a:t>
            </a:r>
            <a:r>
              <a:rPr lang="en-GB" sz="1050" dirty="0">
                <a:solidFill>
                  <a:schemeClr val="accent5">
                    <a:lumMod val="75000"/>
                  </a:schemeClr>
                </a:solidFill>
              </a:rPr>
              <a:t>x</a:t>
            </a:r>
            <a:r>
              <a:rPr lang="hu-HU" sz="1050" dirty="0">
                <a:solidFill>
                  <a:schemeClr val="accent5">
                    <a:lumMod val="75000"/>
                  </a:schemeClr>
                </a:solidFill>
              </a:rPr>
              <a:t>∃</a:t>
            </a:r>
            <a:r>
              <a:rPr lang="en-GB" sz="1050" dirty="0">
                <a:solidFill>
                  <a:schemeClr val="accent5">
                    <a:lumMod val="75000"/>
                  </a:schemeClr>
                </a:solidFill>
              </a:rPr>
              <a:t>y (</a:t>
            </a:r>
            <a:r>
              <a:rPr lang="hu-HU" sz="1050" dirty="0">
                <a:solidFill>
                  <a:schemeClr val="accent5">
                    <a:lumMod val="75000"/>
                  </a:schemeClr>
                </a:solidFill>
              </a:rPr>
              <a:t>C</a:t>
            </a:r>
            <a:r>
              <a:rPr lang="en-GB" sz="1050" dirty="0">
                <a:solidFill>
                  <a:schemeClr val="accent5">
                    <a:lumMod val="75000"/>
                  </a:schemeClr>
                </a:solidFill>
              </a:rPr>
              <a:t>(x) </a:t>
            </a:r>
            <a:r>
              <a:rPr lang="hu-HU" sz="1050" dirty="0">
                <a:solidFill>
                  <a:schemeClr val="accent5">
                    <a:lumMod val="75000"/>
                  </a:schemeClr>
                </a:solidFill>
              </a:rPr>
              <a:t>∧</a:t>
            </a:r>
            <a:r>
              <a:rPr lang="en-GB" sz="1050" dirty="0">
                <a:solidFill>
                  <a:schemeClr val="accent5">
                    <a:lumMod val="75000"/>
                  </a:schemeClr>
                </a:solidFill>
              </a:rPr>
              <a:t> ¬ </a:t>
            </a:r>
            <a:r>
              <a:rPr lang="hu-HU" sz="1050" dirty="0">
                <a:solidFill>
                  <a:schemeClr val="accent5">
                    <a:lumMod val="75000"/>
                  </a:schemeClr>
                </a:solidFill>
              </a:rPr>
              <a:t>S</a:t>
            </a:r>
            <a:r>
              <a:rPr lang="en-GB" sz="1050" dirty="0">
                <a:solidFill>
                  <a:schemeClr val="accent5">
                    <a:lumMod val="75000"/>
                  </a:schemeClr>
                </a:solidFill>
              </a:rPr>
              <a:t>(</a:t>
            </a:r>
            <a:r>
              <a:rPr lang="en-GB" sz="1050" dirty="0" err="1">
                <a:solidFill>
                  <a:schemeClr val="accent5">
                    <a:lumMod val="75000"/>
                  </a:schemeClr>
                </a:solidFill>
              </a:rPr>
              <a:t>x,y</a:t>
            </a:r>
            <a:r>
              <a:rPr lang="en-GB" sz="1050" dirty="0">
                <a:solidFill>
                  <a:schemeClr val="accent5">
                    <a:lumMod val="75000"/>
                  </a:schemeClr>
                </a:solidFill>
              </a:rPr>
              <a:t>) </a:t>
            </a:r>
            <a:r>
              <a:rPr lang="hu-HU" sz="1050" dirty="0">
                <a:solidFill>
                  <a:schemeClr val="accent5">
                    <a:lumMod val="75000"/>
                  </a:schemeClr>
                </a:solidFill>
              </a:rPr>
              <a:t>∧</a:t>
            </a:r>
            <a:r>
              <a:rPr lang="en-GB" sz="1050" dirty="0">
                <a:solidFill>
                  <a:schemeClr val="accent5">
                    <a:lumMod val="75000"/>
                  </a:schemeClr>
                </a:solidFill>
              </a:rPr>
              <a:t> </a:t>
            </a:r>
            <a:r>
              <a:rPr lang="hu-HU" sz="1050" dirty="0">
                <a:solidFill>
                  <a:schemeClr val="accent5">
                    <a:lumMod val="75000"/>
                  </a:schemeClr>
                </a:solidFill>
              </a:rPr>
              <a:t>D</a:t>
            </a:r>
            <a:r>
              <a:rPr lang="en-GB" sz="1050" dirty="0">
                <a:solidFill>
                  <a:schemeClr val="accent5">
                    <a:lumMod val="75000"/>
                  </a:schemeClr>
                </a:solidFill>
              </a:rPr>
              <a:t>(y))</a:t>
            </a:r>
            <a:endParaRPr lang="hu-HU" sz="1050" dirty="0">
              <a:solidFill>
                <a:schemeClr val="accent5">
                  <a:lumMod val="75000"/>
                </a:schemeClr>
              </a:solidFill>
            </a:endParaRPr>
          </a:p>
        </p:txBody>
      </p:sp>
      <p:sp>
        <p:nvSpPr>
          <p:cNvPr id="12" name="Content Placeholder 1">
            <a:extLst>
              <a:ext uri="{FF2B5EF4-FFF2-40B4-BE49-F238E27FC236}">
                <a16:creationId xmlns:a16="http://schemas.microsoft.com/office/drawing/2014/main" id="{8AD3C50D-9B3A-1E19-4640-60B46ABAFF08}"/>
              </a:ext>
            </a:extLst>
          </p:cNvPr>
          <p:cNvSpPr txBox="1">
            <a:spLocks/>
          </p:cNvSpPr>
          <p:nvPr/>
        </p:nvSpPr>
        <p:spPr>
          <a:xfrm>
            <a:off x="5602607" y="2307365"/>
            <a:ext cx="1331563"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400" dirty="0">
                <a:solidFill>
                  <a:schemeClr val="accent5">
                    <a:lumMod val="75000"/>
                  </a:schemeClr>
                </a:solidFill>
              </a:rPr>
              <a:t>¬ </a:t>
            </a:r>
            <a:r>
              <a:rPr lang="hu-HU" sz="2400" dirty="0">
                <a:solidFill>
                  <a:schemeClr val="accent5">
                    <a:lumMod val="75000"/>
                  </a:schemeClr>
                </a:solidFill>
              </a:rPr>
              <a:t>S</a:t>
            </a:r>
            <a:r>
              <a:rPr lang="en-GB" sz="2400" dirty="0">
                <a:solidFill>
                  <a:schemeClr val="accent5">
                    <a:lumMod val="75000"/>
                  </a:schemeClr>
                </a:solidFill>
              </a:rPr>
              <a:t>(</a:t>
            </a:r>
            <a:r>
              <a:rPr lang="en-GB" sz="2400" dirty="0" err="1">
                <a:solidFill>
                  <a:schemeClr val="accent5">
                    <a:lumMod val="75000"/>
                  </a:schemeClr>
                </a:solidFill>
              </a:rPr>
              <a:t>x,y</a:t>
            </a:r>
            <a:r>
              <a:rPr lang="en-GB" sz="2400" dirty="0">
                <a:solidFill>
                  <a:schemeClr val="accent5">
                    <a:lumMod val="75000"/>
                  </a:schemeClr>
                </a:solidFill>
              </a:rPr>
              <a:t>)</a:t>
            </a:r>
            <a:endParaRPr lang="en-GB" sz="2400" dirty="0"/>
          </a:p>
        </p:txBody>
      </p:sp>
      <p:sp>
        <p:nvSpPr>
          <p:cNvPr id="13" name="Content Placeholder 1">
            <a:extLst>
              <a:ext uri="{FF2B5EF4-FFF2-40B4-BE49-F238E27FC236}">
                <a16:creationId xmlns:a16="http://schemas.microsoft.com/office/drawing/2014/main" id="{7F069900-17A2-5AD7-C425-072DBAEE0578}"/>
              </a:ext>
            </a:extLst>
          </p:cNvPr>
          <p:cNvSpPr txBox="1">
            <a:spLocks/>
          </p:cNvSpPr>
          <p:nvPr/>
        </p:nvSpPr>
        <p:spPr>
          <a:xfrm>
            <a:off x="2572374" y="3158999"/>
            <a:ext cx="1331563"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D(y)</a:t>
            </a:r>
            <a:endParaRPr lang="en-GB" sz="2400" dirty="0"/>
          </a:p>
        </p:txBody>
      </p:sp>
      <p:sp>
        <p:nvSpPr>
          <p:cNvPr id="14" name="Content Placeholder 1">
            <a:extLst>
              <a:ext uri="{FF2B5EF4-FFF2-40B4-BE49-F238E27FC236}">
                <a16:creationId xmlns:a16="http://schemas.microsoft.com/office/drawing/2014/main" id="{F69BB1EB-110D-9EF4-4391-B2DC00C74104}"/>
              </a:ext>
            </a:extLst>
          </p:cNvPr>
          <p:cNvSpPr txBox="1">
            <a:spLocks/>
          </p:cNvSpPr>
          <p:nvPr/>
        </p:nvSpPr>
        <p:spPr>
          <a:xfrm>
            <a:off x="6077468" y="3115726"/>
            <a:ext cx="1331563"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F(y)</a:t>
            </a:r>
            <a:endParaRPr lang="en-GB" sz="2400" dirty="0"/>
          </a:p>
        </p:txBody>
      </p:sp>
      <p:sp>
        <p:nvSpPr>
          <p:cNvPr id="15" name="Content Placeholder 1">
            <a:extLst>
              <a:ext uri="{FF2B5EF4-FFF2-40B4-BE49-F238E27FC236}">
                <a16:creationId xmlns:a16="http://schemas.microsoft.com/office/drawing/2014/main" id="{AD6A3632-B627-EE3C-B2D8-0FAAD18DA704}"/>
              </a:ext>
            </a:extLst>
          </p:cNvPr>
          <p:cNvSpPr txBox="1">
            <a:spLocks/>
          </p:cNvSpPr>
          <p:nvPr/>
        </p:nvSpPr>
        <p:spPr>
          <a:xfrm>
            <a:off x="8407950" y="3162073"/>
            <a:ext cx="1331563"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C(x)</a:t>
            </a:r>
            <a:endParaRPr lang="en-GB" sz="2400" dirty="0"/>
          </a:p>
        </p:txBody>
      </p:sp>
      <p:sp>
        <p:nvSpPr>
          <p:cNvPr id="16" name="Content Placeholder 1">
            <a:extLst>
              <a:ext uri="{FF2B5EF4-FFF2-40B4-BE49-F238E27FC236}">
                <a16:creationId xmlns:a16="http://schemas.microsoft.com/office/drawing/2014/main" id="{DC7CCE78-CF7A-755F-8CA6-A7FD10CEB024}"/>
              </a:ext>
            </a:extLst>
          </p:cNvPr>
          <p:cNvSpPr txBox="1">
            <a:spLocks/>
          </p:cNvSpPr>
          <p:nvPr/>
        </p:nvSpPr>
        <p:spPr>
          <a:xfrm>
            <a:off x="10519252" y="2273479"/>
            <a:ext cx="1331563"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D(y)</a:t>
            </a:r>
            <a:endParaRPr lang="en-GB" sz="2400" dirty="0"/>
          </a:p>
        </p:txBody>
      </p:sp>
      <p:sp>
        <p:nvSpPr>
          <p:cNvPr id="17" name="Content Placeholder 1">
            <a:extLst>
              <a:ext uri="{FF2B5EF4-FFF2-40B4-BE49-F238E27FC236}">
                <a16:creationId xmlns:a16="http://schemas.microsoft.com/office/drawing/2014/main" id="{C7BF2820-7507-9AD2-AF4E-DECDFF74BE40}"/>
              </a:ext>
            </a:extLst>
          </p:cNvPr>
          <p:cNvSpPr txBox="1">
            <a:spLocks/>
          </p:cNvSpPr>
          <p:nvPr/>
        </p:nvSpPr>
        <p:spPr>
          <a:xfrm>
            <a:off x="1809919" y="4061108"/>
            <a:ext cx="1331563"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D(</a:t>
            </a:r>
            <a:r>
              <a:rPr lang="hu-HU" sz="2400" dirty="0" err="1">
                <a:solidFill>
                  <a:schemeClr val="accent5">
                    <a:lumMod val="75000"/>
                  </a:schemeClr>
                </a:solidFill>
              </a:rPr>
              <a:t>Fifi</a:t>
            </a:r>
            <a:r>
              <a:rPr lang="hu-HU" sz="2400" dirty="0">
                <a:solidFill>
                  <a:schemeClr val="accent5">
                    <a:lumMod val="75000"/>
                  </a:schemeClr>
                </a:solidFill>
              </a:rPr>
              <a:t>)</a:t>
            </a:r>
            <a:endParaRPr lang="en-GB" sz="2400" dirty="0"/>
          </a:p>
        </p:txBody>
      </p:sp>
      <p:sp>
        <p:nvSpPr>
          <p:cNvPr id="18" name="Content Placeholder 1">
            <a:extLst>
              <a:ext uri="{FF2B5EF4-FFF2-40B4-BE49-F238E27FC236}">
                <a16:creationId xmlns:a16="http://schemas.microsoft.com/office/drawing/2014/main" id="{068FDFFD-8D78-03D2-C2BD-073965B27D69}"/>
              </a:ext>
            </a:extLst>
          </p:cNvPr>
          <p:cNvSpPr txBox="1">
            <a:spLocks/>
          </p:cNvSpPr>
          <p:nvPr/>
        </p:nvSpPr>
        <p:spPr>
          <a:xfrm>
            <a:off x="3081310" y="4025190"/>
            <a:ext cx="1672818"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D(</a:t>
            </a:r>
            <a:r>
              <a:rPr lang="hu-HU" sz="2400" dirty="0" err="1">
                <a:solidFill>
                  <a:schemeClr val="accent5">
                    <a:lumMod val="75000"/>
                  </a:schemeClr>
                </a:solidFill>
              </a:rPr>
              <a:t>Killer</a:t>
            </a:r>
            <a:r>
              <a:rPr lang="hu-HU" sz="2400" dirty="0">
                <a:solidFill>
                  <a:schemeClr val="accent5">
                    <a:lumMod val="75000"/>
                  </a:schemeClr>
                </a:solidFill>
              </a:rPr>
              <a:t>)</a:t>
            </a:r>
            <a:endParaRPr lang="en-GB" sz="2400" dirty="0"/>
          </a:p>
        </p:txBody>
      </p:sp>
      <p:sp>
        <p:nvSpPr>
          <p:cNvPr id="19" name="Content Placeholder 1">
            <a:extLst>
              <a:ext uri="{FF2B5EF4-FFF2-40B4-BE49-F238E27FC236}">
                <a16:creationId xmlns:a16="http://schemas.microsoft.com/office/drawing/2014/main" id="{C825A4A6-4F8B-6866-38A6-406F389D3656}"/>
              </a:ext>
            </a:extLst>
          </p:cNvPr>
          <p:cNvSpPr txBox="1">
            <a:spLocks/>
          </p:cNvSpPr>
          <p:nvPr/>
        </p:nvSpPr>
        <p:spPr>
          <a:xfrm>
            <a:off x="5370283" y="4025190"/>
            <a:ext cx="1331563"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D(y)</a:t>
            </a:r>
            <a:endParaRPr lang="en-GB" sz="2400" dirty="0"/>
          </a:p>
        </p:txBody>
      </p:sp>
      <p:sp>
        <p:nvSpPr>
          <p:cNvPr id="20" name="Content Placeholder 1">
            <a:extLst>
              <a:ext uri="{FF2B5EF4-FFF2-40B4-BE49-F238E27FC236}">
                <a16:creationId xmlns:a16="http://schemas.microsoft.com/office/drawing/2014/main" id="{A342135F-79E7-6768-41FF-F7034530B107}"/>
              </a:ext>
            </a:extLst>
          </p:cNvPr>
          <p:cNvSpPr txBox="1">
            <a:spLocks/>
          </p:cNvSpPr>
          <p:nvPr/>
        </p:nvSpPr>
        <p:spPr>
          <a:xfrm>
            <a:off x="7237130" y="4039747"/>
            <a:ext cx="1331563"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W(y)</a:t>
            </a:r>
            <a:endParaRPr lang="en-GB" sz="2400" dirty="0"/>
          </a:p>
        </p:txBody>
      </p:sp>
      <p:sp>
        <p:nvSpPr>
          <p:cNvPr id="22" name="Content Placeholder 1">
            <a:extLst>
              <a:ext uri="{FF2B5EF4-FFF2-40B4-BE49-F238E27FC236}">
                <a16:creationId xmlns:a16="http://schemas.microsoft.com/office/drawing/2014/main" id="{0598FD0F-661A-77EB-1F12-D0A15B0430FA}"/>
              </a:ext>
            </a:extLst>
          </p:cNvPr>
          <p:cNvSpPr txBox="1">
            <a:spLocks/>
          </p:cNvSpPr>
          <p:nvPr/>
        </p:nvSpPr>
        <p:spPr>
          <a:xfrm>
            <a:off x="4271044" y="4939536"/>
            <a:ext cx="1331563"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D(</a:t>
            </a:r>
            <a:r>
              <a:rPr lang="hu-HU" sz="2400" dirty="0" err="1">
                <a:solidFill>
                  <a:schemeClr val="accent5">
                    <a:lumMod val="75000"/>
                  </a:schemeClr>
                </a:solidFill>
              </a:rPr>
              <a:t>Fifi</a:t>
            </a:r>
            <a:r>
              <a:rPr lang="hu-HU" sz="2400" dirty="0">
                <a:solidFill>
                  <a:schemeClr val="accent5">
                    <a:lumMod val="75000"/>
                  </a:schemeClr>
                </a:solidFill>
              </a:rPr>
              <a:t>)</a:t>
            </a:r>
            <a:endParaRPr lang="en-GB" sz="2400" dirty="0"/>
          </a:p>
        </p:txBody>
      </p:sp>
      <p:sp>
        <p:nvSpPr>
          <p:cNvPr id="23" name="Content Placeholder 1">
            <a:extLst>
              <a:ext uri="{FF2B5EF4-FFF2-40B4-BE49-F238E27FC236}">
                <a16:creationId xmlns:a16="http://schemas.microsoft.com/office/drawing/2014/main" id="{8313F6F3-4584-5121-CEE8-09B2D5C077C9}"/>
              </a:ext>
            </a:extLst>
          </p:cNvPr>
          <p:cNvSpPr txBox="1">
            <a:spLocks/>
          </p:cNvSpPr>
          <p:nvPr/>
        </p:nvSpPr>
        <p:spPr>
          <a:xfrm>
            <a:off x="5661897" y="4998773"/>
            <a:ext cx="1672818"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D(</a:t>
            </a:r>
            <a:r>
              <a:rPr lang="hu-HU" sz="2400" dirty="0" err="1">
                <a:solidFill>
                  <a:schemeClr val="accent5">
                    <a:lumMod val="75000"/>
                  </a:schemeClr>
                </a:solidFill>
              </a:rPr>
              <a:t>Killer</a:t>
            </a:r>
            <a:r>
              <a:rPr lang="hu-HU" sz="2400" dirty="0">
                <a:solidFill>
                  <a:schemeClr val="accent5">
                    <a:lumMod val="75000"/>
                  </a:schemeClr>
                </a:solidFill>
              </a:rPr>
              <a:t>)</a:t>
            </a:r>
            <a:endParaRPr lang="en-GB" sz="2400" dirty="0"/>
          </a:p>
        </p:txBody>
      </p:sp>
      <p:sp>
        <p:nvSpPr>
          <p:cNvPr id="24" name="Content Placeholder 1">
            <a:extLst>
              <a:ext uri="{FF2B5EF4-FFF2-40B4-BE49-F238E27FC236}">
                <a16:creationId xmlns:a16="http://schemas.microsoft.com/office/drawing/2014/main" id="{229490F1-AED4-E8EE-8252-E6FBD72B80C3}"/>
              </a:ext>
            </a:extLst>
          </p:cNvPr>
          <p:cNvSpPr txBox="1">
            <a:spLocks/>
          </p:cNvSpPr>
          <p:nvPr/>
        </p:nvSpPr>
        <p:spPr>
          <a:xfrm>
            <a:off x="8429555" y="4061108"/>
            <a:ext cx="1006099"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M</a:t>
            </a:r>
            <a:r>
              <a:rPr lang="en-GB" sz="2400" dirty="0">
                <a:solidFill>
                  <a:schemeClr val="accent5">
                    <a:lumMod val="75000"/>
                  </a:schemeClr>
                </a:solidFill>
              </a:rPr>
              <a:t>(x)</a:t>
            </a:r>
            <a:endParaRPr lang="en-GB" sz="2400" dirty="0"/>
          </a:p>
        </p:txBody>
      </p:sp>
      <p:sp>
        <p:nvSpPr>
          <p:cNvPr id="25" name="Content Placeholder 1">
            <a:extLst>
              <a:ext uri="{FF2B5EF4-FFF2-40B4-BE49-F238E27FC236}">
                <a16:creationId xmlns:a16="http://schemas.microsoft.com/office/drawing/2014/main" id="{62B8E8B7-8787-10BF-29A7-C945D4E15EC8}"/>
              </a:ext>
            </a:extLst>
          </p:cNvPr>
          <p:cNvSpPr txBox="1">
            <a:spLocks/>
          </p:cNvSpPr>
          <p:nvPr/>
        </p:nvSpPr>
        <p:spPr>
          <a:xfrm>
            <a:off x="8353991" y="4882437"/>
            <a:ext cx="1169707"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M</a:t>
            </a:r>
            <a:r>
              <a:rPr lang="en-GB" sz="2400" dirty="0">
                <a:solidFill>
                  <a:schemeClr val="accent5">
                    <a:lumMod val="75000"/>
                  </a:schemeClr>
                </a:solidFill>
              </a:rPr>
              <a:t>(</a:t>
            </a:r>
            <a:r>
              <a:rPr lang="hu-HU" sz="2400" dirty="0">
                <a:solidFill>
                  <a:schemeClr val="accent5">
                    <a:lumMod val="75000"/>
                  </a:schemeClr>
                </a:solidFill>
              </a:rPr>
              <a:t>Cili</a:t>
            </a:r>
            <a:r>
              <a:rPr lang="en-GB" sz="2400" dirty="0">
                <a:solidFill>
                  <a:schemeClr val="accent5">
                    <a:lumMod val="75000"/>
                  </a:schemeClr>
                </a:solidFill>
              </a:rPr>
              <a:t>)</a:t>
            </a:r>
            <a:endParaRPr lang="en-GB" sz="2400" dirty="0"/>
          </a:p>
        </p:txBody>
      </p:sp>
      <p:sp>
        <p:nvSpPr>
          <p:cNvPr id="28" name="Content Placeholder 1">
            <a:extLst>
              <a:ext uri="{FF2B5EF4-FFF2-40B4-BE49-F238E27FC236}">
                <a16:creationId xmlns:a16="http://schemas.microsoft.com/office/drawing/2014/main" id="{45699EFA-AA58-8D4A-25DB-31FDC00B66F5}"/>
              </a:ext>
            </a:extLst>
          </p:cNvPr>
          <p:cNvSpPr txBox="1">
            <a:spLocks/>
          </p:cNvSpPr>
          <p:nvPr/>
        </p:nvSpPr>
        <p:spPr>
          <a:xfrm>
            <a:off x="559873" y="4412798"/>
            <a:ext cx="932602" cy="3209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u-HU" sz="1400" dirty="0">
                <a:solidFill>
                  <a:srgbClr val="C00000"/>
                </a:solidFill>
              </a:rPr>
              <a:t>{</a:t>
            </a:r>
            <a:r>
              <a:rPr lang="hu-HU" sz="1400" dirty="0" err="1">
                <a:solidFill>
                  <a:srgbClr val="C00000"/>
                </a:solidFill>
              </a:rPr>
              <a:t>x|Cili</a:t>
            </a:r>
            <a:r>
              <a:rPr lang="hu-HU" sz="1400" dirty="0">
                <a:solidFill>
                  <a:srgbClr val="C00000"/>
                </a:solidFill>
              </a:rPr>
              <a:t>}</a:t>
            </a:r>
            <a:endParaRPr lang="en-GB" sz="1400" dirty="0">
              <a:solidFill>
                <a:srgbClr val="C00000"/>
              </a:solidFill>
            </a:endParaRPr>
          </a:p>
        </p:txBody>
      </p:sp>
      <p:sp>
        <p:nvSpPr>
          <p:cNvPr id="30" name="Content Placeholder 1">
            <a:extLst>
              <a:ext uri="{FF2B5EF4-FFF2-40B4-BE49-F238E27FC236}">
                <a16:creationId xmlns:a16="http://schemas.microsoft.com/office/drawing/2014/main" id="{6A4EEF42-5EC6-26BF-226A-61F0AD186885}"/>
              </a:ext>
            </a:extLst>
          </p:cNvPr>
          <p:cNvSpPr txBox="1">
            <a:spLocks/>
          </p:cNvSpPr>
          <p:nvPr/>
        </p:nvSpPr>
        <p:spPr>
          <a:xfrm>
            <a:off x="1954679" y="4399796"/>
            <a:ext cx="932602" cy="3209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u-HU" sz="1400" dirty="0">
                <a:solidFill>
                  <a:srgbClr val="C00000"/>
                </a:solidFill>
              </a:rPr>
              <a:t>{</a:t>
            </a:r>
            <a:r>
              <a:rPr lang="hu-HU" sz="1400" dirty="0" err="1">
                <a:solidFill>
                  <a:srgbClr val="C00000"/>
                </a:solidFill>
              </a:rPr>
              <a:t>y|Fifi</a:t>
            </a:r>
            <a:r>
              <a:rPr lang="hu-HU" sz="1400" dirty="0">
                <a:solidFill>
                  <a:srgbClr val="C00000"/>
                </a:solidFill>
              </a:rPr>
              <a:t>}</a:t>
            </a:r>
            <a:endParaRPr lang="en-GB" sz="1400" dirty="0">
              <a:solidFill>
                <a:srgbClr val="C00000"/>
              </a:solidFill>
            </a:endParaRPr>
          </a:p>
        </p:txBody>
      </p:sp>
      <p:sp>
        <p:nvSpPr>
          <p:cNvPr id="32" name="Content Placeholder 1">
            <a:extLst>
              <a:ext uri="{FF2B5EF4-FFF2-40B4-BE49-F238E27FC236}">
                <a16:creationId xmlns:a16="http://schemas.microsoft.com/office/drawing/2014/main" id="{ADC47AFF-A54A-6B58-EA1C-127E314F6416}"/>
              </a:ext>
            </a:extLst>
          </p:cNvPr>
          <p:cNvSpPr txBox="1">
            <a:spLocks/>
          </p:cNvSpPr>
          <p:nvPr/>
        </p:nvSpPr>
        <p:spPr>
          <a:xfrm>
            <a:off x="4348475" y="5255102"/>
            <a:ext cx="932602" cy="3209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u-HU" sz="1400" dirty="0">
                <a:solidFill>
                  <a:srgbClr val="C00000"/>
                </a:solidFill>
              </a:rPr>
              <a:t>{</a:t>
            </a:r>
            <a:r>
              <a:rPr lang="hu-HU" sz="1400" dirty="0" err="1">
                <a:solidFill>
                  <a:srgbClr val="C00000"/>
                </a:solidFill>
              </a:rPr>
              <a:t>y|Fifi</a:t>
            </a:r>
            <a:r>
              <a:rPr lang="hu-HU" sz="1400" dirty="0">
                <a:solidFill>
                  <a:srgbClr val="C00000"/>
                </a:solidFill>
              </a:rPr>
              <a:t>}</a:t>
            </a:r>
            <a:endParaRPr lang="en-GB" sz="1400" dirty="0">
              <a:solidFill>
                <a:srgbClr val="C00000"/>
              </a:solidFill>
            </a:endParaRPr>
          </a:p>
        </p:txBody>
      </p:sp>
      <p:sp>
        <p:nvSpPr>
          <p:cNvPr id="33" name="Content Placeholder 1">
            <a:extLst>
              <a:ext uri="{FF2B5EF4-FFF2-40B4-BE49-F238E27FC236}">
                <a16:creationId xmlns:a16="http://schemas.microsoft.com/office/drawing/2014/main" id="{743640DB-5470-A327-C98D-A2B4E2642594}"/>
              </a:ext>
            </a:extLst>
          </p:cNvPr>
          <p:cNvSpPr txBox="1">
            <a:spLocks/>
          </p:cNvSpPr>
          <p:nvPr/>
        </p:nvSpPr>
        <p:spPr>
          <a:xfrm>
            <a:off x="7265744" y="5404735"/>
            <a:ext cx="932602" cy="3209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u-HU" sz="1400" dirty="0">
                <a:solidFill>
                  <a:srgbClr val="C00000"/>
                </a:solidFill>
              </a:rPr>
              <a:t>{</a:t>
            </a:r>
            <a:r>
              <a:rPr lang="hu-HU" sz="1400" dirty="0" err="1">
                <a:solidFill>
                  <a:srgbClr val="C00000"/>
                </a:solidFill>
              </a:rPr>
              <a:t>y|Fifi</a:t>
            </a:r>
            <a:r>
              <a:rPr lang="hu-HU" sz="1400" dirty="0">
                <a:solidFill>
                  <a:srgbClr val="C00000"/>
                </a:solidFill>
              </a:rPr>
              <a:t>}</a:t>
            </a:r>
            <a:endParaRPr lang="en-GB" sz="1400" dirty="0">
              <a:solidFill>
                <a:srgbClr val="C00000"/>
              </a:solidFill>
            </a:endParaRPr>
          </a:p>
        </p:txBody>
      </p:sp>
      <p:sp>
        <p:nvSpPr>
          <p:cNvPr id="34" name="Content Placeholder 1">
            <a:extLst>
              <a:ext uri="{FF2B5EF4-FFF2-40B4-BE49-F238E27FC236}">
                <a16:creationId xmlns:a16="http://schemas.microsoft.com/office/drawing/2014/main" id="{E1FA0337-DBB2-AE54-0E31-E9800E2EF7F6}"/>
              </a:ext>
            </a:extLst>
          </p:cNvPr>
          <p:cNvSpPr txBox="1">
            <a:spLocks/>
          </p:cNvSpPr>
          <p:nvPr/>
        </p:nvSpPr>
        <p:spPr>
          <a:xfrm>
            <a:off x="8471109" y="5309279"/>
            <a:ext cx="932602" cy="3209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u-HU" sz="1400" dirty="0">
                <a:solidFill>
                  <a:srgbClr val="C00000"/>
                </a:solidFill>
              </a:rPr>
              <a:t>{</a:t>
            </a:r>
            <a:r>
              <a:rPr lang="hu-HU" sz="1400" dirty="0" err="1">
                <a:solidFill>
                  <a:srgbClr val="C00000"/>
                </a:solidFill>
              </a:rPr>
              <a:t>x|Cili</a:t>
            </a:r>
            <a:r>
              <a:rPr lang="hu-HU" sz="1400" dirty="0">
                <a:solidFill>
                  <a:srgbClr val="C00000"/>
                </a:solidFill>
              </a:rPr>
              <a:t>}</a:t>
            </a:r>
            <a:endParaRPr lang="en-GB" sz="1400" dirty="0">
              <a:solidFill>
                <a:srgbClr val="C00000"/>
              </a:solidFill>
            </a:endParaRPr>
          </a:p>
        </p:txBody>
      </p:sp>
      <p:sp>
        <p:nvSpPr>
          <p:cNvPr id="35" name="Content Placeholder 1">
            <a:extLst>
              <a:ext uri="{FF2B5EF4-FFF2-40B4-BE49-F238E27FC236}">
                <a16:creationId xmlns:a16="http://schemas.microsoft.com/office/drawing/2014/main" id="{C6BBE8EC-4FEC-915F-554A-99A7B837D8ED}"/>
              </a:ext>
            </a:extLst>
          </p:cNvPr>
          <p:cNvSpPr txBox="1">
            <a:spLocks/>
          </p:cNvSpPr>
          <p:nvPr/>
        </p:nvSpPr>
        <p:spPr>
          <a:xfrm>
            <a:off x="7103888" y="5035727"/>
            <a:ext cx="1331563"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W(</a:t>
            </a:r>
            <a:r>
              <a:rPr lang="hu-HU" sz="2400" dirty="0" err="1">
                <a:solidFill>
                  <a:schemeClr val="accent5">
                    <a:lumMod val="75000"/>
                  </a:schemeClr>
                </a:solidFill>
              </a:rPr>
              <a:t>Fifi</a:t>
            </a:r>
            <a:r>
              <a:rPr lang="hu-HU" sz="2400" dirty="0">
                <a:solidFill>
                  <a:schemeClr val="accent5">
                    <a:lumMod val="75000"/>
                  </a:schemeClr>
                </a:solidFill>
              </a:rPr>
              <a:t>)</a:t>
            </a:r>
            <a:endParaRPr lang="en-GB" sz="2400" dirty="0"/>
          </a:p>
        </p:txBody>
      </p:sp>
      <p:cxnSp>
        <p:nvCxnSpPr>
          <p:cNvPr id="44" name="Straight Arrow Connector 43">
            <a:extLst>
              <a:ext uri="{FF2B5EF4-FFF2-40B4-BE49-F238E27FC236}">
                <a16:creationId xmlns:a16="http://schemas.microsoft.com/office/drawing/2014/main" id="{56AC7517-9B57-9C10-654C-B0D46B58176C}"/>
              </a:ext>
            </a:extLst>
          </p:cNvPr>
          <p:cNvCxnSpPr>
            <a:cxnSpLocks/>
          </p:cNvCxnSpPr>
          <p:nvPr/>
        </p:nvCxnSpPr>
        <p:spPr>
          <a:xfrm>
            <a:off x="6504691" y="1925997"/>
            <a:ext cx="4450492" cy="319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CD4CEB8-3825-85AB-99B6-F7B7E5B488F2}"/>
              </a:ext>
            </a:extLst>
          </p:cNvPr>
          <p:cNvCxnSpPr>
            <a:cxnSpLocks/>
          </p:cNvCxnSpPr>
          <p:nvPr/>
        </p:nvCxnSpPr>
        <p:spPr>
          <a:xfrm flipH="1">
            <a:off x="1007390" y="1902871"/>
            <a:ext cx="5508575" cy="389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ADB1F49-2B13-65CF-6095-C042FD09D174}"/>
              </a:ext>
            </a:extLst>
          </p:cNvPr>
          <p:cNvCxnSpPr>
            <a:cxnSpLocks/>
          </p:cNvCxnSpPr>
          <p:nvPr/>
        </p:nvCxnSpPr>
        <p:spPr>
          <a:xfrm>
            <a:off x="873706" y="2672700"/>
            <a:ext cx="0" cy="486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2F7B355-562B-5FAE-699C-8CFEECBC49C1}"/>
              </a:ext>
            </a:extLst>
          </p:cNvPr>
          <p:cNvCxnSpPr>
            <a:cxnSpLocks/>
          </p:cNvCxnSpPr>
          <p:nvPr/>
        </p:nvCxnSpPr>
        <p:spPr>
          <a:xfrm>
            <a:off x="864781" y="3575206"/>
            <a:ext cx="8925" cy="384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3BE24F0-12F6-B4B9-60D1-DA9C674D53E0}"/>
              </a:ext>
            </a:extLst>
          </p:cNvPr>
          <p:cNvCxnSpPr>
            <a:cxnSpLocks/>
            <a:endCxn id="12" idx="0"/>
          </p:cNvCxnSpPr>
          <p:nvPr/>
        </p:nvCxnSpPr>
        <p:spPr>
          <a:xfrm flipH="1">
            <a:off x="6268389" y="1925997"/>
            <a:ext cx="236302" cy="381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EE03DEF-59AE-88E9-CD8F-2320404CDB12}"/>
              </a:ext>
            </a:extLst>
          </p:cNvPr>
          <p:cNvCxnSpPr>
            <a:cxnSpLocks/>
          </p:cNvCxnSpPr>
          <p:nvPr/>
        </p:nvCxnSpPr>
        <p:spPr>
          <a:xfrm flipH="1">
            <a:off x="2975928" y="2726246"/>
            <a:ext cx="3292460" cy="401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A50B85B-3A43-A129-E849-CC120B2D7018}"/>
              </a:ext>
            </a:extLst>
          </p:cNvPr>
          <p:cNvCxnSpPr>
            <a:cxnSpLocks/>
          </p:cNvCxnSpPr>
          <p:nvPr/>
        </p:nvCxnSpPr>
        <p:spPr>
          <a:xfrm>
            <a:off x="6267755" y="2726246"/>
            <a:ext cx="118785" cy="389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2FD61ED-9C88-232C-434D-6F1C635CD00F}"/>
              </a:ext>
            </a:extLst>
          </p:cNvPr>
          <p:cNvCxnSpPr>
            <a:cxnSpLocks/>
          </p:cNvCxnSpPr>
          <p:nvPr/>
        </p:nvCxnSpPr>
        <p:spPr>
          <a:xfrm>
            <a:off x="6267755" y="2746062"/>
            <a:ext cx="2462182" cy="412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BF4DBB1-A8A4-DD8F-263A-A504C382F3E5}"/>
              </a:ext>
            </a:extLst>
          </p:cNvPr>
          <p:cNvCxnSpPr>
            <a:cxnSpLocks/>
          </p:cNvCxnSpPr>
          <p:nvPr/>
        </p:nvCxnSpPr>
        <p:spPr>
          <a:xfrm flipH="1">
            <a:off x="2420980" y="3566946"/>
            <a:ext cx="466301" cy="3932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DE968336-2E35-4E96-549E-27BD758ECCC3}"/>
              </a:ext>
            </a:extLst>
          </p:cNvPr>
          <p:cNvCxnSpPr>
            <a:cxnSpLocks/>
            <a:endCxn id="18" idx="0"/>
          </p:cNvCxnSpPr>
          <p:nvPr/>
        </p:nvCxnSpPr>
        <p:spPr>
          <a:xfrm>
            <a:off x="2913301" y="3552389"/>
            <a:ext cx="1004418" cy="472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4DCA6D4-422D-DF1E-F501-D7476130ACA7}"/>
              </a:ext>
            </a:extLst>
          </p:cNvPr>
          <p:cNvCxnSpPr>
            <a:cxnSpLocks/>
          </p:cNvCxnSpPr>
          <p:nvPr/>
        </p:nvCxnSpPr>
        <p:spPr>
          <a:xfrm flipH="1">
            <a:off x="5796366" y="3509116"/>
            <a:ext cx="590174" cy="516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C1FA35B-BCE7-76D7-590A-1F848F008A69}"/>
              </a:ext>
            </a:extLst>
          </p:cNvPr>
          <p:cNvCxnSpPr>
            <a:cxnSpLocks/>
          </p:cNvCxnSpPr>
          <p:nvPr/>
        </p:nvCxnSpPr>
        <p:spPr>
          <a:xfrm>
            <a:off x="6386540" y="3520401"/>
            <a:ext cx="1345505" cy="519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3DBC85E-D9D4-085B-5F39-57F05A91EC24}"/>
              </a:ext>
            </a:extLst>
          </p:cNvPr>
          <p:cNvCxnSpPr>
            <a:cxnSpLocks/>
          </p:cNvCxnSpPr>
          <p:nvPr/>
        </p:nvCxnSpPr>
        <p:spPr>
          <a:xfrm flipH="1">
            <a:off x="4754128" y="4418580"/>
            <a:ext cx="938132" cy="463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7D907187-B0B8-EEBC-D843-AC3C1245FBF2}"/>
              </a:ext>
            </a:extLst>
          </p:cNvPr>
          <p:cNvCxnSpPr>
            <a:cxnSpLocks/>
          </p:cNvCxnSpPr>
          <p:nvPr/>
        </p:nvCxnSpPr>
        <p:spPr>
          <a:xfrm>
            <a:off x="5707758" y="4407358"/>
            <a:ext cx="619389" cy="532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8C65036-6E30-8154-10B3-A2CE89B5CEB5}"/>
              </a:ext>
            </a:extLst>
          </p:cNvPr>
          <p:cNvCxnSpPr>
            <a:cxnSpLocks/>
          </p:cNvCxnSpPr>
          <p:nvPr/>
        </p:nvCxnSpPr>
        <p:spPr>
          <a:xfrm>
            <a:off x="7513711" y="4407358"/>
            <a:ext cx="0" cy="5914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4F0290EA-8707-E5D6-2A40-FF3D27DA2985}"/>
              </a:ext>
            </a:extLst>
          </p:cNvPr>
          <p:cNvCxnSpPr>
            <a:cxnSpLocks/>
          </p:cNvCxnSpPr>
          <p:nvPr/>
        </p:nvCxnSpPr>
        <p:spPr>
          <a:xfrm>
            <a:off x="8729937" y="3552389"/>
            <a:ext cx="0" cy="486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3120F22E-CE52-E407-6A42-B52DB2FE9B86}"/>
              </a:ext>
            </a:extLst>
          </p:cNvPr>
          <p:cNvCxnSpPr>
            <a:cxnSpLocks/>
          </p:cNvCxnSpPr>
          <p:nvPr/>
        </p:nvCxnSpPr>
        <p:spPr>
          <a:xfrm>
            <a:off x="8760300" y="4418580"/>
            <a:ext cx="0" cy="486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Arc 7">
            <a:extLst>
              <a:ext uri="{FF2B5EF4-FFF2-40B4-BE49-F238E27FC236}">
                <a16:creationId xmlns:a16="http://schemas.microsoft.com/office/drawing/2014/main" id="{58666A48-D5CE-B7E8-4567-7C360C24A4E4}"/>
              </a:ext>
            </a:extLst>
          </p:cNvPr>
          <p:cNvSpPr/>
          <p:nvPr/>
        </p:nvSpPr>
        <p:spPr>
          <a:xfrm rot="6901572">
            <a:off x="5976778" y="1185793"/>
            <a:ext cx="470745" cy="1101698"/>
          </a:xfrm>
          <a:prstGeom prst="arc">
            <a:avLst>
              <a:gd name="adj1" fmla="val 16200000"/>
              <a:gd name="adj2" fmla="val 2121912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1" name="Arc 20">
            <a:extLst>
              <a:ext uri="{FF2B5EF4-FFF2-40B4-BE49-F238E27FC236}">
                <a16:creationId xmlns:a16="http://schemas.microsoft.com/office/drawing/2014/main" id="{7B2F4D8A-CAE2-A639-8689-4F32C639827A}"/>
              </a:ext>
            </a:extLst>
          </p:cNvPr>
          <p:cNvSpPr/>
          <p:nvPr/>
        </p:nvSpPr>
        <p:spPr>
          <a:xfrm rot="6901572">
            <a:off x="5756048" y="2018781"/>
            <a:ext cx="470745" cy="1101698"/>
          </a:xfrm>
          <a:prstGeom prst="arc">
            <a:avLst>
              <a:gd name="adj1" fmla="val 16200000"/>
              <a:gd name="adj2" fmla="val 2121912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Arc 28">
            <a:extLst>
              <a:ext uri="{FF2B5EF4-FFF2-40B4-BE49-F238E27FC236}">
                <a16:creationId xmlns:a16="http://schemas.microsoft.com/office/drawing/2014/main" id="{857B5951-4BE6-E9F6-2A2B-B97B47DFD244}"/>
              </a:ext>
            </a:extLst>
          </p:cNvPr>
          <p:cNvSpPr/>
          <p:nvPr/>
        </p:nvSpPr>
        <p:spPr>
          <a:xfrm rot="6901572">
            <a:off x="6018380" y="2905577"/>
            <a:ext cx="470745" cy="1101698"/>
          </a:xfrm>
          <a:prstGeom prst="arc">
            <a:avLst>
              <a:gd name="adj1" fmla="val 16200000"/>
              <a:gd name="adj2" fmla="val 2121912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 name="Élőláb helye 2">
            <a:extLst>
              <a:ext uri="{FF2B5EF4-FFF2-40B4-BE49-F238E27FC236}">
                <a16:creationId xmlns:a16="http://schemas.microsoft.com/office/drawing/2014/main" id="{4C49D5CC-51A9-8984-43E1-A0D4F3847425}"/>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26" name="Csoportba foglalás 25">
            <a:extLst>
              <a:ext uri="{FF2B5EF4-FFF2-40B4-BE49-F238E27FC236}">
                <a16:creationId xmlns:a16="http://schemas.microsoft.com/office/drawing/2014/main" id="{DE32FB8B-9017-2FB2-FFF0-2D205970BA56}"/>
              </a:ext>
            </a:extLst>
          </p:cNvPr>
          <p:cNvGrpSpPr/>
          <p:nvPr/>
        </p:nvGrpSpPr>
        <p:grpSpPr>
          <a:xfrm>
            <a:off x="3078726" y="6038296"/>
            <a:ext cx="1736050" cy="787001"/>
            <a:chOff x="6717298" y="6108892"/>
            <a:chExt cx="1736050" cy="787001"/>
          </a:xfrm>
        </p:grpSpPr>
        <p:pic>
          <p:nvPicPr>
            <p:cNvPr id="27" name="Ábra 26">
              <a:extLst>
                <a:ext uri="{FF2B5EF4-FFF2-40B4-BE49-F238E27FC236}">
                  <a16:creationId xmlns:a16="http://schemas.microsoft.com/office/drawing/2014/main" id="{19C86704-4B77-605F-2AB1-D276BC9139B9}"/>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31" name="Ábra 30">
              <a:extLst>
                <a:ext uri="{FF2B5EF4-FFF2-40B4-BE49-F238E27FC236}">
                  <a16:creationId xmlns:a16="http://schemas.microsoft.com/office/drawing/2014/main" id="{9835EB04-003F-FBA1-E827-F31A7E5B77D8}"/>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132747666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D2A5E3-E59A-0BCA-4374-E6B646F58241}"/>
              </a:ext>
            </a:extLst>
          </p:cNvPr>
          <p:cNvSpPr>
            <a:spLocks noGrp="1"/>
          </p:cNvSpPr>
          <p:nvPr>
            <p:ph idx="1"/>
          </p:nvPr>
        </p:nvSpPr>
        <p:spPr>
          <a:xfrm>
            <a:off x="1802290" y="1548721"/>
            <a:ext cx="10515600" cy="636540"/>
          </a:xfrm>
        </p:spPr>
        <p:txBody>
          <a:bodyPr>
            <a:normAutofit/>
          </a:bodyPr>
          <a:lstStyle/>
          <a:p>
            <a:pPr marL="0" indent="0">
              <a:buNone/>
            </a:pPr>
            <a:r>
              <a:rPr lang="hu-HU" sz="2400" dirty="0">
                <a:solidFill>
                  <a:schemeClr val="accent5">
                    <a:lumMod val="75000"/>
                  </a:schemeClr>
                </a:solidFill>
              </a:rPr>
              <a:t>                                      C</a:t>
            </a:r>
            <a:r>
              <a:rPr lang="en-GB" sz="2400" dirty="0">
                <a:solidFill>
                  <a:schemeClr val="accent5">
                    <a:lumMod val="75000"/>
                  </a:schemeClr>
                </a:solidFill>
              </a:rPr>
              <a:t>(x) </a:t>
            </a:r>
            <a:r>
              <a:rPr lang="hu-HU" sz="2400" dirty="0">
                <a:solidFill>
                  <a:schemeClr val="accent5">
                    <a:lumMod val="75000"/>
                  </a:schemeClr>
                </a:solidFill>
              </a:rPr>
              <a:t>∧</a:t>
            </a:r>
            <a:r>
              <a:rPr lang="en-GB" sz="2400" dirty="0">
                <a:solidFill>
                  <a:schemeClr val="accent5">
                    <a:lumMod val="75000"/>
                  </a:schemeClr>
                </a:solidFill>
              </a:rPr>
              <a:t> ¬ </a:t>
            </a:r>
            <a:r>
              <a:rPr lang="hu-HU" sz="2400" dirty="0">
                <a:solidFill>
                  <a:schemeClr val="accent5">
                    <a:lumMod val="75000"/>
                  </a:schemeClr>
                </a:solidFill>
              </a:rPr>
              <a:t>S</a:t>
            </a:r>
            <a:r>
              <a:rPr lang="en-GB" sz="2400" dirty="0">
                <a:solidFill>
                  <a:schemeClr val="accent5">
                    <a:lumMod val="75000"/>
                  </a:schemeClr>
                </a:solidFill>
              </a:rPr>
              <a:t>(</a:t>
            </a:r>
            <a:r>
              <a:rPr lang="en-GB" sz="2400" dirty="0" err="1">
                <a:solidFill>
                  <a:schemeClr val="accent5">
                    <a:lumMod val="75000"/>
                  </a:schemeClr>
                </a:solidFill>
              </a:rPr>
              <a:t>x,y</a:t>
            </a:r>
            <a:r>
              <a:rPr lang="en-GB" sz="2400" dirty="0">
                <a:solidFill>
                  <a:schemeClr val="accent5">
                    <a:lumMod val="75000"/>
                  </a:schemeClr>
                </a:solidFill>
              </a:rPr>
              <a:t>) </a:t>
            </a:r>
            <a:r>
              <a:rPr lang="hu-HU" sz="2400" dirty="0">
                <a:solidFill>
                  <a:schemeClr val="accent5">
                    <a:lumMod val="75000"/>
                  </a:schemeClr>
                </a:solidFill>
              </a:rPr>
              <a:t>∧</a:t>
            </a:r>
            <a:r>
              <a:rPr lang="en-GB" sz="2400" dirty="0">
                <a:solidFill>
                  <a:schemeClr val="accent5">
                    <a:lumMod val="75000"/>
                  </a:schemeClr>
                </a:solidFill>
              </a:rPr>
              <a:t> </a:t>
            </a:r>
            <a:r>
              <a:rPr lang="hu-HU" sz="2400" dirty="0">
                <a:solidFill>
                  <a:schemeClr val="accent5">
                    <a:lumMod val="75000"/>
                  </a:schemeClr>
                </a:solidFill>
              </a:rPr>
              <a:t>D</a:t>
            </a:r>
            <a:r>
              <a:rPr lang="en-GB" sz="2400" dirty="0">
                <a:solidFill>
                  <a:schemeClr val="accent5">
                    <a:lumMod val="75000"/>
                  </a:schemeClr>
                </a:solidFill>
              </a:rPr>
              <a:t>(y)</a:t>
            </a:r>
            <a:endParaRPr lang="en-GB" sz="2400" dirty="0"/>
          </a:p>
        </p:txBody>
      </p:sp>
      <p:sp>
        <p:nvSpPr>
          <p:cNvPr id="5" name="Slide Number Placeholder 4">
            <a:extLst>
              <a:ext uri="{FF2B5EF4-FFF2-40B4-BE49-F238E27FC236}">
                <a16:creationId xmlns:a16="http://schemas.microsoft.com/office/drawing/2014/main" id="{8E1ABC4E-D5A7-DCD2-4A6A-92640693F3B5}"/>
              </a:ext>
            </a:extLst>
          </p:cNvPr>
          <p:cNvSpPr>
            <a:spLocks noGrp="1"/>
          </p:cNvSpPr>
          <p:nvPr>
            <p:ph type="sldNum" sz="quarter" idx="12"/>
          </p:nvPr>
        </p:nvSpPr>
        <p:spPr/>
        <p:txBody>
          <a:bodyPr/>
          <a:lstStyle/>
          <a:p>
            <a:fld id="{9F7ECEBC-3B63-4262-8BE9-06366B519A9F}" type="slidenum">
              <a:rPr lang="hu-HU" smtClean="0"/>
              <a:pPr/>
              <a:t>173</a:t>
            </a:fld>
            <a:endParaRPr lang="hu-HU" dirty="0"/>
          </a:p>
        </p:txBody>
      </p:sp>
      <p:sp>
        <p:nvSpPr>
          <p:cNvPr id="6" name="Title 5">
            <a:extLst>
              <a:ext uri="{FF2B5EF4-FFF2-40B4-BE49-F238E27FC236}">
                <a16:creationId xmlns:a16="http://schemas.microsoft.com/office/drawing/2014/main" id="{9F3DD0DF-21B6-BFA2-35BF-474FD4576315}"/>
              </a:ext>
            </a:extLst>
          </p:cNvPr>
          <p:cNvSpPr>
            <a:spLocks noGrp="1"/>
          </p:cNvSpPr>
          <p:nvPr>
            <p:ph type="title"/>
          </p:nvPr>
        </p:nvSpPr>
        <p:spPr/>
        <p:txBody>
          <a:bodyPr>
            <a:normAutofit fontScale="90000"/>
          </a:bodyPr>
          <a:lstStyle/>
          <a:p>
            <a:r>
              <a:rPr lang="hu-HU" b="1" dirty="0" err="1">
                <a:solidFill>
                  <a:schemeClr val="tx1"/>
                </a:solidFill>
              </a:rPr>
              <a:t>Rule-based</a:t>
            </a:r>
            <a:r>
              <a:rPr lang="hu-HU" b="1" dirty="0">
                <a:solidFill>
                  <a:schemeClr val="tx1"/>
                </a:solidFill>
              </a:rPr>
              <a:t> </a:t>
            </a:r>
            <a:r>
              <a:rPr lang="hu-HU" b="1" dirty="0" err="1">
                <a:solidFill>
                  <a:schemeClr val="tx1"/>
                </a:solidFill>
              </a:rPr>
              <a:t>reasoning</a:t>
            </a:r>
            <a:br>
              <a:rPr lang="hu-HU" dirty="0">
                <a:solidFill>
                  <a:schemeClr val="tx1"/>
                </a:solidFill>
              </a:rPr>
            </a:br>
            <a:r>
              <a:rPr lang="hu-HU" dirty="0" err="1">
                <a:solidFill>
                  <a:schemeClr val="tx1"/>
                </a:solidFill>
              </a:rPr>
              <a:t>Backward</a:t>
            </a:r>
            <a:r>
              <a:rPr lang="hu-HU" dirty="0">
                <a:solidFill>
                  <a:schemeClr val="tx1"/>
                </a:solidFill>
              </a:rPr>
              <a:t> </a:t>
            </a:r>
            <a:r>
              <a:rPr lang="hu-HU" dirty="0" err="1">
                <a:solidFill>
                  <a:schemeClr val="tx1"/>
                </a:solidFill>
              </a:rPr>
              <a:t>rule-based</a:t>
            </a:r>
            <a:r>
              <a:rPr lang="hu-HU" dirty="0">
                <a:solidFill>
                  <a:schemeClr val="tx1"/>
                </a:solidFill>
              </a:rPr>
              <a:t> </a:t>
            </a:r>
            <a:r>
              <a:rPr lang="hu-HU" dirty="0" err="1">
                <a:solidFill>
                  <a:schemeClr val="tx1"/>
                </a:solidFill>
              </a:rPr>
              <a:t>representation</a:t>
            </a:r>
            <a:r>
              <a:rPr lang="hu-HU" dirty="0">
                <a:solidFill>
                  <a:schemeClr val="tx1"/>
                </a:solidFill>
              </a:rPr>
              <a:t> (</a:t>
            </a:r>
            <a:r>
              <a:rPr lang="hu-HU" dirty="0" err="1">
                <a:solidFill>
                  <a:schemeClr val="tx1"/>
                </a:solidFill>
              </a:rPr>
              <a:t>proof</a:t>
            </a:r>
            <a:r>
              <a:rPr lang="hu-HU" dirty="0">
                <a:solidFill>
                  <a:schemeClr val="tx1"/>
                </a:solidFill>
              </a:rPr>
              <a:t>)</a:t>
            </a:r>
            <a:endParaRPr lang="en-GB" dirty="0"/>
          </a:p>
        </p:txBody>
      </p:sp>
      <p:sp>
        <p:nvSpPr>
          <p:cNvPr id="7" name="Content Placeholder 1">
            <a:extLst>
              <a:ext uri="{FF2B5EF4-FFF2-40B4-BE49-F238E27FC236}">
                <a16:creationId xmlns:a16="http://schemas.microsoft.com/office/drawing/2014/main" id="{80039F2A-FBEB-4E09-D136-192A2EAECBBC}"/>
              </a:ext>
            </a:extLst>
          </p:cNvPr>
          <p:cNvSpPr txBox="1">
            <a:spLocks/>
          </p:cNvSpPr>
          <p:nvPr/>
        </p:nvSpPr>
        <p:spPr>
          <a:xfrm>
            <a:off x="559873" y="2307365"/>
            <a:ext cx="1331563"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C</a:t>
            </a:r>
            <a:r>
              <a:rPr lang="en-GB" sz="2400" dirty="0">
                <a:solidFill>
                  <a:schemeClr val="accent5">
                    <a:lumMod val="75000"/>
                  </a:schemeClr>
                </a:solidFill>
              </a:rPr>
              <a:t>(x)</a:t>
            </a:r>
            <a:endParaRPr lang="en-GB" sz="2400" dirty="0"/>
          </a:p>
        </p:txBody>
      </p:sp>
      <p:sp>
        <p:nvSpPr>
          <p:cNvPr id="9" name="Content Placeholder 1">
            <a:extLst>
              <a:ext uri="{FF2B5EF4-FFF2-40B4-BE49-F238E27FC236}">
                <a16:creationId xmlns:a16="http://schemas.microsoft.com/office/drawing/2014/main" id="{329C671D-2BB6-9490-F93D-AECA34A99ADD}"/>
              </a:ext>
            </a:extLst>
          </p:cNvPr>
          <p:cNvSpPr txBox="1">
            <a:spLocks/>
          </p:cNvSpPr>
          <p:nvPr/>
        </p:nvSpPr>
        <p:spPr>
          <a:xfrm>
            <a:off x="504340" y="3173556"/>
            <a:ext cx="1006099"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M</a:t>
            </a:r>
            <a:r>
              <a:rPr lang="en-GB" sz="2400" dirty="0">
                <a:solidFill>
                  <a:schemeClr val="accent5">
                    <a:lumMod val="75000"/>
                  </a:schemeClr>
                </a:solidFill>
              </a:rPr>
              <a:t>(x)</a:t>
            </a:r>
            <a:endParaRPr lang="en-GB" sz="2400" dirty="0"/>
          </a:p>
        </p:txBody>
      </p:sp>
      <p:sp>
        <p:nvSpPr>
          <p:cNvPr id="10" name="Content Placeholder 1">
            <a:extLst>
              <a:ext uri="{FF2B5EF4-FFF2-40B4-BE49-F238E27FC236}">
                <a16:creationId xmlns:a16="http://schemas.microsoft.com/office/drawing/2014/main" id="{AA11819D-830E-2A68-2DF9-C4CF07D4F38E}"/>
              </a:ext>
            </a:extLst>
          </p:cNvPr>
          <p:cNvSpPr txBox="1">
            <a:spLocks/>
          </p:cNvSpPr>
          <p:nvPr/>
        </p:nvSpPr>
        <p:spPr>
          <a:xfrm>
            <a:off x="429088" y="4039747"/>
            <a:ext cx="1331563"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M</a:t>
            </a:r>
            <a:r>
              <a:rPr lang="en-GB" sz="2400" dirty="0">
                <a:solidFill>
                  <a:schemeClr val="accent5">
                    <a:lumMod val="75000"/>
                  </a:schemeClr>
                </a:solidFill>
              </a:rPr>
              <a:t>(</a:t>
            </a:r>
            <a:r>
              <a:rPr lang="hu-HU" sz="2400" dirty="0">
                <a:solidFill>
                  <a:schemeClr val="accent5">
                    <a:lumMod val="75000"/>
                  </a:schemeClr>
                </a:solidFill>
              </a:rPr>
              <a:t>Cili</a:t>
            </a:r>
            <a:r>
              <a:rPr lang="en-GB" sz="2400" dirty="0">
                <a:solidFill>
                  <a:schemeClr val="accent5">
                    <a:lumMod val="75000"/>
                  </a:schemeClr>
                </a:solidFill>
              </a:rPr>
              <a:t>)</a:t>
            </a:r>
            <a:endParaRPr lang="en-GB" sz="2400" dirty="0"/>
          </a:p>
        </p:txBody>
      </p:sp>
      <p:sp>
        <p:nvSpPr>
          <p:cNvPr id="11" name="Content Placeholder 1">
            <a:extLst>
              <a:ext uri="{FF2B5EF4-FFF2-40B4-BE49-F238E27FC236}">
                <a16:creationId xmlns:a16="http://schemas.microsoft.com/office/drawing/2014/main" id="{61A4D8AF-2A02-954E-4730-3B3C96B9C135}"/>
              </a:ext>
            </a:extLst>
          </p:cNvPr>
          <p:cNvSpPr txBox="1">
            <a:spLocks/>
          </p:cNvSpPr>
          <p:nvPr/>
        </p:nvSpPr>
        <p:spPr>
          <a:xfrm>
            <a:off x="9271101" y="131718"/>
            <a:ext cx="2755584" cy="1735273"/>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050" dirty="0">
                <a:solidFill>
                  <a:schemeClr val="tx1"/>
                </a:solidFill>
              </a:rPr>
              <a:t>Fact: </a:t>
            </a:r>
            <a:r>
              <a:rPr lang="hu-HU" sz="1050" dirty="0">
                <a:solidFill>
                  <a:schemeClr val="accent5">
                    <a:lumMod val="75000"/>
                  </a:schemeClr>
                </a:solidFill>
              </a:rPr>
              <a:t>D</a:t>
            </a:r>
            <a:r>
              <a:rPr lang="en-GB" sz="1050" dirty="0">
                <a:solidFill>
                  <a:schemeClr val="accent5">
                    <a:lumMod val="75000"/>
                  </a:schemeClr>
                </a:solidFill>
              </a:rPr>
              <a:t>(Fifi) </a:t>
            </a:r>
            <a:r>
              <a:rPr lang="hu-HU" sz="1050" dirty="0">
                <a:solidFill>
                  <a:schemeClr val="accent5">
                    <a:lumMod val="75000"/>
                  </a:schemeClr>
                </a:solidFill>
              </a:rPr>
              <a:t>∧</a:t>
            </a:r>
            <a:r>
              <a:rPr lang="en-GB" sz="1050" dirty="0">
                <a:solidFill>
                  <a:schemeClr val="accent5">
                    <a:lumMod val="75000"/>
                  </a:schemeClr>
                </a:solidFill>
              </a:rPr>
              <a:t> </a:t>
            </a:r>
            <a:r>
              <a:rPr lang="hu-HU" sz="1050" dirty="0">
                <a:solidFill>
                  <a:schemeClr val="accent5">
                    <a:lumMod val="75000"/>
                  </a:schemeClr>
                </a:solidFill>
              </a:rPr>
              <a:t>D</a:t>
            </a:r>
            <a:r>
              <a:rPr lang="en-GB" sz="1050" dirty="0">
                <a:solidFill>
                  <a:schemeClr val="accent5">
                    <a:lumMod val="75000"/>
                  </a:schemeClr>
                </a:solidFill>
              </a:rPr>
              <a:t>(Killer) </a:t>
            </a:r>
            <a:r>
              <a:rPr lang="hu-HU" sz="1050" dirty="0">
                <a:solidFill>
                  <a:schemeClr val="accent5">
                    <a:lumMod val="75000"/>
                  </a:schemeClr>
                </a:solidFill>
              </a:rPr>
              <a:t>∧ W</a:t>
            </a:r>
            <a:r>
              <a:rPr lang="en-GB" sz="1050" dirty="0">
                <a:solidFill>
                  <a:schemeClr val="accent5">
                    <a:lumMod val="75000"/>
                  </a:schemeClr>
                </a:solidFill>
              </a:rPr>
              <a:t>(Fifi)</a:t>
            </a:r>
            <a:r>
              <a:rPr lang="hu-HU" sz="1050" dirty="0">
                <a:solidFill>
                  <a:schemeClr val="accent5">
                    <a:lumMod val="75000"/>
                  </a:schemeClr>
                </a:solidFill>
              </a:rPr>
              <a:t> ∧</a:t>
            </a:r>
            <a:r>
              <a:rPr lang="en-GB" sz="1050" dirty="0">
                <a:solidFill>
                  <a:schemeClr val="accent5">
                    <a:lumMod val="75000"/>
                  </a:schemeClr>
                </a:solidFill>
              </a:rPr>
              <a:t> </a:t>
            </a:r>
            <a:r>
              <a:rPr lang="hu-HU" sz="1050" dirty="0">
                <a:solidFill>
                  <a:schemeClr val="accent5">
                    <a:lumMod val="75000"/>
                  </a:schemeClr>
                </a:solidFill>
              </a:rPr>
              <a:t>M</a:t>
            </a:r>
            <a:r>
              <a:rPr lang="en-GB" sz="1050" dirty="0">
                <a:solidFill>
                  <a:schemeClr val="accent5">
                    <a:lumMod val="75000"/>
                  </a:schemeClr>
                </a:solidFill>
              </a:rPr>
              <a:t>(</a:t>
            </a:r>
            <a:r>
              <a:rPr lang="en-GB" sz="1050" dirty="0" err="1">
                <a:solidFill>
                  <a:schemeClr val="accent5">
                    <a:lumMod val="75000"/>
                  </a:schemeClr>
                </a:solidFill>
              </a:rPr>
              <a:t>Cili</a:t>
            </a:r>
            <a:r>
              <a:rPr lang="en-GB" sz="1050" dirty="0">
                <a:solidFill>
                  <a:schemeClr val="accent5">
                    <a:lumMod val="75000"/>
                  </a:schemeClr>
                </a:solidFill>
              </a:rPr>
              <a:t>)</a:t>
            </a:r>
            <a:endParaRPr lang="hu-HU" sz="1050" dirty="0">
              <a:solidFill>
                <a:schemeClr val="accent5">
                  <a:lumMod val="75000"/>
                </a:schemeClr>
              </a:solidFill>
            </a:endParaRPr>
          </a:p>
          <a:p>
            <a:pPr marL="0" indent="0">
              <a:buNone/>
            </a:pPr>
            <a:r>
              <a:rPr lang="en-GB" sz="1050" dirty="0">
                <a:solidFill>
                  <a:schemeClr val="tx1"/>
                </a:solidFill>
              </a:rPr>
              <a:t>Rules:</a:t>
            </a:r>
            <a:endParaRPr lang="hu-HU" sz="1050" dirty="0">
              <a:solidFill>
                <a:schemeClr val="tx1"/>
              </a:solidFill>
            </a:endParaRPr>
          </a:p>
          <a:p>
            <a:pPr marL="0" indent="0">
              <a:buNone/>
            </a:pPr>
            <a:r>
              <a:rPr lang="hu-HU" sz="1050" dirty="0">
                <a:solidFill>
                  <a:schemeClr val="accent5">
                    <a:lumMod val="75000"/>
                  </a:schemeClr>
                </a:solidFill>
              </a:rPr>
              <a:t>(1) ∀</a:t>
            </a:r>
            <a:r>
              <a:rPr lang="en-GB" sz="1050" dirty="0">
                <a:solidFill>
                  <a:schemeClr val="accent5">
                    <a:lumMod val="75000"/>
                  </a:schemeClr>
                </a:solidFill>
              </a:rPr>
              <a:t>x (</a:t>
            </a:r>
            <a:r>
              <a:rPr lang="hu-HU" sz="1050" dirty="0">
                <a:solidFill>
                  <a:schemeClr val="accent5">
                    <a:lumMod val="75000"/>
                  </a:schemeClr>
                </a:solidFill>
              </a:rPr>
              <a:t>M</a:t>
            </a:r>
            <a:r>
              <a:rPr lang="en-GB" sz="1050" dirty="0">
                <a:solidFill>
                  <a:schemeClr val="accent5">
                    <a:lumMod val="75000"/>
                  </a:schemeClr>
                </a:solidFill>
              </a:rPr>
              <a:t>(x) → </a:t>
            </a:r>
            <a:r>
              <a:rPr lang="hu-HU" sz="1050" dirty="0">
                <a:solidFill>
                  <a:schemeClr val="accent5">
                    <a:lumMod val="75000"/>
                  </a:schemeClr>
                </a:solidFill>
              </a:rPr>
              <a:t>C</a:t>
            </a:r>
            <a:r>
              <a:rPr lang="en-GB" sz="1050" dirty="0">
                <a:solidFill>
                  <a:schemeClr val="accent5">
                    <a:lumMod val="75000"/>
                  </a:schemeClr>
                </a:solidFill>
              </a:rPr>
              <a:t>(x))</a:t>
            </a:r>
            <a:endParaRPr lang="hu-HU" sz="1050" dirty="0">
              <a:solidFill>
                <a:schemeClr val="accent5">
                  <a:lumMod val="75000"/>
                </a:schemeClr>
              </a:solidFill>
            </a:endParaRPr>
          </a:p>
          <a:p>
            <a:pPr marL="0" indent="0">
              <a:buNone/>
            </a:pPr>
            <a:r>
              <a:rPr lang="hu-HU" sz="1050" dirty="0">
                <a:solidFill>
                  <a:schemeClr val="accent5">
                    <a:lumMod val="75000"/>
                  </a:schemeClr>
                </a:solidFill>
              </a:rPr>
              <a:t>(2) ∀</a:t>
            </a:r>
            <a:r>
              <a:rPr lang="en-GB" sz="1050" dirty="0">
                <a:solidFill>
                  <a:schemeClr val="accent5">
                    <a:lumMod val="75000"/>
                  </a:schemeClr>
                </a:solidFill>
              </a:rPr>
              <a:t>x (</a:t>
            </a:r>
            <a:r>
              <a:rPr lang="hu-HU" sz="1050" dirty="0">
                <a:solidFill>
                  <a:schemeClr val="accent5">
                    <a:lumMod val="75000"/>
                  </a:schemeClr>
                </a:solidFill>
              </a:rPr>
              <a:t>D</a:t>
            </a:r>
            <a:r>
              <a:rPr lang="en-GB" sz="1050" dirty="0">
                <a:solidFill>
                  <a:schemeClr val="accent5">
                    <a:lumMod val="75000"/>
                  </a:schemeClr>
                </a:solidFill>
              </a:rPr>
              <a:t>(x)</a:t>
            </a:r>
            <a:r>
              <a:rPr lang="hu-HU" sz="1050" dirty="0">
                <a:solidFill>
                  <a:schemeClr val="accent5">
                    <a:lumMod val="75000"/>
                  </a:schemeClr>
                </a:solidFill>
              </a:rPr>
              <a:t> ∧ W</a:t>
            </a:r>
            <a:r>
              <a:rPr lang="en-GB" sz="1050" dirty="0">
                <a:solidFill>
                  <a:schemeClr val="accent5">
                    <a:lumMod val="75000"/>
                  </a:schemeClr>
                </a:solidFill>
              </a:rPr>
              <a:t>(x) → </a:t>
            </a:r>
            <a:r>
              <a:rPr lang="hu-HU" sz="1050" dirty="0">
                <a:solidFill>
                  <a:schemeClr val="accent5">
                    <a:lumMod val="75000"/>
                  </a:schemeClr>
                </a:solidFill>
              </a:rPr>
              <a:t>F</a:t>
            </a:r>
            <a:r>
              <a:rPr lang="en-GB" sz="1050" dirty="0">
                <a:solidFill>
                  <a:schemeClr val="accent5">
                    <a:lumMod val="75000"/>
                  </a:schemeClr>
                </a:solidFill>
              </a:rPr>
              <a:t>(x))</a:t>
            </a:r>
            <a:endParaRPr lang="hu-HU" sz="1050" dirty="0">
              <a:solidFill>
                <a:schemeClr val="accent5">
                  <a:lumMod val="75000"/>
                </a:schemeClr>
              </a:solidFill>
            </a:endParaRPr>
          </a:p>
          <a:p>
            <a:pPr marL="0" indent="0">
              <a:buNone/>
            </a:pPr>
            <a:r>
              <a:rPr lang="hu-HU" sz="1050" dirty="0">
                <a:solidFill>
                  <a:schemeClr val="accent5">
                    <a:lumMod val="75000"/>
                  </a:schemeClr>
                </a:solidFill>
              </a:rPr>
              <a:t>(3) ∀</a:t>
            </a:r>
            <a:r>
              <a:rPr lang="en-GB" sz="1050" dirty="0">
                <a:solidFill>
                  <a:schemeClr val="accent5">
                    <a:lumMod val="75000"/>
                  </a:schemeClr>
                </a:solidFill>
              </a:rPr>
              <a:t>x</a:t>
            </a:r>
            <a:r>
              <a:rPr lang="hu-HU" sz="1050" dirty="0">
                <a:solidFill>
                  <a:schemeClr val="accent5">
                    <a:lumMod val="75000"/>
                  </a:schemeClr>
                </a:solidFill>
              </a:rPr>
              <a:t>∀</a:t>
            </a:r>
            <a:r>
              <a:rPr lang="en-GB" sz="1050" dirty="0">
                <a:solidFill>
                  <a:schemeClr val="accent5">
                    <a:lumMod val="75000"/>
                  </a:schemeClr>
                </a:solidFill>
              </a:rPr>
              <a:t>y (</a:t>
            </a:r>
            <a:r>
              <a:rPr lang="hu-HU" sz="1050" dirty="0">
                <a:solidFill>
                  <a:schemeClr val="accent5">
                    <a:lumMod val="75000"/>
                  </a:schemeClr>
                </a:solidFill>
              </a:rPr>
              <a:t>D</a:t>
            </a:r>
            <a:r>
              <a:rPr lang="en-GB" sz="1050" dirty="0">
                <a:solidFill>
                  <a:schemeClr val="accent5">
                    <a:lumMod val="75000"/>
                  </a:schemeClr>
                </a:solidFill>
              </a:rPr>
              <a:t>(x)</a:t>
            </a:r>
            <a:r>
              <a:rPr lang="hu-HU" sz="1050" dirty="0">
                <a:solidFill>
                  <a:schemeClr val="accent5">
                    <a:lumMod val="75000"/>
                  </a:schemeClr>
                </a:solidFill>
              </a:rPr>
              <a:t> ∧ F</a:t>
            </a:r>
            <a:r>
              <a:rPr lang="en-GB" sz="1050" dirty="0">
                <a:solidFill>
                  <a:schemeClr val="accent5">
                    <a:lumMod val="75000"/>
                  </a:schemeClr>
                </a:solidFill>
              </a:rPr>
              <a:t>(x)</a:t>
            </a:r>
            <a:r>
              <a:rPr lang="hu-HU" sz="1050" dirty="0">
                <a:solidFill>
                  <a:schemeClr val="accent5">
                    <a:lumMod val="75000"/>
                  </a:schemeClr>
                </a:solidFill>
              </a:rPr>
              <a:t> ∧ C</a:t>
            </a:r>
            <a:r>
              <a:rPr lang="en-GB" sz="1050" dirty="0">
                <a:solidFill>
                  <a:schemeClr val="accent5">
                    <a:lumMod val="75000"/>
                  </a:schemeClr>
                </a:solidFill>
              </a:rPr>
              <a:t>(y) → ¬</a:t>
            </a:r>
            <a:r>
              <a:rPr lang="hu-HU" sz="1050" dirty="0">
                <a:solidFill>
                  <a:schemeClr val="accent5">
                    <a:lumMod val="75000"/>
                  </a:schemeClr>
                </a:solidFill>
              </a:rPr>
              <a:t>S</a:t>
            </a:r>
            <a:r>
              <a:rPr lang="en-GB" sz="1050" dirty="0">
                <a:solidFill>
                  <a:schemeClr val="accent5">
                    <a:lumMod val="75000"/>
                  </a:schemeClr>
                </a:solidFill>
              </a:rPr>
              <a:t>(</a:t>
            </a:r>
            <a:r>
              <a:rPr lang="en-GB" sz="1050" dirty="0" err="1">
                <a:solidFill>
                  <a:schemeClr val="accent5">
                    <a:lumMod val="75000"/>
                  </a:schemeClr>
                </a:solidFill>
              </a:rPr>
              <a:t>y,x</a:t>
            </a:r>
            <a:r>
              <a:rPr lang="en-GB" sz="1050" dirty="0">
                <a:solidFill>
                  <a:schemeClr val="accent5">
                    <a:lumMod val="75000"/>
                  </a:schemeClr>
                </a:solidFill>
              </a:rPr>
              <a:t>))</a:t>
            </a:r>
            <a:endParaRPr lang="hu-HU" sz="1050" dirty="0">
              <a:solidFill>
                <a:schemeClr val="accent5">
                  <a:lumMod val="75000"/>
                </a:schemeClr>
              </a:solidFill>
            </a:endParaRPr>
          </a:p>
          <a:p>
            <a:pPr marL="0" indent="0">
              <a:buNone/>
            </a:pPr>
            <a:r>
              <a:rPr lang="en-GB" sz="1050" dirty="0">
                <a:solidFill>
                  <a:schemeClr val="tx1"/>
                </a:solidFill>
              </a:rPr>
              <a:t>Goal: </a:t>
            </a:r>
            <a:r>
              <a:rPr lang="hu-HU" sz="1050" dirty="0">
                <a:solidFill>
                  <a:schemeClr val="accent5">
                    <a:lumMod val="75000"/>
                  </a:schemeClr>
                </a:solidFill>
              </a:rPr>
              <a:t>∃</a:t>
            </a:r>
            <a:r>
              <a:rPr lang="en-GB" sz="1050" dirty="0">
                <a:solidFill>
                  <a:schemeClr val="accent5">
                    <a:lumMod val="75000"/>
                  </a:schemeClr>
                </a:solidFill>
              </a:rPr>
              <a:t>x</a:t>
            </a:r>
            <a:r>
              <a:rPr lang="hu-HU" sz="1050" dirty="0">
                <a:solidFill>
                  <a:schemeClr val="accent5">
                    <a:lumMod val="75000"/>
                  </a:schemeClr>
                </a:solidFill>
              </a:rPr>
              <a:t>∃</a:t>
            </a:r>
            <a:r>
              <a:rPr lang="en-GB" sz="1050" dirty="0">
                <a:solidFill>
                  <a:schemeClr val="accent5">
                    <a:lumMod val="75000"/>
                  </a:schemeClr>
                </a:solidFill>
              </a:rPr>
              <a:t>y (</a:t>
            </a:r>
            <a:r>
              <a:rPr lang="hu-HU" sz="1050" dirty="0">
                <a:solidFill>
                  <a:schemeClr val="accent5">
                    <a:lumMod val="75000"/>
                  </a:schemeClr>
                </a:solidFill>
              </a:rPr>
              <a:t>C</a:t>
            </a:r>
            <a:r>
              <a:rPr lang="en-GB" sz="1050" dirty="0">
                <a:solidFill>
                  <a:schemeClr val="accent5">
                    <a:lumMod val="75000"/>
                  </a:schemeClr>
                </a:solidFill>
              </a:rPr>
              <a:t>(x) </a:t>
            </a:r>
            <a:r>
              <a:rPr lang="hu-HU" sz="1050" dirty="0">
                <a:solidFill>
                  <a:schemeClr val="accent5">
                    <a:lumMod val="75000"/>
                  </a:schemeClr>
                </a:solidFill>
              </a:rPr>
              <a:t>∧</a:t>
            </a:r>
            <a:r>
              <a:rPr lang="en-GB" sz="1050" dirty="0">
                <a:solidFill>
                  <a:schemeClr val="accent5">
                    <a:lumMod val="75000"/>
                  </a:schemeClr>
                </a:solidFill>
              </a:rPr>
              <a:t> ¬ </a:t>
            </a:r>
            <a:r>
              <a:rPr lang="hu-HU" sz="1050" dirty="0">
                <a:solidFill>
                  <a:schemeClr val="accent5">
                    <a:lumMod val="75000"/>
                  </a:schemeClr>
                </a:solidFill>
              </a:rPr>
              <a:t>S</a:t>
            </a:r>
            <a:r>
              <a:rPr lang="en-GB" sz="1050" dirty="0">
                <a:solidFill>
                  <a:schemeClr val="accent5">
                    <a:lumMod val="75000"/>
                  </a:schemeClr>
                </a:solidFill>
              </a:rPr>
              <a:t>(</a:t>
            </a:r>
            <a:r>
              <a:rPr lang="en-GB" sz="1050" dirty="0" err="1">
                <a:solidFill>
                  <a:schemeClr val="accent5">
                    <a:lumMod val="75000"/>
                  </a:schemeClr>
                </a:solidFill>
              </a:rPr>
              <a:t>x,y</a:t>
            </a:r>
            <a:r>
              <a:rPr lang="en-GB" sz="1050" dirty="0">
                <a:solidFill>
                  <a:schemeClr val="accent5">
                    <a:lumMod val="75000"/>
                  </a:schemeClr>
                </a:solidFill>
              </a:rPr>
              <a:t>) </a:t>
            </a:r>
            <a:r>
              <a:rPr lang="hu-HU" sz="1050" dirty="0">
                <a:solidFill>
                  <a:schemeClr val="accent5">
                    <a:lumMod val="75000"/>
                  </a:schemeClr>
                </a:solidFill>
              </a:rPr>
              <a:t>∧</a:t>
            </a:r>
            <a:r>
              <a:rPr lang="en-GB" sz="1050" dirty="0">
                <a:solidFill>
                  <a:schemeClr val="accent5">
                    <a:lumMod val="75000"/>
                  </a:schemeClr>
                </a:solidFill>
              </a:rPr>
              <a:t> </a:t>
            </a:r>
            <a:r>
              <a:rPr lang="hu-HU" sz="1050" dirty="0">
                <a:solidFill>
                  <a:schemeClr val="accent5">
                    <a:lumMod val="75000"/>
                  </a:schemeClr>
                </a:solidFill>
              </a:rPr>
              <a:t>D</a:t>
            </a:r>
            <a:r>
              <a:rPr lang="en-GB" sz="1050" dirty="0">
                <a:solidFill>
                  <a:schemeClr val="accent5">
                    <a:lumMod val="75000"/>
                  </a:schemeClr>
                </a:solidFill>
              </a:rPr>
              <a:t>(y))</a:t>
            </a:r>
            <a:endParaRPr lang="hu-HU" sz="1050" dirty="0">
              <a:solidFill>
                <a:schemeClr val="accent5">
                  <a:lumMod val="75000"/>
                </a:schemeClr>
              </a:solidFill>
            </a:endParaRPr>
          </a:p>
        </p:txBody>
      </p:sp>
      <p:sp>
        <p:nvSpPr>
          <p:cNvPr id="12" name="Content Placeholder 1">
            <a:extLst>
              <a:ext uri="{FF2B5EF4-FFF2-40B4-BE49-F238E27FC236}">
                <a16:creationId xmlns:a16="http://schemas.microsoft.com/office/drawing/2014/main" id="{8AD3C50D-9B3A-1E19-4640-60B46ABAFF08}"/>
              </a:ext>
            </a:extLst>
          </p:cNvPr>
          <p:cNvSpPr txBox="1">
            <a:spLocks/>
          </p:cNvSpPr>
          <p:nvPr/>
        </p:nvSpPr>
        <p:spPr>
          <a:xfrm>
            <a:off x="5602607" y="2307365"/>
            <a:ext cx="1331563"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400" dirty="0">
                <a:solidFill>
                  <a:schemeClr val="accent5">
                    <a:lumMod val="75000"/>
                  </a:schemeClr>
                </a:solidFill>
              </a:rPr>
              <a:t>¬ </a:t>
            </a:r>
            <a:r>
              <a:rPr lang="hu-HU" sz="2400" dirty="0">
                <a:solidFill>
                  <a:schemeClr val="accent5">
                    <a:lumMod val="75000"/>
                  </a:schemeClr>
                </a:solidFill>
              </a:rPr>
              <a:t>S</a:t>
            </a:r>
            <a:r>
              <a:rPr lang="en-GB" sz="2400" dirty="0">
                <a:solidFill>
                  <a:schemeClr val="accent5">
                    <a:lumMod val="75000"/>
                  </a:schemeClr>
                </a:solidFill>
              </a:rPr>
              <a:t>(</a:t>
            </a:r>
            <a:r>
              <a:rPr lang="en-GB" sz="2400" dirty="0" err="1">
                <a:solidFill>
                  <a:schemeClr val="accent5">
                    <a:lumMod val="75000"/>
                  </a:schemeClr>
                </a:solidFill>
              </a:rPr>
              <a:t>x,y</a:t>
            </a:r>
            <a:r>
              <a:rPr lang="en-GB" sz="2400" dirty="0">
                <a:solidFill>
                  <a:schemeClr val="accent5">
                    <a:lumMod val="75000"/>
                  </a:schemeClr>
                </a:solidFill>
              </a:rPr>
              <a:t>)</a:t>
            </a:r>
            <a:endParaRPr lang="en-GB" sz="2400" dirty="0"/>
          </a:p>
        </p:txBody>
      </p:sp>
      <p:sp>
        <p:nvSpPr>
          <p:cNvPr id="13" name="Content Placeholder 1">
            <a:extLst>
              <a:ext uri="{FF2B5EF4-FFF2-40B4-BE49-F238E27FC236}">
                <a16:creationId xmlns:a16="http://schemas.microsoft.com/office/drawing/2014/main" id="{7F069900-17A2-5AD7-C425-072DBAEE0578}"/>
              </a:ext>
            </a:extLst>
          </p:cNvPr>
          <p:cNvSpPr txBox="1">
            <a:spLocks/>
          </p:cNvSpPr>
          <p:nvPr/>
        </p:nvSpPr>
        <p:spPr>
          <a:xfrm>
            <a:off x="2572374" y="3158999"/>
            <a:ext cx="1331563"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D(y)</a:t>
            </a:r>
            <a:endParaRPr lang="en-GB" sz="2400" dirty="0"/>
          </a:p>
        </p:txBody>
      </p:sp>
      <p:sp>
        <p:nvSpPr>
          <p:cNvPr id="14" name="Content Placeholder 1">
            <a:extLst>
              <a:ext uri="{FF2B5EF4-FFF2-40B4-BE49-F238E27FC236}">
                <a16:creationId xmlns:a16="http://schemas.microsoft.com/office/drawing/2014/main" id="{F69BB1EB-110D-9EF4-4391-B2DC00C74104}"/>
              </a:ext>
            </a:extLst>
          </p:cNvPr>
          <p:cNvSpPr txBox="1">
            <a:spLocks/>
          </p:cNvSpPr>
          <p:nvPr/>
        </p:nvSpPr>
        <p:spPr>
          <a:xfrm>
            <a:off x="6077468" y="3115726"/>
            <a:ext cx="1331563"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F(y)</a:t>
            </a:r>
            <a:endParaRPr lang="en-GB" sz="2400" dirty="0"/>
          </a:p>
        </p:txBody>
      </p:sp>
      <p:sp>
        <p:nvSpPr>
          <p:cNvPr id="15" name="Content Placeholder 1">
            <a:extLst>
              <a:ext uri="{FF2B5EF4-FFF2-40B4-BE49-F238E27FC236}">
                <a16:creationId xmlns:a16="http://schemas.microsoft.com/office/drawing/2014/main" id="{AD6A3632-B627-EE3C-B2D8-0FAAD18DA704}"/>
              </a:ext>
            </a:extLst>
          </p:cNvPr>
          <p:cNvSpPr txBox="1">
            <a:spLocks/>
          </p:cNvSpPr>
          <p:nvPr/>
        </p:nvSpPr>
        <p:spPr>
          <a:xfrm>
            <a:off x="8407950" y="3162073"/>
            <a:ext cx="1331563"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C(x)</a:t>
            </a:r>
            <a:endParaRPr lang="en-GB" sz="2400" dirty="0"/>
          </a:p>
        </p:txBody>
      </p:sp>
      <p:sp>
        <p:nvSpPr>
          <p:cNvPr id="16" name="Content Placeholder 1">
            <a:extLst>
              <a:ext uri="{FF2B5EF4-FFF2-40B4-BE49-F238E27FC236}">
                <a16:creationId xmlns:a16="http://schemas.microsoft.com/office/drawing/2014/main" id="{DC7CCE78-CF7A-755F-8CA6-A7FD10CEB024}"/>
              </a:ext>
            </a:extLst>
          </p:cNvPr>
          <p:cNvSpPr txBox="1">
            <a:spLocks/>
          </p:cNvSpPr>
          <p:nvPr/>
        </p:nvSpPr>
        <p:spPr>
          <a:xfrm>
            <a:off x="10519252" y="2273479"/>
            <a:ext cx="1331563"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D(y)</a:t>
            </a:r>
            <a:endParaRPr lang="en-GB" sz="2400" dirty="0"/>
          </a:p>
        </p:txBody>
      </p:sp>
      <p:sp>
        <p:nvSpPr>
          <p:cNvPr id="17" name="Content Placeholder 1">
            <a:extLst>
              <a:ext uri="{FF2B5EF4-FFF2-40B4-BE49-F238E27FC236}">
                <a16:creationId xmlns:a16="http://schemas.microsoft.com/office/drawing/2014/main" id="{C7BF2820-7507-9AD2-AF4E-DECDFF74BE40}"/>
              </a:ext>
            </a:extLst>
          </p:cNvPr>
          <p:cNvSpPr txBox="1">
            <a:spLocks/>
          </p:cNvSpPr>
          <p:nvPr/>
        </p:nvSpPr>
        <p:spPr>
          <a:xfrm>
            <a:off x="1809919" y="4061108"/>
            <a:ext cx="1331563"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D(</a:t>
            </a:r>
            <a:r>
              <a:rPr lang="hu-HU" sz="2400" dirty="0" err="1">
                <a:solidFill>
                  <a:schemeClr val="accent5">
                    <a:lumMod val="75000"/>
                  </a:schemeClr>
                </a:solidFill>
              </a:rPr>
              <a:t>Fifi</a:t>
            </a:r>
            <a:r>
              <a:rPr lang="hu-HU" sz="2400" dirty="0">
                <a:solidFill>
                  <a:schemeClr val="accent5">
                    <a:lumMod val="75000"/>
                  </a:schemeClr>
                </a:solidFill>
              </a:rPr>
              <a:t>)</a:t>
            </a:r>
            <a:endParaRPr lang="en-GB" sz="2400" dirty="0"/>
          </a:p>
        </p:txBody>
      </p:sp>
      <p:sp>
        <p:nvSpPr>
          <p:cNvPr id="18" name="Content Placeholder 1">
            <a:extLst>
              <a:ext uri="{FF2B5EF4-FFF2-40B4-BE49-F238E27FC236}">
                <a16:creationId xmlns:a16="http://schemas.microsoft.com/office/drawing/2014/main" id="{068FDFFD-8D78-03D2-C2BD-073965B27D69}"/>
              </a:ext>
            </a:extLst>
          </p:cNvPr>
          <p:cNvSpPr txBox="1">
            <a:spLocks/>
          </p:cNvSpPr>
          <p:nvPr/>
        </p:nvSpPr>
        <p:spPr>
          <a:xfrm>
            <a:off x="3081310" y="4025190"/>
            <a:ext cx="1672818"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D(</a:t>
            </a:r>
            <a:r>
              <a:rPr lang="hu-HU" sz="2400" dirty="0" err="1">
                <a:solidFill>
                  <a:schemeClr val="accent5">
                    <a:lumMod val="75000"/>
                  </a:schemeClr>
                </a:solidFill>
              </a:rPr>
              <a:t>Killer</a:t>
            </a:r>
            <a:r>
              <a:rPr lang="hu-HU" sz="2400" dirty="0">
                <a:solidFill>
                  <a:schemeClr val="accent5">
                    <a:lumMod val="75000"/>
                  </a:schemeClr>
                </a:solidFill>
              </a:rPr>
              <a:t>)</a:t>
            </a:r>
            <a:endParaRPr lang="en-GB" sz="2400" dirty="0"/>
          </a:p>
        </p:txBody>
      </p:sp>
      <p:sp>
        <p:nvSpPr>
          <p:cNvPr id="19" name="Content Placeholder 1">
            <a:extLst>
              <a:ext uri="{FF2B5EF4-FFF2-40B4-BE49-F238E27FC236}">
                <a16:creationId xmlns:a16="http://schemas.microsoft.com/office/drawing/2014/main" id="{C825A4A6-4F8B-6866-38A6-406F389D3656}"/>
              </a:ext>
            </a:extLst>
          </p:cNvPr>
          <p:cNvSpPr txBox="1">
            <a:spLocks/>
          </p:cNvSpPr>
          <p:nvPr/>
        </p:nvSpPr>
        <p:spPr>
          <a:xfrm>
            <a:off x="5370283" y="4025190"/>
            <a:ext cx="1331563"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D(y)</a:t>
            </a:r>
            <a:endParaRPr lang="en-GB" sz="2400" dirty="0"/>
          </a:p>
        </p:txBody>
      </p:sp>
      <p:sp>
        <p:nvSpPr>
          <p:cNvPr id="20" name="Content Placeholder 1">
            <a:extLst>
              <a:ext uri="{FF2B5EF4-FFF2-40B4-BE49-F238E27FC236}">
                <a16:creationId xmlns:a16="http://schemas.microsoft.com/office/drawing/2014/main" id="{A342135F-79E7-6768-41FF-F7034530B107}"/>
              </a:ext>
            </a:extLst>
          </p:cNvPr>
          <p:cNvSpPr txBox="1">
            <a:spLocks/>
          </p:cNvSpPr>
          <p:nvPr/>
        </p:nvSpPr>
        <p:spPr>
          <a:xfrm>
            <a:off x="7237130" y="4039747"/>
            <a:ext cx="1331563"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W(y)</a:t>
            </a:r>
            <a:endParaRPr lang="en-GB" sz="2400" dirty="0"/>
          </a:p>
        </p:txBody>
      </p:sp>
      <p:sp>
        <p:nvSpPr>
          <p:cNvPr id="22" name="Content Placeholder 1">
            <a:extLst>
              <a:ext uri="{FF2B5EF4-FFF2-40B4-BE49-F238E27FC236}">
                <a16:creationId xmlns:a16="http://schemas.microsoft.com/office/drawing/2014/main" id="{0598FD0F-661A-77EB-1F12-D0A15B0430FA}"/>
              </a:ext>
            </a:extLst>
          </p:cNvPr>
          <p:cNvSpPr txBox="1">
            <a:spLocks/>
          </p:cNvSpPr>
          <p:nvPr/>
        </p:nvSpPr>
        <p:spPr>
          <a:xfrm>
            <a:off x="4271044" y="4939536"/>
            <a:ext cx="1331563"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D(</a:t>
            </a:r>
            <a:r>
              <a:rPr lang="hu-HU" sz="2400" dirty="0" err="1">
                <a:solidFill>
                  <a:schemeClr val="accent5">
                    <a:lumMod val="75000"/>
                  </a:schemeClr>
                </a:solidFill>
              </a:rPr>
              <a:t>Fifi</a:t>
            </a:r>
            <a:r>
              <a:rPr lang="hu-HU" sz="2400" dirty="0">
                <a:solidFill>
                  <a:schemeClr val="accent5">
                    <a:lumMod val="75000"/>
                  </a:schemeClr>
                </a:solidFill>
              </a:rPr>
              <a:t>)</a:t>
            </a:r>
            <a:endParaRPr lang="en-GB" sz="2400" dirty="0"/>
          </a:p>
        </p:txBody>
      </p:sp>
      <p:sp>
        <p:nvSpPr>
          <p:cNvPr id="23" name="Content Placeholder 1">
            <a:extLst>
              <a:ext uri="{FF2B5EF4-FFF2-40B4-BE49-F238E27FC236}">
                <a16:creationId xmlns:a16="http://schemas.microsoft.com/office/drawing/2014/main" id="{8313F6F3-4584-5121-CEE8-09B2D5C077C9}"/>
              </a:ext>
            </a:extLst>
          </p:cNvPr>
          <p:cNvSpPr txBox="1">
            <a:spLocks/>
          </p:cNvSpPr>
          <p:nvPr/>
        </p:nvSpPr>
        <p:spPr>
          <a:xfrm>
            <a:off x="5661897" y="4998773"/>
            <a:ext cx="1672818"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D(</a:t>
            </a:r>
            <a:r>
              <a:rPr lang="hu-HU" sz="2400" dirty="0" err="1">
                <a:solidFill>
                  <a:schemeClr val="accent5">
                    <a:lumMod val="75000"/>
                  </a:schemeClr>
                </a:solidFill>
              </a:rPr>
              <a:t>Killer</a:t>
            </a:r>
            <a:r>
              <a:rPr lang="hu-HU" sz="2400" dirty="0">
                <a:solidFill>
                  <a:schemeClr val="accent5">
                    <a:lumMod val="75000"/>
                  </a:schemeClr>
                </a:solidFill>
              </a:rPr>
              <a:t>)</a:t>
            </a:r>
            <a:endParaRPr lang="en-GB" sz="2400" dirty="0"/>
          </a:p>
        </p:txBody>
      </p:sp>
      <p:sp>
        <p:nvSpPr>
          <p:cNvPr id="24" name="Content Placeholder 1">
            <a:extLst>
              <a:ext uri="{FF2B5EF4-FFF2-40B4-BE49-F238E27FC236}">
                <a16:creationId xmlns:a16="http://schemas.microsoft.com/office/drawing/2014/main" id="{229490F1-AED4-E8EE-8252-E6FBD72B80C3}"/>
              </a:ext>
            </a:extLst>
          </p:cNvPr>
          <p:cNvSpPr txBox="1">
            <a:spLocks/>
          </p:cNvSpPr>
          <p:nvPr/>
        </p:nvSpPr>
        <p:spPr>
          <a:xfrm>
            <a:off x="8429555" y="4061108"/>
            <a:ext cx="1006099"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M</a:t>
            </a:r>
            <a:r>
              <a:rPr lang="en-GB" sz="2400" dirty="0">
                <a:solidFill>
                  <a:schemeClr val="accent5">
                    <a:lumMod val="75000"/>
                  </a:schemeClr>
                </a:solidFill>
              </a:rPr>
              <a:t>(x)</a:t>
            </a:r>
            <a:endParaRPr lang="en-GB" sz="2400" dirty="0"/>
          </a:p>
        </p:txBody>
      </p:sp>
      <p:sp>
        <p:nvSpPr>
          <p:cNvPr id="25" name="Content Placeholder 1">
            <a:extLst>
              <a:ext uri="{FF2B5EF4-FFF2-40B4-BE49-F238E27FC236}">
                <a16:creationId xmlns:a16="http://schemas.microsoft.com/office/drawing/2014/main" id="{62B8E8B7-8787-10BF-29A7-C945D4E15EC8}"/>
              </a:ext>
            </a:extLst>
          </p:cNvPr>
          <p:cNvSpPr txBox="1">
            <a:spLocks/>
          </p:cNvSpPr>
          <p:nvPr/>
        </p:nvSpPr>
        <p:spPr>
          <a:xfrm>
            <a:off x="8353991" y="4882437"/>
            <a:ext cx="1169707"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M</a:t>
            </a:r>
            <a:r>
              <a:rPr lang="en-GB" sz="2400" dirty="0">
                <a:solidFill>
                  <a:schemeClr val="accent5">
                    <a:lumMod val="75000"/>
                  </a:schemeClr>
                </a:solidFill>
              </a:rPr>
              <a:t>(</a:t>
            </a:r>
            <a:r>
              <a:rPr lang="hu-HU" sz="2400" dirty="0">
                <a:solidFill>
                  <a:schemeClr val="accent5">
                    <a:lumMod val="75000"/>
                  </a:schemeClr>
                </a:solidFill>
              </a:rPr>
              <a:t>Cili</a:t>
            </a:r>
            <a:r>
              <a:rPr lang="en-GB" sz="2400" dirty="0">
                <a:solidFill>
                  <a:schemeClr val="accent5">
                    <a:lumMod val="75000"/>
                  </a:schemeClr>
                </a:solidFill>
              </a:rPr>
              <a:t>)</a:t>
            </a:r>
            <a:endParaRPr lang="en-GB" sz="2400" dirty="0"/>
          </a:p>
        </p:txBody>
      </p:sp>
      <p:sp>
        <p:nvSpPr>
          <p:cNvPr id="26" name="Content Placeholder 1">
            <a:extLst>
              <a:ext uri="{FF2B5EF4-FFF2-40B4-BE49-F238E27FC236}">
                <a16:creationId xmlns:a16="http://schemas.microsoft.com/office/drawing/2014/main" id="{839333A8-8130-8B42-D329-CAC9377228F4}"/>
              </a:ext>
            </a:extLst>
          </p:cNvPr>
          <p:cNvSpPr txBox="1">
            <a:spLocks/>
          </p:cNvSpPr>
          <p:nvPr/>
        </p:nvSpPr>
        <p:spPr>
          <a:xfrm>
            <a:off x="9776931" y="3127261"/>
            <a:ext cx="1331563"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D(</a:t>
            </a:r>
            <a:r>
              <a:rPr lang="hu-HU" sz="2400" dirty="0" err="1">
                <a:solidFill>
                  <a:schemeClr val="accent5">
                    <a:lumMod val="75000"/>
                  </a:schemeClr>
                </a:solidFill>
              </a:rPr>
              <a:t>Fifi</a:t>
            </a:r>
            <a:r>
              <a:rPr lang="hu-HU" sz="2400" dirty="0">
                <a:solidFill>
                  <a:schemeClr val="accent5">
                    <a:lumMod val="75000"/>
                  </a:schemeClr>
                </a:solidFill>
              </a:rPr>
              <a:t>)</a:t>
            </a:r>
            <a:endParaRPr lang="en-GB" sz="2400" dirty="0"/>
          </a:p>
        </p:txBody>
      </p:sp>
      <p:sp>
        <p:nvSpPr>
          <p:cNvPr id="27" name="Content Placeholder 1">
            <a:extLst>
              <a:ext uri="{FF2B5EF4-FFF2-40B4-BE49-F238E27FC236}">
                <a16:creationId xmlns:a16="http://schemas.microsoft.com/office/drawing/2014/main" id="{ABBDD0E4-739F-FFC3-7829-4DE8A05F938B}"/>
              </a:ext>
            </a:extLst>
          </p:cNvPr>
          <p:cNvSpPr txBox="1">
            <a:spLocks/>
          </p:cNvSpPr>
          <p:nvPr/>
        </p:nvSpPr>
        <p:spPr>
          <a:xfrm>
            <a:off x="10955183" y="3115726"/>
            <a:ext cx="1672818"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D(</a:t>
            </a:r>
            <a:r>
              <a:rPr lang="hu-HU" sz="2400" dirty="0" err="1">
                <a:solidFill>
                  <a:schemeClr val="accent5">
                    <a:lumMod val="75000"/>
                  </a:schemeClr>
                </a:solidFill>
              </a:rPr>
              <a:t>Killer</a:t>
            </a:r>
            <a:r>
              <a:rPr lang="hu-HU" sz="2400" dirty="0">
                <a:solidFill>
                  <a:schemeClr val="accent5">
                    <a:lumMod val="75000"/>
                  </a:schemeClr>
                </a:solidFill>
              </a:rPr>
              <a:t>)</a:t>
            </a:r>
            <a:endParaRPr lang="en-GB" sz="2400" dirty="0"/>
          </a:p>
        </p:txBody>
      </p:sp>
      <p:sp>
        <p:nvSpPr>
          <p:cNvPr id="28" name="Content Placeholder 1">
            <a:extLst>
              <a:ext uri="{FF2B5EF4-FFF2-40B4-BE49-F238E27FC236}">
                <a16:creationId xmlns:a16="http://schemas.microsoft.com/office/drawing/2014/main" id="{45699EFA-AA58-8D4A-25DB-31FDC00B66F5}"/>
              </a:ext>
            </a:extLst>
          </p:cNvPr>
          <p:cNvSpPr txBox="1">
            <a:spLocks/>
          </p:cNvSpPr>
          <p:nvPr/>
        </p:nvSpPr>
        <p:spPr>
          <a:xfrm>
            <a:off x="559873" y="4412798"/>
            <a:ext cx="932602" cy="3209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u-HU" sz="1400" dirty="0">
                <a:solidFill>
                  <a:srgbClr val="C00000"/>
                </a:solidFill>
              </a:rPr>
              <a:t>{</a:t>
            </a:r>
            <a:r>
              <a:rPr lang="hu-HU" sz="1400" dirty="0" err="1">
                <a:solidFill>
                  <a:srgbClr val="C00000"/>
                </a:solidFill>
              </a:rPr>
              <a:t>x|Cili</a:t>
            </a:r>
            <a:r>
              <a:rPr lang="hu-HU" sz="1400" dirty="0">
                <a:solidFill>
                  <a:srgbClr val="C00000"/>
                </a:solidFill>
              </a:rPr>
              <a:t>}</a:t>
            </a:r>
            <a:endParaRPr lang="en-GB" sz="1400" dirty="0">
              <a:solidFill>
                <a:srgbClr val="C00000"/>
              </a:solidFill>
            </a:endParaRPr>
          </a:p>
        </p:txBody>
      </p:sp>
      <p:sp>
        <p:nvSpPr>
          <p:cNvPr id="30" name="Content Placeholder 1">
            <a:extLst>
              <a:ext uri="{FF2B5EF4-FFF2-40B4-BE49-F238E27FC236}">
                <a16:creationId xmlns:a16="http://schemas.microsoft.com/office/drawing/2014/main" id="{6A4EEF42-5EC6-26BF-226A-61F0AD186885}"/>
              </a:ext>
            </a:extLst>
          </p:cNvPr>
          <p:cNvSpPr txBox="1">
            <a:spLocks/>
          </p:cNvSpPr>
          <p:nvPr/>
        </p:nvSpPr>
        <p:spPr>
          <a:xfrm>
            <a:off x="1954679" y="4399796"/>
            <a:ext cx="932602" cy="3209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u-HU" sz="1400" dirty="0">
                <a:solidFill>
                  <a:srgbClr val="C00000"/>
                </a:solidFill>
              </a:rPr>
              <a:t>{</a:t>
            </a:r>
            <a:r>
              <a:rPr lang="hu-HU" sz="1400" dirty="0" err="1">
                <a:solidFill>
                  <a:srgbClr val="C00000"/>
                </a:solidFill>
              </a:rPr>
              <a:t>y|Fifi</a:t>
            </a:r>
            <a:r>
              <a:rPr lang="hu-HU" sz="1400" dirty="0">
                <a:solidFill>
                  <a:srgbClr val="C00000"/>
                </a:solidFill>
              </a:rPr>
              <a:t>}</a:t>
            </a:r>
            <a:endParaRPr lang="en-GB" sz="1400" dirty="0">
              <a:solidFill>
                <a:srgbClr val="C00000"/>
              </a:solidFill>
            </a:endParaRPr>
          </a:p>
        </p:txBody>
      </p:sp>
      <p:sp>
        <p:nvSpPr>
          <p:cNvPr id="31" name="Content Placeholder 1">
            <a:extLst>
              <a:ext uri="{FF2B5EF4-FFF2-40B4-BE49-F238E27FC236}">
                <a16:creationId xmlns:a16="http://schemas.microsoft.com/office/drawing/2014/main" id="{DE3E3CCA-8742-261B-7CAF-1F1DEC9011CD}"/>
              </a:ext>
            </a:extLst>
          </p:cNvPr>
          <p:cNvSpPr txBox="1">
            <a:spLocks/>
          </p:cNvSpPr>
          <p:nvPr/>
        </p:nvSpPr>
        <p:spPr>
          <a:xfrm>
            <a:off x="9947362" y="3481399"/>
            <a:ext cx="932602" cy="3209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u-HU" sz="1400" dirty="0">
                <a:solidFill>
                  <a:srgbClr val="C00000"/>
                </a:solidFill>
              </a:rPr>
              <a:t>{</a:t>
            </a:r>
            <a:r>
              <a:rPr lang="hu-HU" sz="1400" dirty="0" err="1">
                <a:solidFill>
                  <a:srgbClr val="C00000"/>
                </a:solidFill>
              </a:rPr>
              <a:t>y|Fifi</a:t>
            </a:r>
            <a:r>
              <a:rPr lang="hu-HU" sz="1400" dirty="0">
                <a:solidFill>
                  <a:srgbClr val="C00000"/>
                </a:solidFill>
              </a:rPr>
              <a:t>}</a:t>
            </a:r>
            <a:endParaRPr lang="en-GB" sz="1400" dirty="0">
              <a:solidFill>
                <a:srgbClr val="C00000"/>
              </a:solidFill>
            </a:endParaRPr>
          </a:p>
        </p:txBody>
      </p:sp>
      <p:sp>
        <p:nvSpPr>
          <p:cNvPr id="32" name="Content Placeholder 1">
            <a:extLst>
              <a:ext uri="{FF2B5EF4-FFF2-40B4-BE49-F238E27FC236}">
                <a16:creationId xmlns:a16="http://schemas.microsoft.com/office/drawing/2014/main" id="{ADC47AFF-A54A-6B58-EA1C-127E314F6416}"/>
              </a:ext>
            </a:extLst>
          </p:cNvPr>
          <p:cNvSpPr txBox="1">
            <a:spLocks/>
          </p:cNvSpPr>
          <p:nvPr/>
        </p:nvSpPr>
        <p:spPr>
          <a:xfrm>
            <a:off x="4348475" y="5255102"/>
            <a:ext cx="932602" cy="3209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u-HU" sz="1400" dirty="0">
                <a:solidFill>
                  <a:srgbClr val="C00000"/>
                </a:solidFill>
              </a:rPr>
              <a:t>{</a:t>
            </a:r>
            <a:r>
              <a:rPr lang="hu-HU" sz="1400" dirty="0" err="1">
                <a:solidFill>
                  <a:srgbClr val="C00000"/>
                </a:solidFill>
              </a:rPr>
              <a:t>y|Fifi</a:t>
            </a:r>
            <a:r>
              <a:rPr lang="hu-HU" sz="1400" dirty="0">
                <a:solidFill>
                  <a:srgbClr val="C00000"/>
                </a:solidFill>
              </a:rPr>
              <a:t>}</a:t>
            </a:r>
            <a:endParaRPr lang="en-GB" sz="1400" dirty="0">
              <a:solidFill>
                <a:srgbClr val="C00000"/>
              </a:solidFill>
            </a:endParaRPr>
          </a:p>
        </p:txBody>
      </p:sp>
      <p:sp>
        <p:nvSpPr>
          <p:cNvPr id="33" name="Content Placeholder 1">
            <a:extLst>
              <a:ext uri="{FF2B5EF4-FFF2-40B4-BE49-F238E27FC236}">
                <a16:creationId xmlns:a16="http://schemas.microsoft.com/office/drawing/2014/main" id="{743640DB-5470-A327-C98D-A2B4E2642594}"/>
              </a:ext>
            </a:extLst>
          </p:cNvPr>
          <p:cNvSpPr txBox="1">
            <a:spLocks/>
          </p:cNvSpPr>
          <p:nvPr/>
        </p:nvSpPr>
        <p:spPr>
          <a:xfrm>
            <a:off x="7265744" y="5404735"/>
            <a:ext cx="932602" cy="3209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u-HU" sz="1400" dirty="0">
                <a:solidFill>
                  <a:srgbClr val="C00000"/>
                </a:solidFill>
              </a:rPr>
              <a:t>{</a:t>
            </a:r>
            <a:r>
              <a:rPr lang="hu-HU" sz="1400" dirty="0" err="1">
                <a:solidFill>
                  <a:srgbClr val="C00000"/>
                </a:solidFill>
              </a:rPr>
              <a:t>y|Fifi</a:t>
            </a:r>
            <a:r>
              <a:rPr lang="hu-HU" sz="1400" dirty="0">
                <a:solidFill>
                  <a:srgbClr val="C00000"/>
                </a:solidFill>
              </a:rPr>
              <a:t>}</a:t>
            </a:r>
            <a:endParaRPr lang="en-GB" sz="1400" dirty="0">
              <a:solidFill>
                <a:srgbClr val="C00000"/>
              </a:solidFill>
            </a:endParaRPr>
          </a:p>
        </p:txBody>
      </p:sp>
      <p:sp>
        <p:nvSpPr>
          <p:cNvPr id="34" name="Content Placeholder 1">
            <a:extLst>
              <a:ext uri="{FF2B5EF4-FFF2-40B4-BE49-F238E27FC236}">
                <a16:creationId xmlns:a16="http://schemas.microsoft.com/office/drawing/2014/main" id="{E1FA0337-DBB2-AE54-0E31-E9800E2EF7F6}"/>
              </a:ext>
            </a:extLst>
          </p:cNvPr>
          <p:cNvSpPr txBox="1">
            <a:spLocks/>
          </p:cNvSpPr>
          <p:nvPr/>
        </p:nvSpPr>
        <p:spPr>
          <a:xfrm>
            <a:off x="8471109" y="5309279"/>
            <a:ext cx="932602" cy="3209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u-HU" sz="1400" dirty="0">
                <a:solidFill>
                  <a:srgbClr val="C00000"/>
                </a:solidFill>
              </a:rPr>
              <a:t>{</a:t>
            </a:r>
            <a:r>
              <a:rPr lang="hu-HU" sz="1400" dirty="0" err="1">
                <a:solidFill>
                  <a:srgbClr val="C00000"/>
                </a:solidFill>
              </a:rPr>
              <a:t>x|Cili</a:t>
            </a:r>
            <a:r>
              <a:rPr lang="hu-HU" sz="1400" dirty="0">
                <a:solidFill>
                  <a:srgbClr val="C00000"/>
                </a:solidFill>
              </a:rPr>
              <a:t>}</a:t>
            </a:r>
            <a:endParaRPr lang="en-GB" sz="1400" dirty="0">
              <a:solidFill>
                <a:srgbClr val="C00000"/>
              </a:solidFill>
            </a:endParaRPr>
          </a:p>
        </p:txBody>
      </p:sp>
      <p:sp>
        <p:nvSpPr>
          <p:cNvPr id="35" name="Content Placeholder 1">
            <a:extLst>
              <a:ext uri="{FF2B5EF4-FFF2-40B4-BE49-F238E27FC236}">
                <a16:creationId xmlns:a16="http://schemas.microsoft.com/office/drawing/2014/main" id="{C6BBE8EC-4FEC-915F-554A-99A7B837D8ED}"/>
              </a:ext>
            </a:extLst>
          </p:cNvPr>
          <p:cNvSpPr txBox="1">
            <a:spLocks/>
          </p:cNvSpPr>
          <p:nvPr/>
        </p:nvSpPr>
        <p:spPr>
          <a:xfrm>
            <a:off x="7103888" y="5035727"/>
            <a:ext cx="1331563"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W(</a:t>
            </a:r>
            <a:r>
              <a:rPr lang="hu-HU" sz="2400" dirty="0" err="1">
                <a:solidFill>
                  <a:schemeClr val="accent5">
                    <a:lumMod val="75000"/>
                  </a:schemeClr>
                </a:solidFill>
              </a:rPr>
              <a:t>Fifi</a:t>
            </a:r>
            <a:r>
              <a:rPr lang="hu-HU" sz="2400" dirty="0">
                <a:solidFill>
                  <a:schemeClr val="accent5">
                    <a:lumMod val="75000"/>
                  </a:schemeClr>
                </a:solidFill>
              </a:rPr>
              <a:t>)</a:t>
            </a:r>
            <a:endParaRPr lang="en-GB" sz="2400" dirty="0"/>
          </a:p>
        </p:txBody>
      </p:sp>
      <p:cxnSp>
        <p:nvCxnSpPr>
          <p:cNvPr id="37" name="Straight Arrow Connector 36">
            <a:extLst>
              <a:ext uri="{FF2B5EF4-FFF2-40B4-BE49-F238E27FC236}">
                <a16:creationId xmlns:a16="http://schemas.microsoft.com/office/drawing/2014/main" id="{CA10B495-3C1A-2932-6A5A-0C7DE2747D69}"/>
              </a:ext>
            </a:extLst>
          </p:cNvPr>
          <p:cNvCxnSpPr>
            <a:cxnSpLocks/>
            <a:endCxn id="27" idx="0"/>
          </p:cNvCxnSpPr>
          <p:nvPr/>
        </p:nvCxnSpPr>
        <p:spPr>
          <a:xfrm>
            <a:off x="10955183" y="2694740"/>
            <a:ext cx="836409" cy="4209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2A31C0D-8D32-50E2-3F83-9EB93E82602F}"/>
              </a:ext>
            </a:extLst>
          </p:cNvPr>
          <p:cNvCxnSpPr>
            <a:cxnSpLocks/>
          </p:cNvCxnSpPr>
          <p:nvPr/>
        </p:nvCxnSpPr>
        <p:spPr>
          <a:xfrm flipH="1">
            <a:off x="10288908" y="2726246"/>
            <a:ext cx="666275" cy="401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6AC7517-9B57-9C10-654C-B0D46B58176C}"/>
              </a:ext>
            </a:extLst>
          </p:cNvPr>
          <p:cNvCxnSpPr>
            <a:cxnSpLocks/>
          </p:cNvCxnSpPr>
          <p:nvPr/>
        </p:nvCxnSpPr>
        <p:spPr>
          <a:xfrm>
            <a:off x="6504691" y="1925997"/>
            <a:ext cx="4450492" cy="319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CD4CEB8-3825-85AB-99B6-F7B7E5B488F2}"/>
              </a:ext>
            </a:extLst>
          </p:cNvPr>
          <p:cNvCxnSpPr>
            <a:cxnSpLocks/>
          </p:cNvCxnSpPr>
          <p:nvPr/>
        </p:nvCxnSpPr>
        <p:spPr>
          <a:xfrm flipH="1">
            <a:off x="1007390" y="1902871"/>
            <a:ext cx="5508575" cy="389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ADB1F49-2B13-65CF-6095-C042FD09D174}"/>
              </a:ext>
            </a:extLst>
          </p:cNvPr>
          <p:cNvCxnSpPr>
            <a:cxnSpLocks/>
          </p:cNvCxnSpPr>
          <p:nvPr/>
        </p:nvCxnSpPr>
        <p:spPr>
          <a:xfrm>
            <a:off x="873706" y="2672700"/>
            <a:ext cx="0" cy="486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2F7B355-562B-5FAE-699C-8CFEECBC49C1}"/>
              </a:ext>
            </a:extLst>
          </p:cNvPr>
          <p:cNvCxnSpPr>
            <a:cxnSpLocks/>
          </p:cNvCxnSpPr>
          <p:nvPr/>
        </p:nvCxnSpPr>
        <p:spPr>
          <a:xfrm>
            <a:off x="864781" y="3575206"/>
            <a:ext cx="8925" cy="384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3BE24F0-12F6-B4B9-60D1-DA9C674D53E0}"/>
              </a:ext>
            </a:extLst>
          </p:cNvPr>
          <p:cNvCxnSpPr>
            <a:cxnSpLocks/>
            <a:endCxn id="12" idx="0"/>
          </p:cNvCxnSpPr>
          <p:nvPr/>
        </p:nvCxnSpPr>
        <p:spPr>
          <a:xfrm flipH="1">
            <a:off x="6268389" y="1925997"/>
            <a:ext cx="236302" cy="381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EE03DEF-59AE-88E9-CD8F-2320404CDB12}"/>
              </a:ext>
            </a:extLst>
          </p:cNvPr>
          <p:cNvCxnSpPr>
            <a:cxnSpLocks/>
          </p:cNvCxnSpPr>
          <p:nvPr/>
        </p:nvCxnSpPr>
        <p:spPr>
          <a:xfrm flipH="1">
            <a:off x="2975928" y="2726246"/>
            <a:ext cx="3292460" cy="401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A50B85B-3A43-A129-E849-CC120B2D7018}"/>
              </a:ext>
            </a:extLst>
          </p:cNvPr>
          <p:cNvCxnSpPr>
            <a:cxnSpLocks/>
          </p:cNvCxnSpPr>
          <p:nvPr/>
        </p:nvCxnSpPr>
        <p:spPr>
          <a:xfrm>
            <a:off x="6267755" y="2726246"/>
            <a:ext cx="118785" cy="389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2FD61ED-9C88-232C-434D-6F1C635CD00F}"/>
              </a:ext>
            </a:extLst>
          </p:cNvPr>
          <p:cNvCxnSpPr>
            <a:cxnSpLocks/>
          </p:cNvCxnSpPr>
          <p:nvPr/>
        </p:nvCxnSpPr>
        <p:spPr>
          <a:xfrm>
            <a:off x="6267755" y="2746062"/>
            <a:ext cx="2462182" cy="412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BF4DBB1-A8A4-DD8F-263A-A504C382F3E5}"/>
              </a:ext>
            </a:extLst>
          </p:cNvPr>
          <p:cNvCxnSpPr>
            <a:cxnSpLocks/>
          </p:cNvCxnSpPr>
          <p:nvPr/>
        </p:nvCxnSpPr>
        <p:spPr>
          <a:xfrm flipH="1">
            <a:off x="2420980" y="3566946"/>
            <a:ext cx="466301" cy="3932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DE968336-2E35-4E96-549E-27BD758ECCC3}"/>
              </a:ext>
            </a:extLst>
          </p:cNvPr>
          <p:cNvCxnSpPr>
            <a:cxnSpLocks/>
            <a:endCxn id="18" idx="0"/>
          </p:cNvCxnSpPr>
          <p:nvPr/>
        </p:nvCxnSpPr>
        <p:spPr>
          <a:xfrm>
            <a:off x="2913301" y="3552389"/>
            <a:ext cx="1004418" cy="472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4DCA6D4-422D-DF1E-F501-D7476130ACA7}"/>
              </a:ext>
            </a:extLst>
          </p:cNvPr>
          <p:cNvCxnSpPr>
            <a:cxnSpLocks/>
          </p:cNvCxnSpPr>
          <p:nvPr/>
        </p:nvCxnSpPr>
        <p:spPr>
          <a:xfrm flipH="1">
            <a:off x="5796366" y="3509116"/>
            <a:ext cx="590174" cy="516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C1FA35B-BCE7-76D7-590A-1F848F008A69}"/>
              </a:ext>
            </a:extLst>
          </p:cNvPr>
          <p:cNvCxnSpPr>
            <a:cxnSpLocks/>
          </p:cNvCxnSpPr>
          <p:nvPr/>
        </p:nvCxnSpPr>
        <p:spPr>
          <a:xfrm>
            <a:off x="6386540" y="3520401"/>
            <a:ext cx="1345505" cy="519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3DBC85E-D9D4-085B-5F39-57F05A91EC24}"/>
              </a:ext>
            </a:extLst>
          </p:cNvPr>
          <p:cNvCxnSpPr>
            <a:cxnSpLocks/>
          </p:cNvCxnSpPr>
          <p:nvPr/>
        </p:nvCxnSpPr>
        <p:spPr>
          <a:xfrm flipH="1">
            <a:off x="4754128" y="4418580"/>
            <a:ext cx="938132" cy="463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7D907187-B0B8-EEBC-D843-AC3C1245FBF2}"/>
              </a:ext>
            </a:extLst>
          </p:cNvPr>
          <p:cNvCxnSpPr>
            <a:cxnSpLocks/>
          </p:cNvCxnSpPr>
          <p:nvPr/>
        </p:nvCxnSpPr>
        <p:spPr>
          <a:xfrm>
            <a:off x="5707758" y="4407358"/>
            <a:ext cx="619389" cy="532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8C65036-6E30-8154-10B3-A2CE89B5CEB5}"/>
              </a:ext>
            </a:extLst>
          </p:cNvPr>
          <p:cNvCxnSpPr>
            <a:cxnSpLocks/>
          </p:cNvCxnSpPr>
          <p:nvPr/>
        </p:nvCxnSpPr>
        <p:spPr>
          <a:xfrm>
            <a:off x="7513711" y="4407358"/>
            <a:ext cx="0" cy="5914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4F0290EA-8707-E5D6-2A40-FF3D27DA2985}"/>
              </a:ext>
            </a:extLst>
          </p:cNvPr>
          <p:cNvCxnSpPr>
            <a:cxnSpLocks/>
          </p:cNvCxnSpPr>
          <p:nvPr/>
        </p:nvCxnSpPr>
        <p:spPr>
          <a:xfrm>
            <a:off x="8729937" y="3552389"/>
            <a:ext cx="0" cy="486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3120F22E-CE52-E407-6A42-B52DB2FE9B86}"/>
              </a:ext>
            </a:extLst>
          </p:cNvPr>
          <p:cNvCxnSpPr>
            <a:cxnSpLocks/>
          </p:cNvCxnSpPr>
          <p:nvPr/>
        </p:nvCxnSpPr>
        <p:spPr>
          <a:xfrm>
            <a:off x="8760300" y="4418580"/>
            <a:ext cx="0" cy="486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Arc 37">
            <a:extLst>
              <a:ext uri="{FF2B5EF4-FFF2-40B4-BE49-F238E27FC236}">
                <a16:creationId xmlns:a16="http://schemas.microsoft.com/office/drawing/2014/main" id="{49037A51-DF1D-5DBD-6EED-D252C9A6D7CE}"/>
              </a:ext>
            </a:extLst>
          </p:cNvPr>
          <p:cNvSpPr/>
          <p:nvPr/>
        </p:nvSpPr>
        <p:spPr>
          <a:xfrm rot="6901572">
            <a:off x="5976778" y="1185793"/>
            <a:ext cx="470745" cy="1101698"/>
          </a:xfrm>
          <a:prstGeom prst="arc">
            <a:avLst>
              <a:gd name="adj1" fmla="val 16200000"/>
              <a:gd name="adj2" fmla="val 2121912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9" name="Arc 38">
            <a:extLst>
              <a:ext uri="{FF2B5EF4-FFF2-40B4-BE49-F238E27FC236}">
                <a16:creationId xmlns:a16="http://schemas.microsoft.com/office/drawing/2014/main" id="{5F5F58A4-75B0-1F87-67E6-B44FC1040D5D}"/>
              </a:ext>
            </a:extLst>
          </p:cNvPr>
          <p:cNvSpPr/>
          <p:nvPr/>
        </p:nvSpPr>
        <p:spPr>
          <a:xfrm rot="6901572">
            <a:off x="5756048" y="2018781"/>
            <a:ext cx="470745" cy="1101698"/>
          </a:xfrm>
          <a:prstGeom prst="arc">
            <a:avLst>
              <a:gd name="adj1" fmla="val 16200000"/>
              <a:gd name="adj2" fmla="val 2121912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40" name="Arc 39">
            <a:extLst>
              <a:ext uri="{FF2B5EF4-FFF2-40B4-BE49-F238E27FC236}">
                <a16:creationId xmlns:a16="http://schemas.microsoft.com/office/drawing/2014/main" id="{BE3933EF-14DB-0414-2AED-CB9EA64EE05B}"/>
              </a:ext>
            </a:extLst>
          </p:cNvPr>
          <p:cNvSpPr/>
          <p:nvPr/>
        </p:nvSpPr>
        <p:spPr>
          <a:xfrm rot="6901572">
            <a:off x="6018380" y="2905577"/>
            <a:ext cx="470745" cy="1101698"/>
          </a:xfrm>
          <a:prstGeom prst="arc">
            <a:avLst>
              <a:gd name="adj1" fmla="val 16200000"/>
              <a:gd name="adj2" fmla="val 2121912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 name="Élőláb helye 2">
            <a:extLst>
              <a:ext uri="{FF2B5EF4-FFF2-40B4-BE49-F238E27FC236}">
                <a16:creationId xmlns:a16="http://schemas.microsoft.com/office/drawing/2014/main" id="{405796F0-ACF0-4B8E-B78A-65C308A94792}"/>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8" name="Csoportba foglalás 7">
            <a:extLst>
              <a:ext uri="{FF2B5EF4-FFF2-40B4-BE49-F238E27FC236}">
                <a16:creationId xmlns:a16="http://schemas.microsoft.com/office/drawing/2014/main" id="{8A3FCE52-2A82-CB80-E7AD-773E749DA16B}"/>
              </a:ext>
            </a:extLst>
          </p:cNvPr>
          <p:cNvGrpSpPr/>
          <p:nvPr/>
        </p:nvGrpSpPr>
        <p:grpSpPr>
          <a:xfrm>
            <a:off x="3078726" y="6038296"/>
            <a:ext cx="1736050" cy="787001"/>
            <a:chOff x="6717298" y="6108892"/>
            <a:chExt cx="1736050" cy="787001"/>
          </a:xfrm>
        </p:grpSpPr>
        <p:pic>
          <p:nvPicPr>
            <p:cNvPr id="21" name="Ábra 20">
              <a:extLst>
                <a:ext uri="{FF2B5EF4-FFF2-40B4-BE49-F238E27FC236}">
                  <a16:creationId xmlns:a16="http://schemas.microsoft.com/office/drawing/2014/main" id="{E101288D-1852-2C5A-08A1-DB67C8BA51DC}"/>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29" name="Ábra 28">
              <a:extLst>
                <a:ext uri="{FF2B5EF4-FFF2-40B4-BE49-F238E27FC236}">
                  <a16:creationId xmlns:a16="http://schemas.microsoft.com/office/drawing/2014/main" id="{725089BC-2646-B528-8D71-BCB305A46AA7}"/>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176201085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Freeform: Shape 80">
            <a:extLst>
              <a:ext uri="{FF2B5EF4-FFF2-40B4-BE49-F238E27FC236}">
                <a16:creationId xmlns:a16="http://schemas.microsoft.com/office/drawing/2014/main" id="{7EEC9068-3CCB-0913-45AC-DF9B98D3D032}"/>
              </a:ext>
            </a:extLst>
          </p:cNvPr>
          <p:cNvSpPr/>
          <p:nvPr/>
        </p:nvSpPr>
        <p:spPr>
          <a:xfrm>
            <a:off x="495733" y="1475545"/>
            <a:ext cx="10864540" cy="4367316"/>
          </a:xfrm>
          <a:custGeom>
            <a:avLst/>
            <a:gdLst>
              <a:gd name="connsiteX0" fmla="*/ 4153759 w 10864540"/>
              <a:gd name="connsiteY0" fmla="*/ 27791 h 4367316"/>
              <a:gd name="connsiteX1" fmla="*/ 4153759 w 10864540"/>
              <a:gd name="connsiteY1" fmla="*/ 27791 h 4367316"/>
              <a:gd name="connsiteX2" fmla="*/ 3874789 w 10864540"/>
              <a:gd name="connsiteY2" fmla="*/ 74286 h 4367316"/>
              <a:gd name="connsiteX3" fmla="*/ 3750803 w 10864540"/>
              <a:gd name="connsiteY3" fmla="*/ 120780 h 4367316"/>
              <a:gd name="connsiteX4" fmla="*/ 3471833 w 10864540"/>
              <a:gd name="connsiteY4" fmla="*/ 198272 h 4367316"/>
              <a:gd name="connsiteX5" fmla="*/ 3347847 w 10864540"/>
              <a:gd name="connsiteY5" fmla="*/ 229269 h 4367316"/>
              <a:gd name="connsiteX6" fmla="*/ 2944891 w 10864540"/>
              <a:gd name="connsiteY6" fmla="*/ 260265 h 4367316"/>
              <a:gd name="connsiteX7" fmla="*/ 1937501 w 10864540"/>
              <a:gd name="connsiteY7" fmla="*/ 291262 h 4367316"/>
              <a:gd name="connsiteX8" fmla="*/ 1720525 w 10864540"/>
              <a:gd name="connsiteY8" fmla="*/ 322258 h 4367316"/>
              <a:gd name="connsiteX9" fmla="*/ 1379562 w 10864540"/>
              <a:gd name="connsiteY9" fmla="*/ 446245 h 4367316"/>
              <a:gd name="connsiteX10" fmla="*/ 914613 w 10864540"/>
              <a:gd name="connsiteY10" fmla="*/ 492740 h 4367316"/>
              <a:gd name="connsiteX11" fmla="*/ 790626 w 10864540"/>
              <a:gd name="connsiteY11" fmla="*/ 539235 h 4367316"/>
              <a:gd name="connsiteX12" fmla="*/ 744131 w 10864540"/>
              <a:gd name="connsiteY12" fmla="*/ 554733 h 4367316"/>
              <a:gd name="connsiteX13" fmla="*/ 682138 w 10864540"/>
              <a:gd name="connsiteY13" fmla="*/ 585730 h 4367316"/>
              <a:gd name="connsiteX14" fmla="*/ 248186 w 10864540"/>
              <a:gd name="connsiteY14" fmla="*/ 616726 h 4367316"/>
              <a:gd name="connsiteX15" fmla="*/ 201691 w 10864540"/>
              <a:gd name="connsiteY15" fmla="*/ 647723 h 4367316"/>
              <a:gd name="connsiteX16" fmla="*/ 77704 w 10864540"/>
              <a:gd name="connsiteY16" fmla="*/ 771709 h 4367316"/>
              <a:gd name="connsiteX17" fmla="*/ 46708 w 10864540"/>
              <a:gd name="connsiteY17" fmla="*/ 864699 h 4367316"/>
              <a:gd name="connsiteX18" fmla="*/ 15711 w 10864540"/>
              <a:gd name="connsiteY18" fmla="*/ 926692 h 4367316"/>
              <a:gd name="connsiteX19" fmla="*/ 213 w 10864540"/>
              <a:gd name="connsiteY19" fmla="*/ 1205662 h 4367316"/>
              <a:gd name="connsiteX20" fmla="*/ 15711 w 10864540"/>
              <a:gd name="connsiteY20" fmla="*/ 1469133 h 4367316"/>
              <a:gd name="connsiteX21" fmla="*/ 93203 w 10864540"/>
              <a:gd name="connsiteY21" fmla="*/ 3328930 h 4367316"/>
              <a:gd name="connsiteX22" fmla="*/ 155196 w 10864540"/>
              <a:gd name="connsiteY22" fmla="*/ 3390923 h 4367316"/>
              <a:gd name="connsiteX23" fmla="*/ 480660 w 10864540"/>
              <a:gd name="connsiteY23" fmla="*/ 3499411 h 4367316"/>
              <a:gd name="connsiteX24" fmla="*/ 651142 w 10864540"/>
              <a:gd name="connsiteY24" fmla="*/ 3530408 h 4367316"/>
              <a:gd name="connsiteX25" fmla="*/ 961108 w 10864540"/>
              <a:gd name="connsiteY25" fmla="*/ 3576902 h 4367316"/>
              <a:gd name="connsiteX26" fmla="*/ 1224579 w 10864540"/>
              <a:gd name="connsiteY26" fmla="*/ 3623397 h 4367316"/>
              <a:gd name="connsiteX27" fmla="*/ 2076986 w 10864540"/>
              <a:gd name="connsiteY27" fmla="*/ 3592401 h 4367316"/>
              <a:gd name="connsiteX28" fmla="*/ 2371453 w 10864540"/>
              <a:gd name="connsiteY28" fmla="*/ 3514909 h 4367316"/>
              <a:gd name="connsiteX29" fmla="*/ 2448945 w 10864540"/>
              <a:gd name="connsiteY29" fmla="*/ 3452916 h 4367316"/>
              <a:gd name="connsiteX30" fmla="*/ 2510938 w 10864540"/>
              <a:gd name="connsiteY30" fmla="*/ 3235940 h 4367316"/>
              <a:gd name="connsiteX31" fmla="*/ 2526436 w 10864540"/>
              <a:gd name="connsiteY31" fmla="*/ 3065458 h 4367316"/>
              <a:gd name="connsiteX32" fmla="*/ 2572931 w 10864540"/>
              <a:gd name="connsiteY32" fmla="*/ 2956970 h 4367316"/>
              <a:gd name="connsiteX33" fmla="*/ 2603928 w 10864540"/>
              <a:gd name="connsiteY33" fmla="*/ 2801987 h 4367316"/>
              <a:gd name="connsiteX34" fmla="*/ 2619426 w 10864540"/>
              <a:gd name="connsiteY34" fmla="*/ 2631506 h 4367316"/>
              <a:gd name="connsiteX35" fmla="*/ 2696918 w 10864540"/>
              <a:gd name="connsiteY35" fmla="*/ 2368035 h 4367316"/>
              <a:gd name="connsiteX36" fmla="*/ 2774409 w 10864540"/>
              <a:gd name="connsiteY36" fmla="*/ 2244048 h 4367316"/>
              <a:gd name="connsiteX37" fmla="*/ 2975887 w 10864540"/>
              <a:gd name="connsiteY37" fmla="*/ 2135560 h 4367316"/>
              <a:gd name="connsiteX38" fmla="*/ 3022382 w 10864540"/>
              <a:gd name="connsiteY38" fmla="*/ 2120062 h 4367316"/>
              <a:gd name="connsiteX39" fmla="*/ 3502830 w 10864540"/>
              <a:gd name="connsiteY39" fmla="*/ 2135560 h 4367316"/>
              <a:gd name="connsiteX40" fmla="*/ 3688809 w 10864540"/>
              <a:gd name="connsiteY40" fmla="*/ 2197553 h 4367316"/>
              <a:gd name="connsiteX41" fmla="*/ 4029772 w 10864540"/>
              <a:gd name="connsiteY41" fmla="*/ 2523018 h 4367316"/>
              <a:gd name="connsiteX42" fmla="*/ 4107264 w 10864540"/>
              <a:gd name="connsiteY42" fmla="*/ 2647004 h 4367316"/>
              <a:gd name="connsiteX43" fmla="*/ 4107264 w 10864540"/>
              <a:gd name="connsiteY43" fmla="*/ 3111953 h 4367316"/>
              <a:gd name="connsiteX44" fmla="*/ 4060769 w 10864540"/>
              <a:gd name="connsiteY44" fmla="*/ 3220441 h 4367316"/>
              <a:gd name="connsiteX45" fmla="*/ 3905786 w 10864540"/>
              <a:gd name="connsiteY45" fmla="*/ 3328930 h 4367316"/>
              <a:gd name="connsiteX46" fmla="*/ 3843792 w 10864540"/>
              <a:gd name="connsiteY46" fmla="*/ 3390923 h 4367316"/>
              <a:gd name="connsiteX47" fmla="*/ 3828294 w 10864540"/>
              <a:gd name="connsiteY47" fmla="*/ 3437418 h 4367316"/>
              <a:gd name="connsiteX48" fmla="*/ 3781799 w 10864540"/>
              <a:gd name="connsiteY48" fmla="*/ 3654394 h 4367316"/>
              <a:gd name="connsiteX49" fmla="*/ 3750803 w 10864540"/>
              <a:gd name="connsiteY49" fmla="*/ 3995357 h 4367316"/>
              <a:gd name="connsiteX50" fmla="*/ 3781799 w 10864540"/>
              <a:gd name="connsiteY50" fmla="*/ 4103845 h 4367316"/>
              <a:gd name="connsiteX51" fmla="*/ 4200253 w 10864540"/>
              <a:gd name="connsiteY51" fmla="*/ 4196835 h 4367316"/>
              <a:gd name="connsiteX52" fmla="*/ 4758192 w 10864540"/>
              <a:gd name="connsiteY52" fmla="*/ 4103845 h 4367316"/>
              <a:gd name="connsiteX53" fmla="*/ 4835684 w 10864540"/>
              <a:gd name="connsiteY53" fmla="*/ 3995357 h 4367316"/>
              <a:gd name="connsiteX54" fmla="*/ 4944172 w 10864540"/>
              <a:gd name="connsiteY54" fmla="*/ 3638896 h 4367316"/>
              <a:gd name="connsiteX55" fmla="*/ 5083657 w 10864540"/>
              <a:gd name="connsiteY55" fmla="*/ 3452916 h 4367316"/>
              <a:gd name="connsiteX56" fmla="*/ 5207643 w 10864540"/>
              <a:gd name="connsiteY56" fmla="*/ 3282435 h 4367316"/>
              <a:gd name="connsiteX57" fmla="*/ 5378125 w 10864540"/>
              <a:gd name="connsiteY57" fmla="*/ 3111953 h 4367316"/>
              <a:gd name="connsiteX58" fmla="*/ 5564104 w 10864540"/>
              <a:gd name="connsiteY58" fmla="*/ 3003465 h 4367316"/>
              <a:gd name="connsiteX59" fmla="*/ 5626098 w 10864540"/>
              <a:gd name="connsiteY59" fmla="*/ 2941472 h 4367316"/>
              <a:gd name="connsiteX60" fmla="*/ 5889569 w 10864540"/>
              <a:gd name="connsiteY60" fmla="*/ 2848482 h 4367316"/>
              <a:gd name="connsiteX61" fmla="*/ 5998057 w 10864540"/>
              <a:gd name="connsiteY61" fmla="*/ 2879479 h 4367316"/>
              <a:gd name="connsiteX62" fmla="*/ 6385514 w 10864540"/>
              <a:gd name="connsiteY62" fmla="*/ 3282435 h 4367316"/>
              <a:gd name="connsiteX63" fmla="*/ 6463006 w 10864540"/>
              <a:gd name="connsiteY63" fmla="*/ 3468414 h 4367316"/>
              <a:gd name="connsiteX64" fmla="*/ 6540498 w 10864540"/>
              <a:gd name="connsiteY64" fmla="*/ 3623397 h 4367316"/>
              <a:gd name="connsiteX65" fmla="*/ 6586992 w 10864540"/>
              <a:gd name="connsiteY65" fmla="*/ 3716387 h 4367316"/>
              <a:gd name="connsiteX66" fmla="*/ 6602491 w 10864540"/>
              <a:gd name="connsiteY66" fmla="*/ 3793879 h 4367316"/>
              <a:gd name="connsiteX67" fmla="*/ 6664484 w 10864540"/>
              <a:gd name="connsiteY67" fmla="*/ 3979858 h 4367316"/>
              <a:gd name="connsiteX68" fmla="*/ 6679982 w 10864540"/>
              <a:gd name="connsiteY68" fmla="*/ 4072848 h 4367316"/>
              <a:gd name="connsiteX69" fmla="*/ 6726477 w 10864540"/>
              <a:gd name="connsiteY69" fmla="*/ 4181336 h 4367316"/>
              <a:gd name="connsiteX70" fmla="*/ 7144931 w 10864540"/>
              <a:gd name="connsiteY70" fmla="*/ 4336319 h 4367316"/>
              <a:gd name="connsiteX71" fmla="*/ 7330911 w 10864540"/>
              <a:gd name="connsiteY71" fmla="*/ 4351818 h 4367316"/>
              <a:gd name="connsiteX72" fmla="*/ 8198816 w 10864540"/>
              <a:gd name="connsiteY72" fmla="*/ 4367316 h 4367316"/>
              <a:gd name="connsiteX73" fmla="*/ 8400294 w 10864540"/>
              <a:gd name="connsiteY73" fmla="*/ 4351818 h 4367316"/>
              <a:gd name="connsiteX74" fmla="*/ 8493284 w 10864540"/>
              <a:gd name="connsiteY74" fmla="*/ 4274326 h 4367316"/>
              <a:gd name="connsiteX75" fmla="*/ 8756755 w 10864540"/>
              <a:gd name="connsiteY75" fmla="*/ 4196835 h 4367316"/>
              <a:gd name="connsiteX76" fmla="*/ 8865243 w 10864540"/>
              <a:gd name="connsiteY76" fmla="*/ 4057350 h 4367316"/>
              <a:gd name="connsiteX77" fmla="*/ 9004728 w 10864540"/>
              <a:gd name="connsiteY77" fmla="*/ 3840374 h 4367316"/>
              <a:gd name="connsiteX78" fmla="*/ 9066721 w 10864540"/>
              <a:gd name="connsiteY78" fmla="*/ 3638896 h 4367316"/>
              <a:gd name="connsiteX79" fmla="*/ 9175209 w 10864540"/>
              <a:gd name="connsiteY79" fmla="*/ 3313431 h 4367316"/>
              <a:gd name="connsiteX80" fmla="*/ 9206206 w 10864540"/>
              <a:gd name="connsiteY80" fmla="*/ 3080957 h 4367316"/>
              <a:gd name="connsiteX81" fmla="*/ 9268199 w 10864540"/>
              <a:gd name="connsiteY81" fmla="*/ 2832984 h 4367316"/>
              <a:gd name="connsiteX82" fmla="*/ 9314694 w 10864540"/>
              <a:gd name="connsiteY82" fmla="*/ 2739994 h 4367316"/>
              <a:gd name="connsiteX83" fmla="*/ 9531670 w 10864540"/>
              <a:gd name="connsiteY83" fmla="*/ 2569513 h 4367316"/>
              <a:gd name="connsiteX84" fmla="*/ 9795142 w 10864540"/>
              <a:gd name="connsiteY84" fmla="*/ 2554014 h 4367316"/>
              <a:gd name="connsiteX85" fmla="*/ 10089609 w 10864540"/>
              <a:gd name="connsiteY85" fmla="*/ 2492021 h 4367316"/>
              <a:gd name="connsiteX86" fmla="*/ 10461569 w 10864540"/>
              <a:gd name="connsiteY86" fmla="*/ 2244048 h 4367316"/>
              <a:gd name="connsiteX87" fmla="*/ 10461569 w 10864540"/>
              <a:gd name="connsiteY87" fmla="*/ 1996075 h 4367316"/>
              <a:gd name="connsiteX88" fmla="*/ 10477067 w 10864540"/>
              <a:gd name="connsiteY88" fmla="*/ 1934082 h 4367316"/>
              <a:gd name="connsiteX89" fmla="*/ 10508064 w 10864540"/>
              <a:gd name="connsiteY89" fmla="*/ 1779099 h 4367316"/>
              <a:gd name="connsiteX90" fmla="*/ 10523562 w 10864540"/>
              <a:gd name="connsiteY90" fmla="*/ 1717106 h 4367316"/>
              <a:gd name="connsiteX91" fmla="*/ 10585555 w 10864540"/>
              <a:gd name="connsiteY91" fmla="*/ 1562123 h 4367316"/>
              <a:gd name="connsiteX92" fmla="*/ 10601053 w 10864540"/>
              <a:gd name="connsiteY92" fmla="*/ 1515628 h 4367316"/>
              <a:gd name="connsiteX93" fmla="*/ 10694043 w 10864540"/>
              <a:gd name="connsiteY93" fmla="*/ 1422638 h 4367316"/>
              <a:gd name="connsiteX94" fmla="*/ 10833528 w 10864540"/>
              <a:gd name="connsiteY94" fmla="*/ 1205662 h 4367316"/>
              <a:gd name="connsiteX95" fmla="*/ 10864525 w 10864540"/>
              <a:gd name="connsiteY95" fmla="*/ 1035180 h 4367316"/>
              <a:gd name="connsiteX96" fmla="*/ 10833528 w 10864540"/>
              <a:gd name="connsiteY96" fmla="*/ 802706 h 4367316"/>
              <a:gd name="connsiteX97" fmla="*/ 10740538 w 10864540"/>
              <a:gd name="connsiteY97" fmla="*/ 725214 h 4367316"/>
              <a:gd name="connsiteX98" fmla="*/ 10291087 w 10864540"/>
              <a:gd name="connsiteY98" fmla="*/ 601228 h 4367316"/>
              <a:gd name="connsiteX99" fmla="*/ 9779643 w 10864540"/>
              <a:gd name="connsiteY99" fmla="*/ 477241 h 4367316"/>
              <a:gd name="connsiteX100" fmla="*/ 9299196 w 10864540"/>
              <a:gd name="connsiteY100" fmla="*/ 492740 h 4367316"/>
              <a:gd name="connsiteX101" fmla="*/ 9252701 w 10864540"/>
              <a:gd name="connsiteY101" fmla="*/ 508238 h 4367316"/>
              <a:gd name="connsiteX102" fmla="*/ 9128714 w 10864540"/>
              <a:gd name="connsiteY102" fmla="*/ 539235 h 4367316"/>
              <a:gd name="connsiteX103" fmla="*/ 8989230 w 10864540"/>
              <a:gd name="connsiteY103" fmla="*/ 554733 h 4367316"/>
              <a:gd name="connsiteX104" fmla="*/ 8415792 w 10864540"/>
              <a:gd name="connsiteY104" fmla="*/ 523736 h 4367316"/>
              <a:gd name="connsiteX105" fmla="*/ 8183318 w 10864540"/>
              <a:gd name="connsiteY105" fmla="*/ 477241 h 4367316"/>
              <a:gd name="connsiteX106" fmla="*/ 7811359 w 10864540"/>
              <a:gd name="connsiteY106" fmla="*/ 368753 h 4367316"/>
              <a:gd name="connsiteX107" fmla="*/ 7377406 w 10864540"/>
              <a:gd name="connsiteY107" fmla="*/ 182774 h 4367316"/>
              <a:gd name="connsiteX108" fmla="*/ 7175928 w 10864540"/>
              <a:gd name="connsiteY108" fmla="*/ 74286 h 4367316"/>
              <a:gd name="connsiteX109" fmla="*/ 6261528 w 10864540"/>
              <a:gd name="connsiteY109" fmla="*/ 43289 h 4367316"/>
              <a:gd name="connsiteX110" fmla="*/ 5440118 w 10864540"/>
              <a:gd name="connsiteY110" fmla="*/ 27791 h 4367316"/>
              <a:gd name="connsiteX111" fmla="*/ 5362626 w 10864540"/>
              <a:gd name="connsiteY111" fmla="*/ 43289 h 4367316"/>
              <a:gd name="connsiteX112" fmla="*/ 5269636 w 10864540"/>
              <a:gd name="connsiteY112" fmla="*/ 58787 h 4367316"/>
              <a:gd name="connsiteX113" fmla="*/ 4928674 w 10864540"/>
              <a:gd name="connsiteY113" fmla="*/ 74286 h 4367316"/>
              <a:gd name="connsiteX114" fmla="*/ 3936782 w 10864540"/>
              <a:gd name="connsiteY114" fmla="*/ 27791 h 4367316"/>
              <a:gd name="connsiteX115" fmla="*/ 4153759 w 10864540"/>
              <a:gd name="connsiteY115" fmla="*/ 27791 h 4367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0864540" h="4367316">
                <a:moveTo>
                  <a:pt x="4153759" y="27791"/>
                </a:moveTo>
                <a:lnTo>
                  <a:pt x="4153759" y="27791"/>
                </a:lnTo>
                <a:cubicBezTo>
                  <a:pt x="4060769" y="43289"/>
                  <a:pt x="3966648" y="53088"/>
                  <a:pt x="3874789" y="74286"/>
                </a:cubicBezTo>
                <a:cubicBezTo>
                  <a:pt x="3831780" y="84211"/>
                  <a:pt x="3792990" y="107799"/>
                  <a:pt x="3750803" y="120780"/>
                </a:cubicBezTo>
                <a:cubicBezTo>
                  <a:pt x="3658560" y="149162"/>
                  <a:pt x="3565462" y="174864"/>
                  <a:pt x="3471833" y="198272"/>
                </a:cubicBezTo>
                <a:cubicBezTo>
                  <a:pt x="3430504" y="208604"/>
                  <a:pt x="3389868" y="222265"/>
                  <a:pt x="3347847" y="229269"/>
                </a:cubicBezTo>
                <a:cubicBezTo>
                  <a:pt x="3269461" y="242333"/>
                  <a:pt x="2991042" y="258556"/>
                  <a:pt x="2944891" y="260265"/>
                </a:cubicBezTo>
                <a:lnTo>
                  <a:pt x="1937501" y="291262"/>
                </a:lnTo>
                <a:cubicBezTo>
                  <a:pt x="1865176" y="301594"/>
                  <a:pt x="1790954" y="302829"/>
                  <a:pt x="1720525" y="322258"/>
                </a:cubicBezTo>
                <a:cubicBezTo>
                  <a:pt x="1330092" y="429963"/>
                  <a:pt x="1623744" y="391982"/>
                  <a:pt x="1379562" y="446245"/>
                </a:cubicBezTo>
                <a:cubicBezTo>
                  <a:pt x="1176036" y="491473"/>
                  <a:pt x="1158423" y="479907"/>
                  <a:pt x="914613" y="492740"/>
                </a:cubicBezTo>
                <a:cubicBezTo>
                  <a:pt x="809078" y="527917"/>
                  <a:pt x="938882" y="483639"/>
                  <a:pt x="790626" y="539235"/>
                </a:cubicBezTo>
                <a:cubicBezTo>
                  <a:pt x="775330" y="544971"/>
                  <a:pt x="759147" y="548298"/>
                  <a:pt x="744131" y="554733"/>
                </a:cubicBezTo>
                <a:cubicBezTo>
                  <a:pt x="722896" y="563834"/>
                  <a:pt x="705063" y="582864"/>
                  <a:pt x="682138" y="585730"/>
                </a:cubicBezTo>
                <a:cubicBezTo>
                  <a:pt x="538239" y="603717"/>
                  <a:pt x="392837" y="606394"/>
                  <a:pt x="248186" y="616726"/>
                </a:cubicBezTo>
                <a:cubicBezTo>
                  <a:pt x="232688" y="627058"/>
                  <a:pt x="215474" y="635193"/>
                  <a:pt x="201691" y="647723"/>
                </a:cubicBezTo>
                <a:cubicBezTo>
                  <a:pt x="158443" y="687039"/>
                  <a:pt x="77704" y="771709"/>
                  <a:pt x="77704" y="771709"/>
                </a:cubicBezTo>
                <a:cubicBezTo>
                  <a:pt x="67372" y="802706"/>
                  <a:pt x="58843" y="834363"/>
                  <a:pt x="46708" y="864699"/>
                </a:cubicBezTo>
                <a:cubicBezTo>
                  <a:pt x="38128" y="886150"/>
                  <a:pt x="18833" y="903800"/>
                  <a:pt x="15711" y="926692"/>
                </a:cubicBezTo>
                <a:cubicBezTo>
                  <a:pt x="3127" y="1018971"/>
                  <a:pt x="5379" y="1112672"/>
                  <a:pt x="213" y="1205662"/>
                </a:cubicBezTo>
                <a:cubicBezTo>
                  <a:pt x="5379" y="1293486"/>
                  <a:pt x="15711" y="1381158"/>
                  <a:pt x="15711" y="1469133"/>
                </a:cubicBezTo>
                <a:cubicBezTo>
                  <a:pt x="15711" y="2415732"/>
                  <a:pt x="-51843" y="2313606"/>
                  <a:pt x="93203" y="3328930"/>
                </a:cubicBezTo>
                <a:cubicBezTo>
                  <a:pt x="97336" y="3357860"/>
                  <a:pt x="128447" y="3379153"/>
                  <a:pt x="155196" y="3390923"/>
                </a:cubicBezTo>
                <a:cubicBezTo>
                  <a:pt x="259868" y="3436979"/>
                  <a:pt x="370575" y="3468449"/>
                  <a:pt x="480660" y="3499411"/>
                </a:cubicBezTo>
                <a:cubicBezTo>
                  <a:pt x="536262" y="3515049"/>
                  <a:pt x="594120" y="3521211"/>
                  <a:pt x="651142" y="3530408"/>
                </a:cubicBezTo>
                <a:cubicBezTo>
                  <a:pt x="754287" y="3547044"/>
                  <a:pt x="857977" y="3560178"/>
                  <a:pt x="961108" y="3576902"/>
                </a:cubicBezTo>
                <a:cubicBezTo>
                  <a:pt x="1049139" y="3591177"/>
                  <a:pt x="1136755" y="3607899"/>
                  <a:pt x="1224579" y="3623397"/>
                </a:cubicBezTo>
                <a:cubicBezTo>
                  <a:pt x="1508715" y="3613065"/>
                  <a:pt x="1793451" y="3613560"/>
                  <a:pt x="2076986" y="3592401"/>
                </a:cubicBezTo>
                <a:cubicBezTo>
                  <a:pt x="2114627" y="3589592"/>
                  <a:pt x="2310304" y="3532380"/>
                  <a:pt x="2371453" y="3514909"/>
                </a:cubicBezTo>
                <a:cubicBezTo>
                  <a:pt x="2397284" y="3494245"/>
                  <a:pt x="2431608" y="3481088"/>
                  <a:pt x="2448945" y="3452916"/>
                </a:cubicBezTo>
                <a:cubicBezTo>
                  <a:pt x="2481434" y="3400121"/>
                  <a:pt x="2497833" y="3301464"/>
                  <a:pt x="2510938" y="3235940"/>
                </a:cubicBezTo>
                <a:cubicBezTo>
                  <a:pt x="2516104" y="3179113"/>
                  <a:pt x="2514058" y="3121161"/>
                  <a:pt x="2526436" y="3065458"/>
                </a:cubicBezTo>
                <a:cubicBezTo>
                  <a:pt x="2534971" y="3027051"/>
                  <a:pt x="2559485" y="2993945"/>
                  <a:pt x="2572931" y="2956970"/>
                </a:cubicBezTo>
                <a:cubicBezTo>
                  <a:pt x="2585427" y="2922606"/>
                  <a:pt x="2600603" y="2830251"/>
                  <a:pt x="2603928" y="2801987"/>
                </a:cubicBezTo>
                <a:cubicBezTo>
                  <a:pt x="2610595" y="2745316"/>
                  <a:pt x="2610961" y="2687936"/>
                  <a:pt x="2619426" y="2631506"/>
                </a:cubicBezTo>
                <a:cubicBezTo>
                  <a:pt x="2631416" y="2551575"/>
                  <a:pt x="2660187" y="2441497"/>
                  <a:pt x="2696918" y="2368035"/>
                </a:cubicBezTo>
                <a:cubicBezTo>
                  <a:pt x="2718714" y="2324443"/>
                  <a:pt x="2733857" y="2271082"/>
                  <a:pt x="2774409" y="2244048"/>
                </a:cubicBezTo>
                <a:cubicBezTo>
                  <a:pt x="2841284" y="2199466"/>
                  <a:pt x="2890073" y="2164164"/>
                  <a:pt x="2975887" y="2135560"/>
                </a:cubicBezTo>
                <a:lnTo>
                  <a:pt x="3022382" y="2120062"/>
                </a:lnTo>
                <a:cubicBezTo>
                  <a:pt x="3182531" y="2125228"/>
                  <a:pt x="3343670" y="2117053"/>
                  <a:pt x="3502830" y="2135560"/>
                </a:cubicBezTo>
                <a:cubicBezTo>
                  <a:pt x="3567739" y="2143108"/>
                  <a:pt x="3628584" y="2172195"/>
                  <a:pt x="3688809" y="2197553"/>
                </a:cubicBezTo>
                <a:cubicBezTo>
                  <a:pt x="3847847" y="2264517"/>
                  <a:pt x="3913555" y="2377747"/>
                  <a:pt x="4029772" y="2523018"/>
                </a:cubicBezTo>
                <a:cubicBezTo>
                  <a:pt x="4060218" y="2561075"/>
                  <a:pt x="4081433" y="2605675"/>
                  <a:pt x="4107264" y="2647004"/>
                </a:cubicBezTo>
                <a:cubicBezTo>
                  <a:pt x="4143700" y="2829186"/>
                  <a:pt x="4145459" y="2806396"/>
                  <a:pt x="4107264" y="3111953"/>
                </a:cubicBezTo>
                <a:cubicBezTo>
                  <a:pt x="4102384" y="3150993"/>
                  <a:pt x="4083910" y="3188622"/>
                  <a:pt x="4060769" y="3220441"/>
                </a:cubicBezTo>
                <a:cubicBezTo>
                  <a:pt x="4022407" y="3273188"/>
                  <a:pt x="3954589" y="3290972"/>
                  <a:pt x="3905786" y="3328930"/>
                </a:cubicBezTo>
                <a:cubicBezTo>
                  <a:pt x="3882718" y="3346872"/>
                  <a:pt x="3864457" y="3370259"/>
                  <a:pt x="3843792" y="3390923"/>
                </a:cubicBezTo>
                <a:cubicBezTo>
                  <a:pt x="3838626" y="3406421"/>
                  <a:pt x="3832782" y="3421710"/>
                  <a:pt x="3828294" y="3437418"/>
                </a:cubicBezTo>
                <a:cubicBezTo>
                  <a:pt x="3809444" y="3503393"/>
                  <a:pt x="3793659" y="3595094"/>
                  <a:pt x="3781799" y="3654394"/>
                </a:cubicBezTo>
                <a:cubicBezTo>
                  <a:pt x="3771467" y="3768048"/>
                  <a:pt x="3750803" y="3881234"/>
                  <a:pt x="3750803" y="3995357"/>
                </a:cubicBezTo>
                <a:cubicBezTo>
                  <a:pt x="3750803" y="4032967"/>
                  <a:pt x="3751195" y="4081985"/>
                  <a:pt x="3781799" y="4103845"/>
                </a:cubicBezTo>
                <a:cubicBezTo>
                  <a:pt x="3807334" y="4122084"/>
                  <a:pt x="4198352" y="4196455"/>
                  <a:pt x="4200253" y="4196835"/>
                </a:cubicBezTo>
                <a:cubicBezTo>
                  <a:pt x="4428656" y="4182099"/>
                  <a:pt x="4614142" y="4262300"/>
                  <a:pt x="4758192" y="4103845"/>
                </a:cubicBezTo>
                <a:cubicBezTo>
                  <a:pt x="4788086" y="4070962"/>
                  <a:pt x="4809853" y="4031520"/>
                  <a:pt x="4835684" y="3995357"/>
                </a:cubicBezTo>
                <a:cubicBezTo>
                  <a:pt x="4867314" y="3868837"/>
                  <a:pt x="4888285" y="3757657"/>
                  <a:pt x="4944172" y="3638896"/>
                </a:cubicBezTo>
                <a:cubicBezTo>
                  <a:pt x="4977695" y="3567660"/>
                  <a:pt x="5037393" y="3514602"/>
                  <a:pt x="5083657" y="3452916"/>
                </a:cubicBezTo>
                <a:cubicBezTo>
                  <a:pt x="5148199" y="3366860"/>
                  <a:pt x="5136407" y="3358419"/>
                  <a:pt x="5207643" y="3282435"/>
                </a:cubicBezTo>
                <a:cubicBezTo>
                  <a:pt x="5262609" y="3223805"/>
                  <a:pt x="5308707" y="3152447"/>
                  <a:pt x="5378125" y="3111953"/>
                </a:cubicBezTo>
                <a:cubicBezTo>
                  <a:pt x="5440118" y="3075790"/>
                  <a:pt x="5504963" y="3044124"/>
                  <a:pt x="5564104" y="3003465"/>
                </a:cubicBezTo>
                <a:cubicBezTo>
                  <a:pt x="5588186" y="2986909"/>
                  <a:pt x="5601443" y="2957162"/>
                  <a:pt x="5626098" y="2941472"/>
                </a:cubicBezTo>
                <a:cubicBezTo>
                  <a:pt x="5686517" y="2903024"/>
                  <a:pt x="5830760" y="2866125"/>
                  <a:pt x="5889569" y="2848482"/>
                </a:cubicBezTo>
                <a:cubicBezTo>
                  <a:pt x="5925732" y="2858814"/>
                  <a:pt x="5968689" y="2855984"/>
                  <a:pt x="5998057" y="2879479"/>
                </a:cubicBezTo>
                <a:cubicBezTo>
                  <a:pt x="6130478" y="2985416"/>
                  <a:pt x="6267842" y="3147951"/>
                  <a:pt x="6385514" y="3282435"/>
                </a:cubicBezTo>
                <a:cubicBezTo>
                  <a:pt x="6413660" y="3366868"/>
                  <a:pt x="6405103" y="3346175"/>
                  <a:pt x="6463006" y="3468414"/>
                </a:cubicBezTo>
                <a:cubicBezTo>
                  <a:pt x="6487732" y="3520613"/>
                  <a:pt x="6516294" y="3570954"/>
                  <a:pt x="6540498" y="3623397"/>
                </a:cubicBezTo>
                <a:cubicBezTo>
                  <a:pt x="6588625" y="3727672"/>
                  <a:pt x="6516447" y="3610568"/>
                  <a:pt x="6586992" y="3716387"/>
                </a:cubicBezTo>
                <a:cubicBezTo>
                  <a:pt x="6592158" y="3742218"/>
                  <a:pt x="6594922" y="3768648"/>
                  <a:pt x="6602491" y="3793879"/>
                </a:cubicBezTo>
                <a:cubicBezTo>
                  <a:pt x="6661103" y="3989253"/>
                  <a:pt x="6607393" y="3732463"/>
                  <a:pt x="6664484" y="3979858"/>
                </a:cubicBezTo>
                <a:cubicBezTo>
                  <a:pt x="6671550" y="4010477"/>
                  <a:pt x="6673165" y="4042172"/>
                  <a:pt x="6679982" y="4072848"/>
                </a:cubicBezTo>
                <a:cubicBezTo>
                  <a:pt x="6684217" y="4091904"/>
                  <a:pt x="6714437" y="4174531"/>
                  <a:pt x="6726477" y="4181336"/>
                </a:cubicBezTo>
                <a:cubicBezTo>
                  <a:pt x="6877971" y="4266963"/>
                  <a:pt x="6989522" y="4319051"/>
                  <a:pt x="7144931" y="4336319"/>
                </a:cubicBezTo>
                <a:cubicBezTo>
                  <a:pt x="7206759" y="4343189"/>
                  <a:pt x="7268730" y="4349989"/>
                  <a:pt x="7330911" y="4351818"/>
                </a:cubicBezTo>
                <a:cubicBezTo>
                  <a:pt x="7620134" y="4360325"/>
                  <a:pt x="7909514" y="4362150"/>
                  <a:pt x="8198816" y="4367316"/>
                </a:cubicBezTo>
                <a:cubicBezTo>
                  <a:pt x="8265975" y="4362150"/>
                  <a:pt x="8336063" y="4372102"/>
                  <a:pt x="8400294" y="4351818"/>
                </a:cubicBezTo>
                <a:cubicBezTo>
                  <a:pt x="8438770" y="4339668"/>
                  <a:pt x="8456281" y="4290414"/>
                  <a:pt x="8493284" y="4274326"/>
                </a:cubicBezTo>
                <a:cubicBezTo>
                  <a:pt x="8577236" y="4237825"/>
                  <a:pt x="8668931" y="4222665"/>
                  <a:pt x="8756755" y="4196835"/>
                </a:cubicBezTo>
                <a:cubicBezTo>
                  <a:pt x="8792918" y="4150340"/>
                  <a:pt x="8836019" y="4108492"/>
                  <a:pt x="8865243" y="4057350"/>
                </a:cubicBezTo>
                <a:cubicBezTo>
                  <a:pt x="8949285" y="3910277"/>
                  <a:pt x="8903027" y="3982754"/>
                  <a:pt x="9004728" y="3840374"/>
                </a:cubicBezTo>
                <a:cubicBezTo>
                  <a:pt x="9020013" y="3786877"/>
                  <a:pt x="9045280" y="3692500"/>
                  <a:pt x="9066721" y="3638896"/>
                </a:cubicBezTo>
                <a:cubicBezTo>
                  <a:pt x="9139633" y="3456613"/>
                  <a:pt x="9135254" y="3529185"/>
                  <a:pt x="9175209" y="3313431"/>
                </a:cubicBezTo>
                <a:cubicBezTo>
                  <a:pt x="9189444" y="3236561"/>
                  <a:pt x="9193855" y="3158152"/>
                  <a:pt x="9206206" y="3080957"/>
                </a:cubicBezTo>
                <a:cubicBezTo>
                  <a:pt x="9219490" y="2997936"/>
                  <a:pt x="9235503" y="2911456"/>
                  <a:pt x="9268199" y="2832984"/>
                </a:cubicBezTo>
                <a:cubicBezTo>
                  <a:pt x="9281528" y="2800994"/>
                  <a:pt x="9293045" y="2767055"/>
                  <a:pt x="9314694" y="2739994"/>
                </a:cubicBezTo>
                <a:cubicBezTo>
                  <a:pt x="9360605" y="2682606"/>
                  <a:pt x="9441042" y="2581871"/>
                  <a:pt x="9531670" y="2569513"/>
                </a:cubicBezTo>
                <a:cubicBezTo>
                  <a:pt x="9618839" y="2557626"/>
                  <a:pt x="9707318" y="2559180"/>
                  <a:pt x="9795142" y="2554014"/>
                </a:cubicBezTo>
                <a:cubicBezTo>
                  <a:pt x="9815769" y="2550264"/>
                  <a:pt x="10051030" y="2511311"/>
                  <a:pt x="10089609" y="2492021"/>
                </a:cubicBezTo>
                <a:cubicBezTo>
                  <a:pt x="10298545" y="2387553"/>
                  <a:pt x="10323536" y="2359076"/>
                  <a:pt x="10461569" y="2244048"/>
                </a:cubicBezTo>
                <a:cubicBezTo>
                  <a:pt x="10426359" y="2138421"/>
                  <a:pt x="10438262" y="2194179"/>
                  <a:pt x="10461569" y="1996075"/>
                </a:cubicBezTo>
                <a:cubicBezTo>
                  <a:pt x="10464058" y="1974921"/>
                  <a:pt x="10472604" y="1954909"/>
                  <a:pt x="10477067" y="1934082"/>
                </a:cubicBezTo>
                <a:cubicBezTo>
                  <a:pt x="10488106" y="1882567"/>
                  <a:pt x="10495286" y="1830210"/>
                  <a:pt x="10508064" y="1779099"/>
                </a:cubicBezTo>
                <a:cubicBezTo>
                  <a:pt x="10513230" y="1758435"/>
                  <a:pt x="10516398" y="1737165"/>
                  <a:pt x="10523562" y="1717106"/>
                </a:cubicBezTo>
                <a:cubicBezTo>
                  <a:pt x="10542276" y="1664707"/>
                  <a:pt x="10567960" y="1614908"/>
                  <a:pt x="10585555" y="1562123"/>
                </a:cubicBezTo>
                <a:cubicBezTo>
                  <a:pt x="10590721" y="1546625"/>
                  <a:pt x="10591023" y="1528523"/>
                  <a:pt x="10601053" y="1515628"/>
                </a:cubicBezTo>
                <a:cubicBezTo>
                  <a:pt x="10627966" y="1481026"/>
                  <a:pt x="10667130" y="1457240"/>
                  <a:pt x="10694043" y="1422638"/>
                </a:cubicBezTo>
                <a:cubicBezTo>
                  <a:pt x="10819611" y="1261193"/>
                  <a:pt x="10780655" y="1337843"/>
                  <a:pt x="10833528" y="1205662"/>
                </a:cubicBezTo>
                <a:cubicBezTo>
                  <a:pt x="10837927" y="1183668"/>
                  <a:pt x="10865287" y="1051190"/>
                  <a:pt x="10864525" y="1035180"/>
                </a:cubicBezTo>
                <a:cubicBezTo>
                  <a:pt x="10860807" y="957091"/>
                  <a:pt x="10854452" y="878031"/>
                  <a:pt x="10833528" y="802706"/>
                </a:cubicBezTo>
                <a:cubicBezTo>
                  <a:pt x="10829256" y="787328"/>
                  <a:pt x="10758193" y="730731"/>
                  <a:pt x="10740538" y="725214"/>
                </a:cubicBezTo>
                <a:cubicBezTo>
                  <a:pt x="10592199" y="678858"/>
                  <a:pt x="10441570" y="640062"/>
                  <a:pt x="10291087" y="601228"/>
                </a:cubicBezTo>
                <a:cubicBezTo>
                  <a:pt x="10121232" y="557395"/>
                  <a:pt x="9950124" y="518570"/>
                  <a:pt x="9779643" y="477241"/>
                </a:cubicBezTo>
                <a:cubicBezTo>
                  <a:pt x="9619494" y="482407"/>
                  <a:pt x="9459152" y="483331"/>
                  <a:pt x="9299196" y="492740"/>
                </a:cubicBezTo>
                <a:cubicBezTo>
                  <a:pt x="9282888" y="493699"/>
                  <a:pt x="9268462" y="503940"/>
                  <a:pt x="9252701" y="508238"/>
                </a:cubicBezTo>
                <a:cubicBezTo>
                  <a:pt x="9211601" y="519447"/>
                  <a:pt x="9170667" y="531832"/>
                  <a:pt x="9128714" y="539235"/>
                </a:cubicBezTo>
                <a:cubicBezTo>
                  <a:pt x="9082645" y="547365"/>
                  <a:pt x="9035725" y="549567"/>
                  <a:pt x="8989230" y="554733"/>
                </a:cubicBezTo>
                <a:cubicBezTo>
                  <a:pt x="8920292" y="552082"/>
                  <a:pt x="8554141" y="545021"/>
                  <a:pt x="8415792" y="523736"/>
                </a:cubicBezTo>
                <a:cubicBezTo>
                  <a:pt x="8337685" y="511719"/>
                  <a:pt x="8260590" y="493799"/>
                  <a:pt x="8183318" y="477241"/>
                </a:cubicBezTo>
                <a:cubicBezTo>
                  <a:pt x="8008604" y="439803"/>
                  <a:pt x="7971444" y="434429"/>
                  <a:pt x="7811359" y="368753"/>
                </a:cubicBezTo>
                <a:cubicBezTo>
                  <a:pt x="7665760" y="309020"/>
                  <a:pt x="7520195" y="248944"/>
                  <a:pt x="7377406" y="182774"/>
                </a:cubicBezTo>
                <a:cubicBezTo>
                  <a:pt x="7308199" y="150703"/>
                  <a:pt x="7251616" y="83747"/>
                  <a:pt x="7175928" y="74286"/>
                </a:cubicBezTo>
                <a:cubicBezTo>
                  <a:pt x="6873308" y="36458"/>
                  <a:pt x="6261528" y="43289"/>
                  <a:pt x="6261528" y="43289"/>
                </a:cubicBezTo>
                <a:cubicBezTo>
                  <a:pt x="5893264" y="-23669"/>
                  <a:pt x="6089591" y="154"/>
                  <a:pt x="5440118" y="27791"/>
                </a:cubicBezTo>
                <a:cubicBezTo>
                  <a:pt x="5413800" y="28911"/>
                  <a:pt x="5388543" y="38577"/>
                  <a:pt x="5362626" y="43289"/>
                </a:cubicBezTo>
                <a:cubicBezTo>
                  <a:pt x="5331709" y="48910"/>
                  <a:pt x="5300980" y="56548"/>
                  <a:pt x="5269636" y="58787"/>
                </a:cubicBezTo>
                <a:cubicBezTo>
                  <a:pt x="5156154" y="66893"/>
                  <a:pt x="5042328" y="69120"/>
                  <a:pt x="4928674" y="74286"/>
                </a:cubicBezTo>
                <a:cubicBezTo>
                  <a:pt x="4215420" y="55008"/>
                  <a:pt x="4545929" y="72912"/>
                  <a:pt x="3936782" y="27791"/>
                </a:cubicBezTo>
                <a:lnTo>
                  <a:pt x="4153759" y="27791"/>
                </a:lnTo>
                <a:close/>
              </a:path>
            </a:pathLst>
          </a:cu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GB"/>
          </a:p>
        </p:txBody>
      </p:sp>
      <p:sp>
        <p:nvSpPr>
          <p:cNvPr id="2" name="Content Placeholder 1">
            <a:extLst>
              <a:ext uri="{FF2B5EF4-FFF2-40B4-BE49-F238E27FC236}">
                <a16:creationId xmlns:a16="http://schemas.microsoft.com/office/drawing/2014/main" id="{B9D2A5E3-E59A-0BCA-4374-E6B646F58241}"/>
              </a:ext>
            </a:extLst>
          </p:cNvPr>
          <p:cNvSpPr>
            <a:spLocks noGrp="1"/>
          </p:cNvSpPr>
          <p:nvPr>
            <p:ph idx="1"/>
          </p:nvPr>
        </p:nvSpPr>
        <p:spPr>
          <a:xfrm>
            <a:off x="1802290" y="1548721"/>
            <a:ext cx="10515600" cy="636540"/>
          </a:xfrm>
        </p:spPr>
        <p:txBody>
          <a:bodyPr>
            <a:normAutofit/>
          </a:bodyPr>
          <a:lstStyle/>
          <a:p>
            <a:pPr marL="0" indent="0">
              <a:buNone/>
            </a:pPr>
            <a:r>
              <a:rPr lang="hu-HU" sz="2400" dirty="0">
                <a:solidFill>
                  <a:schemeClr val="accent5">
                    <a:lumMod val="75000"/>
                  </a:schemeClr>
                </a:solidFill>
              </a:rPr>
              <a:t>                                      C</a:t>
            </a:r>
            <a:r>
              <a:rPr lang="en-GB" sz="2400" dirty="0">
                <a:solidFill>
                  <a:schemeClr val="accent5">
                    <a:lumMod val="75000"/>
                  </a:schemeClr>
                </a:solidFill>
              </a:rPr>
              <a:t>(x) </a:t>
            </a:r>
            <a:r>
              <a:rPr lang="hu-HU" sz="2400" dirty="0">
                <a:solidFill>
                  <a:schemeClr val="accent5">
                    <a:lumMod val="75000"/>
                  </a:schemeClr>
                </a:solidFill>
              </a:rPr>
              <a:t>∧</a:t>
            </a:r>
            <a:r>
              <a:rPr lang="en-GB" sz="2400" dirty="0">
                <a:solidFill>
                  <a:schemeClr val="accent5">
                    <a:lumMod val="75000"/>
                  </a:schemeClr>
                </a:solidFill>
              </a:rPr>
              <a:t> ¬ </a:t>
            </a:r>
            <a:r>
              <a:rPr lang="hu-HU" sz="2400" dirty="0">
                <a:solidFill>
                  <a:schemeClr val="accent5">
                    <a:lumMod val="75000"/>
                  </a:schemeClr>
                </a:solidFill>
              </a:rPr>
              <a:t>S</a:t>
            </a:r>
            <a:r>
              <a:rPr lang="en-GB" sz="2400" dirty="0">
                <a:solidFill>
                  <a:schemeClr val="accent5">
                    <a:lumMod val="75000"/>
                  </a:schemeClr>
                </a:solidFill>
              </a:rPr>
              <a:t>(</a:t>
            </a:r>
            <a:r>
              <a:rPr lang="en-GB" sz="2400" dirty="0" err="1">
                <a:solidFill>
                  <a:schemeClr val="accent5">
                    <a:lumMod val="75000"/>
                  </a:schemeClr>
                </a:solidFill>
              </a:rPr>
              <a:t>x,y</a:t>
            </a:r>
            <a:r>
              <a:rPr lang="en-GB" sz="2400" dirty="0">
                <a:solidFill>
                  <a:schemeClr val="accent5">
                    <a:lumMod val="75000"/>
                  </a:schemeClr>
                </a:solidFill>
              </a:rPr>
              <a:t>) </a:t>
            </a:r>
            <a:r>
              <a:rPr lang="hu-HU" sz="2400" dirty="0">
                <a:solidFill>
                  <a:schemeClr val="accent5">
                    <a:lumMod val="75000"/>
                  </a:schemeClr>
                </a:solidFill>
              </a:rPr>
              <a:t>∧</a:t>
            </a:r>
            <a:r>
              <a:rPr lang="en-GB" sz="2400" dirty="0">
                <a:solidFill>
                  <a:schemeClr val="accent5">
                    <a:lumMod val="75000"/>
                  </a:schemeClr>
                </a:solidFill>
              </a:rPr>
              <a:t> </a:t>
            </a:r>
            <a:r>
              <a:rPr lang="hu-HU" sz="2400" dirty="0">
                <a:solidFill>
                  <a:schemeClr val="accent5">
                    <a:lumMod val="75000"/>
                  </a:schemeClr>
                </a:solidFill>
              </a:rPr>
              <a:t>D</a:t>
            </a:r>
            <a:r>
              <a:rPr lang="en-GB" sz="2400" dirty="0">
                <a:solidFill>
                  <a:schemeClr val="accent5">
                    <a:lumMod val="75000"/>
                  </a:schemeClr>
                </a:solidFill>
              </a:rPr>
              <a:t>(y)</a:t>
            </a:r>
            <a:endParaRPr lang="en-GB" sz="2400" dirty="0"/>
          </a:p>
        </p:txBody>
      </p:sp>
      <p:sp>
        <p:nvSpPr>
          <p:cNvPr id="5" name="Slide Number Placeholder 4">
            <a:extLst>
              <a:ext uri="{FF2B5EF4-FFF2-40B4-BE49-F238E27FC236}">
                <a16:creationId xmlns:a16="http://schemas.microsoft.com/office/drawing/2014/main" id="{8E1ABC4E-D5A7-DCD2-4A6A-92640693F3B5}"/>
              </a:ext>
            </a:extLst>
          </p:cNvPr>
          <p:cNvSpPr>
            <a:spLocks noGrp="1"/>
          </p:cNvSpPr>
          <p:nvPr>
            <p:ph type="sldNum" sz="quarter" idx="12"/>
          </p:nvPr>
        </p:nvSpPr>
        <p:spPr/>
        <p:txBody>
          <a:bodyPr/>
          <a:lstStyle/>
          <a:p>
            <a:fld id="{9F7ECEBC-3B63-4262-8BE9-06366B519A9F}" type="slidenum">
              <a:rPr lang="hu-HU" smtClean="0"/>
              <a:pPr/>
              <a:t>174</a:t>
            </a:fld>
            <a:endParaRPr lang="hu-HU" dirty="0"/>
          </a:p>
        </p:txBody>
      </p:sp>
      <p:sp>
        <p:nvSpPr>
          <p:cNvPr id="6" name="Title 5">
            <a:extLst>
              <a:ext uri="{FF2B5EF4-FFF2-40B4-BE49-F238E27FC236}">
                <a16:creationId xmlns:a16="http://schemas.microsoft.com/office/drawing/2014/main" id="{9F3DD0DF-21B6-BFA2-35BF-474FD4576315}"/>
              </a:ext>
            </a:extLst>
          </p:cNvPr>
          <p:cNvSpPr>
            <a:spLocks noGrp="1"/>
          </p:cNvSpPr>
          <p:nvPr>
            <p:ph type="title"/>
          </p:nvPr>
        </p:nvSpPr>
        <p:spPr/>
        <p:txBody>
          <a:bodyPr>
            <a:normAutofit fontScale="90000"/>
          </a:bodyPr>
          <a:lstStyle/>
          <a:p>
            <a:r>
              <a:rPr lang="hu-HU" b="1" dirty="0" err="1">
                <a:solidFill>
                  <a:schemeClr val="tx1"/>
                </a:solidFill>
              </a:rPr>
              <a:t>Rule-based</a:t>
            </a:r>
            <a:r>
              <a:rPr lang="hu-HU" b="1" dirty="0">
                <a:solidFill>
                  <a:schemeClr val="tx1"/>
                </a:solidFill>
              </a:rPr>
              <a:t> </a:t>
            </a:r>
            <a:r>
              <a:rPr lang="hu-HU" b="1" dirty="0" err="1">
                <a:solidFill>
                  <a:schemeClr val="tx1"/>
                </a:solidFill>
              </a:rPr>
              <a:t>reasoning</a:t>
            </a:r>
            <a:br>
              <a:rPr lang="hu-HU" dirty="0">
                <a:solidFill>
                  <a:schemeClr val="tx1"/>
                </a:solidFill>
              </a:rPr>
            </a:br>
            <a:r>
              <a:rPr lang="hu-HU" dirty="0" err="1">
                <a:solidFill>
                  <a:schemeClr val="tx1"/>
                </a:solidFill>
              </a:rPr>
              <a:t>Backward</a:t>
            </a:r>
            <a:r>
              <a:rPr lang="hu-HU" dirty="0">
                <a:solidFill>
                  <a:schemeClr val="tx1"/>
                </a:solidFill>
              </a:rPr>
              <a:t> </a:t>
            </a:r>
            <a:r>
              <a:rPr lang="hu-HU" dirty="0" err="1">
                <a:solidFill>
                  <a:schemeClr val="tx1"/>
                </a:solidFill>
              </a:rPr>
              <a:t>rule-based</a:t>
            </a:r>
            <a:r>
              <a:rPr lang="hu-HU" dirty="0">
                <a:solidFill>
                  <a:schemeClr val="tx1"/>
                </a:solidFill>
              </a:rPr>
              <a:t> </a:t>
            </a:r>
            <a:r>
              <a:rPr lang="hu-HU" dirty="0" err="1">
                <a:solidFill>
                  <a:schemeClr val="tx1"/>
                </a:solidFill>
              </a:rPr>
              <a:t>representation</a:t>
            </a:r>
            <a:r>
              <a:rPr lang="hu-HU" dirty="0">
                <a:solidFill>
                  <a:schemeClr val="tx1"/>
                </a:solidFill>
              </a:rPr>
              <a:t> (</a:t>
            </a:r>
            <a:r>
              <a:rPr lang="hu-HU" dirty="0" err="1">
                <a:solidFill>
                  <a:schemeClr val="tx1"/>
                </a:solidFill>
              </a:rPr>
              <a:t>proof</a:t>
            </a:r>
            <a:r>
              <a:rPr lang="hu-HU" dirty="0">
                <a:solidFill>
                  <a:schemeClr val="tx1"/>
                </a:solidFill>
              </a:rPr>
              <a:t>)</a:t>
            </a:r>
            <a:endParaRPr lang="en-GB" dirty="0"/>
          </a:p>
        </p:txBody>
      </p:sp>
      <p:sp>
        <p:nvSpPr>
          <p:cNvPr id="7" name="Content Placeholder 1">
            <a:extLst>
              <a:ext uri="{FF2B5EF4-FFF2-40B4-BE49-F238E27FC236}">
                <a16:creationId xmlns:a16="http://schemas.microsoft.com/office/drawing/2014/main" id="{80039F2A-FBEB-4E09-D136-192A2EAECBBC}"/>
              </a:ext>
            </a:extLst>
          </p:cNvPr>
          <p:cNvSpPr txBox="1">
            <a:spLocks/>
          </p:cNvSpPr>
          <p:nvPr/>
        </p:nvSpPr>
        <p:spPr>
          <a:xfrm>
            <a:off x="559873" y="2307365"/>
            <a:ext cx="1331563"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C</a:t>
            </a:r>
            <a:r>
              <a:rPr lang="en-GB" sz="2400" dirty="0">
                <a:solidFill>
                  <a:schemeClr val="accent5">
                    <a:lumMod val="75000"/>
                  </a:schemeClr>
                </a:solidFill>
              </a:rPr>
              <a:t>(x)</a:t>
            </a:r>
            <a:endParaRPr lang="en-GB" sz="2400" dirty="0"/>
          </a:p>
        </p:txBody>
      </p:sp>
      <p:sp>
        <p:nvSpPr>
          <p:cNvPr id="9" name="Content Placeholder 1">
            <a:extLst>
              <a:ext uri="{FF2B5EF4-FFF2-40B4-BE49-F238E27FC236}">
                <a16:creationId xmlns:a16="http://schemas.microsoft.com/office/drawing/2014/main" id="{329C671D-2BB6-9490-F93D-AECA34A99ADD}"/>
              </a:ext>
            </a:extLst>
          </p:cNvPr>
          <p:cNvSpPr txBox="1">
            <a:spLocks/>
          </p:cNvSpPr>
          <p:nvPr/>
        </p:nvSpPr>
        <p:spPr>
          <a:xfrm>
            <a:off x="504340" y="3173556"/>
            <a:ext cx="1006099"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M</a:t>
            </a:r>
            <a:r>
              <a:rPr lang="en-GB" sz="2400" dirty="0">
                <a:solidFill>
                  <a:schemeClr val="accent5">
                    <a:lumMod val="75000"/>
                  </a:schemeClr>
                </a:solidFill>
              </a:rPr>
              <a:t>(x)</a:t>
            </a:r>
            <a:endParaRPr lang="en-GB" sz="2400" dirty="0"/>
          </a:p>
        </p:txBody>
      </p:sp>
      <p:sp>
        <p:nvSpPr>
          <p:cNvPr id="10" name="Content Placeholder 1">
            <a:extLst>
              <a:ext uri="{FF2B5EF4-FFF2-40B4-BE49-F238E27FC236}">
                <a16:creationId xmlns:a16="http://schemas.microsoft.com/office/drawing/2014/main" id="{AA11819D-830E-2A68-2DF9-C4CF07D4F38E}"/>
              </a:ext>
            </a:extLst>
          </p:cNvPr>
          <p:cNvSpPr txBox="1">
            <a:spLocks/>
          </p:cNvSpPr>
          <p:nvPr/>
        </p:nvSpPr>
        <p:spPr>
          <a:xfrm>
            <a:off x="429088" y="4039747"/>
            <a:ext cx="1331563"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M</a:t>
            </a:r>
            <a:r>
              <a:rPr lang="en-GB" sz="2400" dirty="0">
                <a:solidFill>
                  <a:schemeClr val="accent5">
                    <a:lumMod val="75000"/>
                  </a:schemeClr>
                </a:solidFill>
              </a:rPr>
              <a:t>(</a:t>
            </a:r>
            <a:r>
              <a:rPr lang="hu-HU" sz="2400" dirty="0">
                <a:solidFill>
                  <a:schemeClr val="accent5">
                    <a:lumMod val="75000"/>
                  </a:schemeClr>
                </a:solidFill>
              </a:rPr>
              <a:t>Cili</a:t>
            </a:r>
            <a:r>
              <a:rPr lang="en-GB" sz="2400" dirty="0">
                <a:solidFill>
                  <a:schemeClr val="accent5">
                    <a:lumMod val="75000"/>
                  </a:schemeClr>
                </a:solidFill>
              </a:rPr>
              <a:t>)</a:t>
            </a:r>
            <a:endParaRPr lang="en-GB" sz="2400" dirty="0"/>
          </a:p>
        </p:txBody>
      </p:sp>
      <p:sp>
        <p:nvSpPr>
          <p:cNvPr id="11" name="Content Placeholder 1">
            <a:extLst>
              <a:ext uri="{FF2B5EF4-FFF2-40B4-BE49-F238E27FC236}">
                <a16:creationId xmlns:a16="http://schemas.microsoft.com/office/drawing/2014/main" id="{61A4D8AF-2A02-954E-4730-3B3C96B9C135}"/>
              </a:ext>
            </a:extLst>
          </p:cNvPr>
          <p:cNvSpPr txBox="1">
            <a:spLocks/>
          </p:cNvSpPr>
          <p:nvPr/>
        </p:nvSpPr>
        <p:spPr>
          <a:xfrm>
            <a:off x="9271101" y="131718"/>
            <a:ext cx="2755584" cy="1735273"/>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050" dirty="0">
                <a:solidFill>
                  <a:schemeClr val="tx1"/>
                </a:solidFill>
              </a:rPr>
              <a:t>Fact: </a:t>
            </a:r>
            <a:r>
              <a:rPr lang="hu-HU" sz="1050" dirty="0">
                <a:solidFill>
                  <a:schemeClr val="accent5">
                    <a:lumMod val="75000"/>
                  </a:schemeClr>
                </a:solidFill>
              </a:rPr>
              <a:t>D</a:t>
            </a:r>
            <a:r>
              <a:rPr lang="en-GB" sz="1050" dirty="0">
                <a:solidFill>
                  <a:schemeClr val="accent5">
                    <a:lumMod val="75000"/>
                  </a:schemeClr>
                </a:solidFill>
              </a:rPr>
              <a:t>(Fifi) </a:t>
            </a:r>
            <a:r>
              <a:rPr lang="hu-HU" sz="1050" dirty="0">
                <a:solidFill>
                  <a:schemeClr val="accent5">
                    <a:lumMod val="75000"/>
                  </a:schemeClr>
                </a:solidFill>
              </a:rPr>
              <a:t>∧</a:t>
            </a:r>
            <a:r>
              <a:rPr lang="en-GB" sz="1050" dirty="0">
                <a:solidFill>
                  <a:schemeClr val="accent5">
                    <a:lumMod val="75000"/>
                  </a:schemeClr>
                </a:solidFill>
              </a:rPr>
              <a:t> </a:t>
            </a:r>
            <a:r>
              <a:rPr lang="hu-HU" sz="1050" dirty="0">
                <a:solidFill>
                  <a:schemeClr val="accent5">
                    <a:lumMod val="75000"/>
                  </a:schemeClr>
                </a:solidFill>
              </a:rPr>
              <a:t>D</a:t>
            </a:r>
            <a:r>
              <a:rPr lang="en-GB" sz="1050" dirty="0">
                <a:solidFill>
                  <a:schemeClr val="accent5">
                    <a:lumMod val="75000"/>
                  </a:schemeClr>
                </a:solidFill>
              </a:rPr>
              <a:t>(Killer) </a:t>
            </a:r>
            <a:r>
              <a:rPr lang="hu-HU" sz="1050" dirty="0">
                <a:solidFill>
                  <a:schemeClr val="accent5">
                    <a:lumMod val="75000"/>
                  </a:schemeClr>
                </a:solidFill>
              </a:rPr>
              <a:t>∧ W</a:t>
            </a:r>
            <a:r>
              <a:rPr lang="en-GB" sz="1050" dirty="0">
                <a:solidFill>
                  <a:schemeClr val="accent5">
                    <a:lumMod val="75000"/>
                  </a:schemeClr>
                </a:solidFill>
              </a:rPr>
              <a:t>(Fifi)</a:t>
            </a:r>
            <a:r>
              <a:rPr lang="hu-HU" sz="1050" dirty="0">
                <a:solidFill>
                  <a:schemeClr val="accent5">
                    <a:lumMod val="75000"/>
                  </a:schemeClr>
                </a:solidFill>
              </a:rPr>
              <a:t> ∧</a:t>
            </a:r>
            <a:r>
              <a:rPr lang="en-GB" sz="1050" dirty="0">
                <a:solidFill>
                  <a:schemeClr val="accent5">
                    <a:lumMod val="75000"/>
                  </a:schemeClr>
                </a:solidFill>
              </a:rPr>
              <a:t> </a:t>
            </a:r>
            <a:r>
              <a:rPr lang="hu-HU" sz="1050" dirty="0">
                <a:solidFill>
                  <a:schemeClr val="accent5">
                    <a:lumMod val="75000"/>
                  </a:schemeClr>
                </a:solidFill>
              </a:rPr>
              <a:t>M</a:t>
            </a:r>
            <a:r>
              <a:rPr lang="en-GB" sz="1050" dirty="0">
                <a:solidFill>
                  <a:schemeClr val="accent5">
                    <a:lumMod val="75000"/>
                  </a:schemeClr>
                </a:solidFill>
              </a:rPr>
              <a:t>(</a:t>
            </a:r>
            <a:r>
              <a:rPr lang="en-GB" sz="1050" dirty="0" err="1">
                <a:solidFill>
                  <a:schemeClr val="accent5">
                    <a:lumMod val="75000"/>
                  </a:schemeClr>
                </a:solidFill>
              </a:rPr>
              <a:t>Cili</a:t>
            </a:r>
            <a:r>
              <a:rPr lang="en-GB" sz="1050" dirty="0">
                <a:solidFill>
                  <a:schemeClr val="accent5">
                    <a:lumMod val="75000"/>
                  </a:schemeClr>
                </a:solidFill>
              </a:rPr>
              <a:t>)</a:t>
            </a:r>
            <a:endParaRPr lang="hu-HU" sz="1050" dirty="0">
              <a:solidFill>
                <a:schemeClr val="accent5">
                  <a:lumMod val="75000"/>
                </a:schemeClr>
              </a:solidFill>
            </a:endParaRPr>
          </a:p>
          <a:p>
            <a:pPr marL="0" indent="0">
              <a:buNone/>
            </a:pPr>
            <a:r>
              <a:rPr lang="en-GB" sz="1050" dirty="0">
                <a:solidFill>
                  <a:schemeClr val="tx1"/>
                </a:solidFill>
              </a:rPr>
              <a:t>Rules:</a:t>
            </a:r>
            <a:endParaRPr lang="hu-HU" sz="1050" dirty="0">
              <a:solidFill>
                <a:schemeClr val="tx1"/>
              </a:solidFill>
            </a:endParaRPr>
          </a:p>
          <a:p>
            <a:pPr marL="0" indent="0">
              <a:buNone/>
            </a:pPr>
            <a:r>
              <a:rPr lang="hu-HU" sz="1050" dirty="0">
                <a:solidFill>
                  <a:schemeClr val="accent5">
                    <a:lumMod val="75000"/>
                  </a:schemeClr>
                </a:solidFill>
              </a:rPr>
              <a:t>(1) ∀</a:t>
            </a:r>
            <a:r>
              <a:rPr lang="en-GB" sz="1050" dirty="0">
                <a:solidFill>
                  <a:schemeClr val="accent5">
                    <a:lumMod val="75000"/>
                  </a:schemeClr>
                </a:solidFill>
              </a:rPr>
              <a:t>x (</a:t>
            </a:r>
            <a:r>
              <a:rPr lang="hu-HU" sz="1050" dirty="0">
                <a:solidFill>
                  <a:schemeClr val="accent5">
                    <a:lumMod val="75000"/>
                  </a:schemeClr>
                </a:solidFill>
              </a:rPr>
              <a:t>M</a:t>
            </a:r>
            <a:r>
              <a:rPr lang="en-GB" sz="1050" dirty="0">
                <a:solidFill>
                  <a:schemeClr val="accent5">
                    <a:lumMod val="75000"/>
                  </a:schemeClr>
                </a:solidFill>
              </a:rPr>
              <a:t>(x) → </a:t>
            </a:r>
            <a:r>
              <a:rPr lang="hu-HU" sz="1050" dirty="0">
                <a:solidFill>
                  <a:schemeClr val="accent5">
                    <a:lumMod val="75000"/>
                  </a:schemeClr>
                </a:solidFill>
              </a:rPr>
              <a:t>C</a:t>
            </a:r>
            <a:r>
              <a:rPr lang="en-GB" sz="1050" dirty="0">
                <a:solidFill>
                  <a:schemeClr val="accent5">
                    <a:lumMod val="75000"/>
                  </a:schemeClr>
                </a:solidFill>
              </a:rPr>
              <a:t>(x))</a:t>
            </a:r>
            <a:endParaRPr lang="hu-HU" sz="1050" dirty="0">
              <a:solidFill>
                <a:schemeClr val="accent5">
                  <a:lumMod val="75000"/>
                </a:schemeClr>
              </a:solidFill>
            </a:endParaRPr>
          </a:p>
          <a:p>
            <a:pPr marL="0" indent="0">
              <a:buNone/>
            </a:pPr>
            <a:r>
              <a:rPr lang="hu-HU" sz="1050" dirty="0">
                <a:solidFill>
                  <a:schemeClr val="accent5">
                    <a:lumMod val="75000"/>
                  </a:schemeClr>
                </a:solidFill>
              </a:rPr>
              <a:t>(2) ∀</a:t>
            </a:r>
            <a:r>
              <a:rPr lang="en-GB" sz="1050" dirty="0">
                <a:solidFill>
                  <a:schemeClr val="accent5">
                    <a:lumMod val="75000"/>
                  </a:schemeClr>
                </a:solidFill>
              </a:rPr>
              <a:t>x (</a:t>
            </a:r>
            <a:r>
              <a:rPr lang="hu-HU" sz="1050" dirty="0">
                <a:solidFill>
                  <a:schemeClr val="accent5">
                    <a:lumMod val="75000"/>
                  </a:schemeClr>
                </a:solidFill>
              </a:rPr>
              <a:t>D</a:t>
            </a:r>
            <a:r>
              <a:rPr lang="en-GB" sz="1050" dirty="0">
                <a:solidFill>
                  <a:schemeClr val="accent5">
                    <a:lumMod val="75000"/>
                  </a:schemeClr>
                </a:solidFill>
              </a:rPr>
              <a:t>(x)</a:t>
            </a:r>
            <a:r>
              <a:rPr lang="hu-HU" sz="1050" dirty="0">
                <a:solidFill>
                  <a:schemeClr val="accent5">
                    <a:lumMod val="75000"/>
                  </a:schemeClr>
                </a:solidFill>
              </a:rPr>
              <a:t> ∧ W</a:t>
            </a:r>
            <a:r>
              <a:rPr lang="en-GB" sz="1050" dirty="0">
                <a:solidFill>
                  <a:schemeClr val="accent5">
                    <a:lumMod val="75000"/>
                  </a:schemeClr>
                </a:solidFill>
              </a:rPr>
              <a:t>(x) → </a:t>
            </a:r>
            <a:r>
              <a:rPr lang="hu-HU" sz="1050" dirty="0">
                <a:solidFill>
                  <a:schemeClr val="accent5">
                    <a:lumMod val="75000"/>
                  </a:schemeClr>
                </a:solidFill>
              </a:rPr>
              <a:t>F</a:t>
            </a:r>
            <a:r>
              <a:rPr lang="en-GB" sz="1050" dirty="0">
                <a:solidFill>
                  <a:schemeClr val="accent5">
                    <a:lumMod val="75000"/>
                  </a:schemeClr>
                </a:solidFill>
              </a:rPr>
              <a:t>(x))</a:t>
            </a:r>
            <a:endParaRPr lang="hu-HU" sz="1050" dirty="0">
              <a:solidFill>
                <a:schemeClr val="accent5">
                  <a:lumMod val="75000"/>
                </a:schemeClr>
              </a:solidFill>
            </a:endParaRPr>
          </a:p>
          <a:p>
            <a:pPr marL="0" indent="0">
              <a:buNone/>
            </a:pPr>
            <a:r>
              <a:rPr lang="hu-HU" sz="1050" dirty="0">
                <a:solidFill>
                  <a:schemeClr val="accent5">
                    <a:lumMod val="75000"/>
                  </a:schemeClr>
                </a:solidFill>
              </a:rPr>
              <a:t>(3) ∀</a:t>
            </a:r>
            <a:r>
              <a:rPr lang="en-GB" sz="1050" dirty="0">
                <a:solidFill>
                  <a:schemeClr val="accent5">
                    <a:lumMod val="75000"/>
                  </a:schemeClr>
                </a:solidFill>
              </a:rPr>
              <a:t>x</a:t>
            </a:r>
            <a:r>
              <a:rPr lang="hu-HU" sz="1050" dirty="0">
                <a:solidFill>
                  <a:schemeClr val="accent5">
                    <a:lumMod val="75000"/>
                  </a:schemeClr>
                </a:solidFill>
              </a:rPr>
              <a:t>∀</a:t>
            </a:r>
            <a:r>
              <a:rPr lang="en-GB" sz="1050" dirty="0">
                <a:solidFill>
                  <a:schemeClr val="accent5">
                    <a:lumMod val="75000"/>
                  </a:schemeClr>
                </a:solidFill>
              </a:rPr>
              <a:t>y (</a:t>
            </a:r>
            <a:r>
              <a:rPr lang="hu-HU" sz="1050" dirty="0">
                <a:solidFill>
                  <a:schemeClr val="accent5">
                    <a:lumMod val="75000"/>
                  </a:schemeClr>
                </a:solidFill>
              </a:rPr>
              <a:t>D</a:t>
            </a:r>
            <a:r>
              <a:rPr lang="en-GB" sz="1050" dirty="0">
                <a:solidFill>
                  <a:schemeClr val="accent5">
                    <a:lumMod val="75000"/>
                  </a:schemeClr>
                </a:solidFill>
              </a:rPr>
              <a:t>(x)</a:t>
            </a:r>
            <a:r>
              <a:rPr lang="hu-HU" sz="1050" dirty="0">
                <a:solidFill>
                  <a:schemeClr val="accent5">
                    <a:lumMod val="75000"/>
                  </a:schemeClr>
                </a:solidFill>
              </a:rPr>
              <a:t> ∧ F</a:t>
            </a:r>
            <a:r>
              <a:rPr lang="en-GB" sz="1050" dirty="0">
                <a:solidFill>
                  <a:schemeClr val="accent5">
                    <a:lumMod val="75000"/>
                  </a:schemeClr>
                </a:solidFill>
              </a:rPr>
              <a:t>(x)</a:t>
            </a:r>
            <a:r>
              <a:rPr lang="hu-HU" sz="1050" dirty="0">
                <a:solidFill>
                  <a:schemeClr val="accent5">
                    <a:lumMod val="75000"/>
                  </a:schemeClr>
                </a:solidFill>
              </a:rPr>
              <a:t> ∧ C</a:t>
            </a:r>
            <a:r>
              <a:rPr lang="en-GB" sz="1050" dirty="0">
                <a:solidFill>
                  <a:schemeClr val="accent5">
                    <a:lumMod val="75000"/>
                  </a:schemeClr>
                </a:solidFill>
              </a:rPr>
              <a:t>(y) → ¬</a:t>
            </a:r>
            <a:r>
              <a:rPr lang="hu-HU" sz="1050" dirty="0">
                <a:solidFill>
                  <a:schemeClr val="accent5">
                    <a:lumMod val="75000"/>
                  </a:schemeClr>
                </a:solidFill>
              </a:rPr>
              <a:t>S</a:t>
            </a:r>
            <a:r>
              <a:rPr lang="en-GB" sz="1050" dirty="0">
                <a:solidFill>
                  <a:schemeClr val="accent5">
                    <a:lumMod val="75000"/>
                  </a:schemeClr>
                </a:solidFill>
              </a:rPr>
              <a:t>(</a:t>
            </a:r>
            <a:r>
              <a:rPr lang="en-GB" sz="1050" dirty="0" err="1">
                <a:solidFill>
                  <a:schemeClr val="accent5">
                    <a:lumMod val="75000"/>
                  </a:schemeClr>
                </a:solidFill>
              </a:rPr>
              <a:t>y,x</a:t>
            </a:r>
            <a:r>
              <a:rPr lang="en-GB" sz="1050" dirty="0">
                <a:solidFill>
                  <a:schemeClr val="accent5">
                    <a:lumMod val="75000"/>
                  </a:schemeClr>
                </a:solidFill>
              </a:rPr>
              <a:t>))</a:t>
            </a:r>
            <a:endParaRPr lang="hu-HU" sz="1050" dirty="0">
              <a:solidFill>
                <a:schemeClr val="accent5">
                  <a:lumMod val="75000"/>
                </a:schemeClr>
              </a:solidFill>
            </a:endParaRPr>
          </a:p>
          <a:p>
            <a:pPr marL="0" indent="0">
              <a:buNone/>
            </a:pPr>
            <a:r>
              <a:rPr lang="en-GB" sz="1050" dirty="0">
                <a:solidFill>
                  <a:schemeClr val="tx1"/>
                </a:solidFill>
              </a:rPr>
              <a:t>Goal: </a:t>
            </a:r>
            <a:r>
              <a:rPr lang="hu-HU" sz="1050" dirty="0">
                <a:solidFill>
                  <a:schemeClr val="accent5">
                    <a:lumMod val="75000"/>
                  </a:schemeClr>
                </a:solidFill>
              </a:rPr>
              <a:t>∃</a:t>
            </a:r>
            <a:r>
              <a:rPr lang="en-GB" sz="1050" dirty="0">
                <a:solidFill>
                  <a:schemeClr val="accent5">
                    <a:lumMod val="75000"/>
                  </a:schemeClr>
                </a:solidFill>
              </a:rPr>
              <a:t>x</a:t>
            </a:r>
            <a:r>
              <a:rPr lang="hu-HU" sz="1050" dirty="0">
                <a:solidFill>
                  <a:schemeClr val="accent5">
                    <a:lumMod val="75000"/>
                  </a:schemeClr>
                </a:solidFill>
              </a:rPr>
              <a:t>∃</a:t>
            </a:r>
            <a:r>
              <a:rPr lang="en-GB" sz="1050" dirty="0">
                <a:solidFill>
                  <a:schemeClr val="accent5">
                    <a:lumMod val="75000"/>
                  </a:schemeClr>
                </a:solidFill>
              </a:rPr>
              <a:t>y (</a:t>
            </a:r>
            <a:r>
              <a:rPr lang="hu-HU" sz="1050" dirty="0">
                <a:solidFill>
                  <a:schemeClr val="accent5">
                    <a:lumMod val="75000"/>
                  </a:schemeClr>
                </a:solidFill>
              </a:rPr>
              <a:t>C</a:t>
            </a:r>
            <a:r>
              <a:rPr lang="en-GB" sz="1050" dirty="0">
                <a:solidFill>
                  <a:schemeClr val="accent5">
                    <a:lumMod val="75000"/>
                  </a:schemeClr>
                </a:solidFill>
              </a:rPr>
              <a:t>(x) </a:t>
            </a:r>
            <a:r>
              <a:rPr lang="hu-HU" sz="1050" dirty="0">
                <a:solidFill>
                  <a:schemeClr val="accent5">
                    <a:lumMod val="75000"/>
                  </a:schemeClr>
                </a:solidFill>
              </a:rPr>
              <a:t>∧</a:t>
            </a:r>
            <a:r>
              <a:rPr lang="en-GB" sz="1050" dirty="0">
                <a:solidFill>
                  <a:schemeClr val="accent5">
                    <a:lumMod val="75000"/>
                  </a:schemeClr>
                </a:solidFill>
              </a:rPr>
              <a:t> ¬ </a:t>
            </a:r>
            <a:r>
              <a:rPr lang="hu-HU" sz="1050" dirty="0">
                <a:solidFill>
                  <a:schemeClr val="accent5">
                    <a:lumMod val="75000"/>
                  </a:schemeClr>
                </a:solidFill>
              </a:rPr>
              <a:t>S</a:t>
            </a:r>
            <a:r>
              <a:rPr lang="en-GB" sz="1050" dirty="0">
                <a:solidFill>
                  <a:schemeClr val="accent5">
                    <a:lumMod val="75000"/>
                  </a:schemeClr>
                </a:solidFill>
              </a:rPr>
              <a:t>(</a:t>
            </a:r>
            <a:r>
              <a:rPr lang="en-GB" sz="1050" dirty="0" err="1">
                <a:solidFill>
                  <a:schemeClr val="accent5">
                    <a:lumMod val="75000"/>
                  </a:schemeClr>
                </a:solidFill>
              </a:rPr>
              <a:t>x,y</a:t>
            </a:r>
            <a:r>
              <a:rPr lang="en-GB" sz="1050" dirty="0">
                <a:solidFill>
                  <a:schemeClr val="accent5">
                    <a:lumMod val="75000"/>
                  </a:schemeClr>
                </a:solidFill>
              </a:rPr>
              <a:t>) </a:t>
            </a:r>
            <a:r>
              <a:rPr lang="hu-HU" sz="1050" dirty="0">
                <a:solidFill>
                  <a:schemeClr val="accent5">
                    <a:lumMod val="75000"/>
                  </a:schemeClr>
                </a:solidFill>
              </a:rPr>
              <a:t>∧</a:t>
            </a:r>
            <a:r>
              <a:rPr lang="en-GB" sz="1050" dirty="0">
                <a:solidFill>
                  <a:schemeClr val="accent5">
                    <a:lumMod val="75000"/>
                  </a:schemeClr>
                </a:solidFill>
              </a:rPr>
              <a:t> </a:t>
            </a:r>
            <a:r>
              <a:rPr lang="hu-HU" sz="1050" dirty="0">
                <a:solidFill>
                  <a:schemeClr val="accent5">
                    <a:lumMod val="75000"/>
                  </a:schemeClr>
                </a:solidFill>
              </a:rPr>
              <a:t>D</a:t>
            </a:r>
            <a:r>
              <a:rPr lang="en-GB" sz="1050" dirty="0">
                <a:solidFill>
                  <a:schemeClr val="accent5">
                    <a:lumMod val="75000"/>
                  </a:schemeClr>
                </a:solidFill>
              </a:rPr>
              <a:t>(y))</a:t>
            </a:r>
            <a:endParaRPr lang="hu-HU" sz="1050" dirty="0">
              <a:solidFill>
                <a:schemeClr val="accent5">
                  <a:lumMod val="75000"/>
                </a:schemeClr>
              </a:solidFill>
            </a:endParaRPr>
          </a:p>
        </p:txBody>
      </p:sp>
      <p:sp>
        <p:nvSpPr>
          <p:cNvPr id="12" name="Content Placeholder 1">
            <a:extLst>
              <a:ext uri="{FF2B5EF4-FFF2-40B4-BE49-F238E27FC236}">
                <a16:creationId xmlns:a16="http://schemas.microsoft.com/office/drawing/2014/main" id="{8AD3C50D-9B3A-1E19-4640-60B46ABAFF08}"/>
              </a:ext>
            </a:extLst>
          </p:cNvPr>
          <p:cNvSpPr txBox="1">
            <a:spLocks/>
          </p:cNvSpPr>
          <p:nvPr/>
        </p:nvSpPr>
        <p:spPr>
          <a:xfrm>
            <a:off x="5602607" y="2307365"/>
            <a:ext cx="1331563"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400" dirty="0">
                <a:solidFill>
                  <a:schemeClr val="accent5">
                    <a:lumMod val="75000"/>
                  </a:schemeClr>
                </a:solidFill>
              </a:rPr>
              <a:t>¬ </a:t>
            </a:r>
            <a:r>
              <a:rPr lang="hu-HU" sz="2400" dirty="0">
                <a:solidFill>
                  <a:schemeClr val="accent5">
                    <a:lumMod val="75000"/>
                  </a:schemeClr>
                </a:solidFill>
              </a:rPr>
              <a:t>S</a:t>
            </a:r>
            <a:r>
              <a:rPr lang="en-GB" sz="2400" dirty="0">
                <a:solidFill>
                  <a:schemeClr val="accent5">
                    <a:lumMod val="75000"/>
                  </a:schemeClr>
                </a:solidFill>
              </a:rPr>
              <a:t>(</a:t>
            </a:r>
            <a:r>
              <a:rPr lang="en-GB" sz="2400" dirty="0" err="1">
                <a:solidFill>
                  <a:schemeClr val="accent5">
                    <a:lumMod val="75000"/>
                  </a:schemeClr>
                </a:solidFill>
              </a:rPr>
              <a:t>x,y</a:t>
            </a:r>
            <a:r>
              <a:rPr lang="en-GB" sz="2400" dirty="0">
                <a:solidFill>
                  <a:schemeClr val="accent5">
                    <a:lumMod val="75000"/>
                  </a:schemeClr>
                </a:solidFill>
              </a:rPr>
              <a:t>)</a:t>
            </a:r>
            <a:endParaRPr lang="en-GB" sz="2400" dirty="0"/>
          </a:p>
        </p:txBody>
      </p:sp>
      <p:sp>
        <p:nvSpPr>
          <p:cNvPr id="13" name="Content Placeholder 1">
            <a:extLst>
              <a:ext uri="{FF2B5EF4-FFF2-40B4-BE49-F238E27FC236}">
                <a16:creationId xmlns:a16="http://schemas.microsoft.com/office/drawing/2014/main" id="{7F069900-17A2-5AD7-C425-072DBAEE0578}"/>
              </a:ext>
            </a:extLst>
          </p:cNvPr>
          <p:cNvSpPr txBox="1">
            <a:spLocks/>
          </p:cNvSpPr>
          <p:nvPr/>
        </p:nvSpPr>
        <p:spPr>
          <a:xfrm>
            <a:off x="2572374" y="3158999"/>
            <a:ext cx="1331563"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D(y)</a:t>
            </a:r>
            <a:endParaRPr lang="en-GB" sz="2400" dirty="0"/>
          </a:p>
        </p:txBody>
      </p:sp>
      <p:sp>
        <p:nvSpPr>
          <p:cNvPr id="14" name="Content Placeholder 1">
            <a:extLst>
              <a:ext uri="{FF2B5EF4-FFF2-40B4-BE49-F238E27FC236}">
                <a16:creationId xmlns:a16="http://schemas.microsoft.com/office/drawing/2014/main" id="{F69BB1EB-110D-9EF4-4391-B2DC00C74104}"/>
              </a:ext>
            </a:extLst>
          </p:cNvPr>
          <p:cNvSpPr txBox="1">
            <a:spLocks/>
          </p:cNvSpPr>
          <p:nvPr/>
        </p:nvSpPr>
        <p:spPr>
          <a:xfrm>
            <a:off x="6077468" y="3115726"/>
            <a:ext cx="1331563"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F(y)</a:t>
            </a:r>
            <a:endParaRPr lang="en-GB" sz="2400" dirty="0"/>
          </a:p>
        </p:txBody>
      </p:sp>
      <p:sp>
        <p:nvSpPr>
          <p:cNvPr id="15" name="Content Placeholder 1">
            <a:extLst>
              <a:ext uri="{FF2B5EF4-FFF2-40B4-BE49-F238E27FC236}">
                <a16:creationId xmlns:a16="http://schemas.microsoft.com/office/drawing/2014/main" id="{AD6A3632-B627-EE3C-B2D8-0FAAD18DA704}"/>
              </a:ext>
            </a:extLst>
          </p:cNvPr>
          <p:cNvSpPr txBox="1">
            <a:spLocks/>
          </p:cNvSpPr>
          <p:nvPr/>
        </p:nvSpPr>
        <p:spPr>
          <a:xfrm>
            <a:off x="8407950" y="3162073"/>
            <a:ext cx="1331563"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C(x)</a:t>
            </a:r>
            <a:endParaRPr lang="en-GB" sz="2400" dirty="0"/>
          </a:p>
        </p:txBody>
      </p:sp>
      <p:sp>
        <p:nvSpPr>
          <p:cNvPr id="16" name="Content Placeholder 1">
            <a:extLst>
              <a:ext uri="{FF2B5EF4-FFF2-40B4-BE49-F238E27FC236}">
                <a16:creationId xmlns:a16="http://schemas.microsoft.com/office/drawing/2014/main" id="{DC7CCE78-CF7A-755F-8CA6-A7FD10CEB024}"/>
              </a:ext>
            </a:extLst>
          </p:cNvPr>
          <p:cNvSpPr txBox="1">
            <a:spLocks/>
          </p:cNvSpPr>
          <p:nvPr/>
        </p:nvSpPr>
        <p:spPr>
          <a:xfrm>
            <a:off x="10519252" y="2273479"/>
            <a:ext cx="1331563"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D(y)</a:t>
            </a:r>
            <a:endParaRPr lang="en-GB" sz="2400" dirty="0"/>
          </a:p>
        </p:txBody>
      </p:sp>
      <p:sp>
        <p:nvSpPr>
          <p:cNvPr id="17" name="Content Placeholder 1">
            <a:extLst>
              <a:ext uri="{FF2B5EF4-FFF2-40B4-BE49-F238E27FC236}">
                <a16:creationId xmlns:a16="http://schemas.microsoft.com/office/drawing/2014/main" id="{C7BF2820-7507-9AD2-AF4E-DECDFF74BE40}"/>
              </a:ext>
            </a:extLst>
          </p:cNvPr>
          <p:cNvSpPr txBox="1">
            <a:spLocks/>
          </p:cNvSpPr>
          <p:nvPr/>
        </p:nvSpPr>
        <p:spPr>
          <a:xfrm>
            <a:off x="1809919" y="4061108"/>
            <a:ext cx="1331563"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D(</a:t>
            </a:r>
            <a:r>
              <a:rPr lang="hu-HU" sz="2400" dirty="0" err="1">
                <a:solidFill>
                  <a:schemeClr val="accent5">
                    <a:lumMod val="75000"/>
                  </a:schemeClr>
                </a:solidFill>
              </a:rPr>
              <a:t>Fifi</a:t>
            </a:r>
            <a:r>
              <a:rPr lang="hu-HU" sz="2400" dirty="0">
                <a:solidFill>
                  <a:schemeClr val="accent5">
                    <a:lumMod val="75000"/>
                  </a:schemeClr>
                </a:solidFill>
              </a:rPr>
              <a:t>)</a:t>
            </a:r>
            <a:endParaRPr lang="en-GB" sz="2400" dirty="0"/>
          </a:p>
        </p:txBody>
      </p:sp>
      <p:sp>
        <p:nvSpPr>
          <p:cNvPr id="18" name="Content Placeholder 1">
            <a:extLst>
              <a:ext uri="{FF2B5EF4-FFF2-40B4-BE49-F238E27FC236}">
                <a16:creationId xmlns:a16="http://schemas.microsoft.com/office/drawing/2014/main" id="{068FDFFD-8D78-03D2-C2BD-073965B27D69}"/>
              </a:ext>
            </a:extLst>
          </p:cNvPr>
          <p:cNvSpPr txBox="1">
            <a:spLocks/>
          </p:cNvSpPr>
          <p:nvPr/>
        </p:nvSpPr>
        <p:spPr>
          <a:xfrm>
            <a:off x="3081310" y="4025190"/>
            <a:ext cx="1672818"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D(</a:t>
            </a:r>
            <a:r>
              <a:rPr lang="hu-HU" sz="2400" dirty="0" err="1">
                <a:solidFill>
                  <a:schemeClr val="accent5">
                    <a:lumMod val="75000"/>
                  </a:schemeClr>
                </a:solidFill>
              </a:rPr>
              <a:t>Killer</a:t>
            </a:r>
            <a:r>
              <a:rPr lang="hu-HU" sz="2400" dirty="0">
                <a:solidFill>
                  <a:schemeClr val="accent5">
                    <a:lumMod val="75000"/>
                  </a:schemeClr>
                </a:solidFill>
              </a:rPr>
              <a:t>)</a:t>
            </a:r>
            <a:endParaRPr lang="en-GB" sz="2400" dirty="0"/>
          </a:p>
        </p:txBody>
      </p:sp>
      <p:sp>
        <p:nvSpPr>
          <p:cNvPr id="19" name="Content Placeholder 1">
            <a:extLst>
              <a:ext uri="{FF2B5EF4-FFF2-40B4-BE49-F238E27FC236}">
                <a16:creationId xmlns:a16="http://schemas.microsoft.com/office/drawing/2014/main" id="{C825A4A6-4F8B-6866-38A6-406F389D3656}"/>
              </a:ext>
            </a:extLst>
          </p:cNvPr>
          <p:cNvSpPr txBox="1">
            <a:spLocks/>
          </p:cNvSpPr>
          <p:nvPr/>
        </p:nvSpPr>
        <p:spPr>
          <a:xfrm>
            <a:off x="5370283" y="4025190"/>
            <a:ext cx="1331563"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D(y)</a:t>
            </a:r>
            <a:endParaRPr lang="en-GB" sz="2400" dirty="0"/>
          </a:p>
        </p:txBody>
      </p:sp>
      <p:sp>
        <p:nvSpPr>
          <p:cNvPr id="20" name="Content Placeholder 1">
            <a:extLst>
              <a:ext uri="{FF2B5EF4-FFF2-40B4-BE49-F238E27FC236}">
                <a16:creationId xmlns:a16="http://schemas.microsoft.com/office/drawing/2014/main" id="{A342135F-79E7-6768-41FF-F7034530B107}"/>
              </a:ext>
            </a:extLst>
          </p:cNvPr>
          <p:cNvSpPr txBox="1">
            <a:spLocks/>
          </p:cNvSpPr>
          <p:nvPr/>
        </p:nvSpPr>
        <p:spPr>
          <a:xfrm>
            <a:off x="7237130" y="4039747"/>
            <a:ext cx="1331563"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W(y)</a:t>
            </a:r>
            <a:endParaRPr lang="en-GB" sz="2400" dirty="0"/>
          </a:p>
        </p:txBody>
      </p:sp>
      <p:sp>
        <p:nvSpPr>
          <p:cNvPr id="22" name="Content Placeholder 1">
            <a:extLst>
              <a:ext uri="{FF2B5EF4-FFF2-40B4-BE49-F238E27FC236}">
                <a16:creationId xmlns:a16="http://schemas.microsoft.com/office/drawing/2014/main" id="{0598FD0F-661A-77EB-1F12-D0A15B0430FA}"/>
              </a:ext>
            </a:extLst>
          </p:cNvPr>
          <p:cNvSpPr txBox="1">
            <a:spLocks/>
          </p:cNvSpPr>
          <p:nvPr/>
        </p:nvSpPr>
        <p:spPr>
          <a:xfrm>
            <a:off x="4271044" y="4939536"/>
            <a:ext cx="1331563"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D(</a:t>
            </a:r>
            <a:r>
              <a:rPr lang="hu-HU" sz="2400" dirty="0" err="1">
                <a:solidFill>
                  <a:schemeClr val="accent5">
                    <a:lumMod val="75000"/>
                  </a:schemeClr>
                </a:solidFill>
              </a:rPr>
              <a:t>Fifi</a:t>
            </a:r>
            <a:r>
              <a:rPr lang="hu-HU" sz="2400" dirty="0">
                <a:solidFill>
                  <a:schemeClr val="accent5">
                    <a:lumMod val="75000"/>
                  </a:schemeClr>
                </a:solidFill>
              </a:rPr>
              <a:t>)</a:t>
            </a:r>
            <a:endParaRPr lang="en-GB" sz="2400" dirty="0"/>
          </a:p>
        </p:txBody>
      </p:sp>
      <p:sp>
        <p:nvSpPr>
          <p:cNvPr id="23" name="Content Placeholder 1">
            <a:extLst>
              <a:ext uri="{FF2B5EF4-FFF2-40B4-BE49-F238E27FC236}">
                <a16:creationId xmlns:a16="http://schemas.microsoft.com/office/drawing/2014/main" id="{8313F6F3-4584-5121-CEE8-09B2D5C077C9}"/>
              </a:ext>
            </a:extLst>
          </p:cNvPr>
          <p:cNvSpPr txBox="1">
            <a:spLocks/>
          </p:cNvSpPr>
          <p:nvPr/>
        </p:nvSpPr>
        <p:spPr>
          <a:xfrm>
            <a:off x="5661897" y="4998773"/>
            <a:ext cx="1672818"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D(</a:t>
            </a:r>
            <a:r>
              <a:rPr lang="hu-HU" sz="2400" dirty="0" err="1">
                <a:solidFill>
                  <a:schemeClr val="accent5">
                    <a:lumMod val="75000"/>
                  </a:schemeClr>
                </a:solidFill>
              </a:rPr>
              <a:t>Killer</a:t>
            </a:r>
            <a:r>
              <a:rPr lang="hu-HU" sz="2400" dirty="0">
                <a:solidFill>
                  <a:schemeClr val="accent5">
                    <a:lumMod val="75000"/>
                  </a:schemeClr>
                </a:solidFill>
              </a:rPr>
              <a:t>)</a:t>
            </a:r>
            <a:endParaRPr lang="en-GB" sz="2400" dirty="0"/>
          </a:p>
        </p:txBody>
      </p:sp>
      <p:sp>
        <p:nvSpPr>
          <p:cNvPr id="24" name="Content Placeholder 1">
            <a:extLst>
              <a:ext uri="{FF2B5EF4-FFF2-40B4-BE49-F238E27FC236}">
                <a16:creationId xmlns:a16="http://schemas.microsoft.com/office/drawing/2014/main" id="{229490F1-AED4-E8EE-8252-E6FBD72B80C3}"/>
              </a:ext>
            </a:extLst>
          </p:cNvPr>
          <p:cNvSpPr txBox="1">
            <a:spLocks/>
          </p:cNvSpPr>
          <p:nvPr/>
        </p:nvSpPr>
        <p:spPr>
          <a:xfrm>
            <a:off x="8429555" y="4061108"/>
            <a:ext cx="1006099"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M</a:t>
            </a:r>
            <a:r>
              <a:rPr lang="en-GB" sz="2400" dirty="0">
                <a:solidFill>
                  <a:schemeClr val="accent5">
                    <a:lumMod val="75000"/>
                  </a:schemeClr>
                </a:solidFill>
              </a:rPr>
              <a:t>(x)</a:t>
            </a:r>
            <a:endParaRPr lang="en-GB" sz="2400" dirty="0"/>
          </a:p>
        </p:txBody>
      </p:sp>
      <p:sp>
        <p:nvSpPr>
          <p:cNvPr id="25" name="Content Placeholder 1">
            <a:extLst>
              <a:ext uri="{FF2B5EF4-FFF2-40B4-BE49-F238E27FC236}">
                <a16:creationId xmlns:a16="http://schemas.microsoft.com/office/drawing/2014/main" id="{62B8E8B7-8787-10BF-29A7-C945D4E15EC8}"/>
              </a:ext>
            </a:extLst>
          </p:cNvPr>
          <p:cNvSpPr txBox="1">
            <a:spLocks/>
          </p:cNvSpPr>
          <p:nvPr/>
        </p:nvSpPr>
        <p:spPr>
          <a:xfrm>
            <a:off x="8353991" y="4882437"/>
            <a:ext cx="1169707"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M</a:t>
            </a:r>
            <a:r>
              <a:rPr lang="en-GB" sz="2400" dirty="0">
                <a:solidFill>
                  <a:schemeClr val="accent5">
                    <a:lumMod val="75000"/>
                  </a:schemeClr>
                </a:solidFill>
              </a:rPr>
              <a:t>(</a:t>
            </a:r>
            <a:r>
              <a:rPr lang="hu-HU" sz="2400" dirty="0">
                <a:solidFill>
                  <a:schemeClr val="accent5">
                    <a:lumMod val="75000"/>
                  </a:schemeClr>
                </a:solidFill>
              </a:rPr>
              <a:t>Cili</a:t>
            </a:r>
            <a:r>
              <a:rPr lang="en-GB" sz="2400" dirty="0">
                <a:solidFill>
                  <a:schemeClr val="accent5">
                    <a:lumMod val="75000"/>
                  </a:schemeClr>
                </a:solidFill>
              </a:rPr>
              <a:t>)</a:t>
            </a:r>
            <a:endParaRPr lang="en-GB" sz="2400" dirty="0"/>
          </a:p>
        </p:txBody>
      </p:sp>
      <p:sp>
        <p:nvSpPr>
          <p:cNvPr id="26" name="Content Placeholder 1">
            <a:extLst>
              <a:ext uri="{FF2B5EF4-FFF2-40B4-BE49-F238E27FC236}">
                <a16:creationId xmlns:a16="http://schemas.microsoft.com/office/drawing/2014/main" id="{839333A8-8130-8B42-D329-CAC9377228F4}"/>
              </a:ext>
            </a:extLst>
          </p:cNvPr>
          <p:cNvSpPr txBox="1">
            <a:spLocks/>
          </p:cNvSpPr>
          <p:nvPr/>
        </p:nvSpPr>
        <p:spPr>
          <a:xfrm>
            <a:off x="9776931" y="3127261"/>
            <a:ext cx="1331563"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D(</a:t>
            </a:r>
            <a:r>
              <a:rPr lang="hu-HU" sz="2400" dirty="0" err="1">
                <a:solidFill>
                  <a:schemeClr val="accent5">
                    <a:lumMod val="75000"/>
                  </a:schemeClr>
                </a:solidFill>
              </a:rPr>
              <a:t>Fifi</a:t>
            </a:r>
            <a:r>
              <a:rPr lang="hu-HU" sz="2400" dirty="0">
                <a:solidFill>
                  <a:schemeClr val="accent5">
                    <a:lumMod val="75000"/>
                  </a:schemeClr>
                </a:solidFill>
              </a:rPr>
              <a:t>)</a:t>
            </a:r>
            <a:endParaRPr lang="en-GB" sz="2400" dirty="0"/>
          </a:p>
        </p:txBody>
      </p:sp>
      <p:sp>
        <p:nvSpPr>
          <p:cNvPr id="27" name="Content Placeholder 1">
            <a:extLst>
              <a:ext uri="{FF2B5EF4-FFF2-40B4-BE49-F238E27FC236}">
                <a16:creationId xmlns:a16="http://schemas.microsoft.com/office/drawing/2014/main" id="{ABBDD0E4-739F-FFC3-7829-4DE8A05F938B}"/>
              </a:ext>
            </a:extLst>
          </p:cNvPr>
          <p:cNvSpPr txBox="1">
            <a:spLocks/>
          </p:cNvSpPr>
          <p:nvPr/>
        </p:nvSpPr>
        <p:spPr>
          <a:xfrm>
            <a:off x="10955183" y="3115726"/>
            <a:ext cx="1672818"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D(</a:t>
            </a:r>
            <a:r>
              <a:rPr lang="hu-HU" sz="2400" dirty="0" err="1">
                <a:solidFill>
                  <a:schemeClr val="accent5">
                    <a:lumMod val="75000"/>
                  </a:schemeClr>
                </a:solidFill>
              </a:rPr>
              <a:t>Killer</a:t>
            </a:r>
            <a:r>
              <a:rPr lang="hu-HU" sz="2400" dirty="0">
                <a:solidFill>
                  <a:schemeClr val="accent5">
                    <a:lumMod val="75000"/>
                  </a:schemeClr>
                </a:solidFill>
              </a:rPr>
              <a:t>)</a:t>
            </a:r>
            <a:endParaRPr lang="en-GB" sz="2400" dirty="0"/>
          </a:p>
        </p:txBody>
      </p:sp>
      <p:sp>
        <p:nvSpPr>
          <p:cNvPr id="28" name="Content Placeholder 1">
            <a:extLst>
              <a:ext uri="{FF2B5EF4-FFF2-40B4-BE49-F238E27FC236}">
                <a16:creationId xmlns:a16="http://schemas.microsoft.com/office/drawing/2014/main" id="{45699EFA-AA58-8D4A-25DB-31FDC00B66F5}"/>
              </a:ext>
            </a:extLst>
          </p:cNvPr>
          <p:cNvSpPr txBox="1">
            <a:spLocks/>
          </p:cNvSpPr>
          <p:nvPr/>
        </p:nvSpPr>
        <p:spPr>
          <a:xfrm>
            <a:off x="559873" y="4412798"/>
            <a:ext cx="932602" cy="3209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u-HU" sz="1400" dirty="0">
                <a:solidFill>
                  <a:srgbClr val="C00000"/>
                </a:solidFill>
              </a:rPr>
              <a:t>{</a:t>
            </a:r>
            <a:r>
              <a:rPr lang="hu-HU" sz="1400" dirty="0" err="1">
                <a:solidFill>
                  <a:srgbClr val="C00000"/>
                </a:solidFill>
              </a:rPr>
              <a:t>x|Cili</a:t>
            </a:r>
            <a:r>
              <a:rPr lang="hu-HU" sz="1400" dirty="0">
                <a:solidFill>
                  <a:srgbClr val="C00000"/>
                </a:solidFill>
              </a:rPr>
              <a:t>}</a:t>
            </a:r>
            <a:endParaRPr lang="en-GB" sz="1400" dirty="0">
              <a:solidFill>
                <a:srgbClr val="C00000"/>
              </a:solidFill>
            </a:endParaRPr>
          </a:p>
        </p:txBody>
      </p:sp>
      <p:sp>
        <p:nvSpPr>
          <p:cNvPr id="30" name="Content Placeholder 1">
            <a:extLst>
              <a:ext uri="{FF2B5EF4-FFF2-40B4-BE49-F238E27FC236}">
                <a16:creationId xmlns:a16="http://schemas.microsoft.com/office/drawing/2014/main" id="{6A4EEF42-5EC6-26BF-226A-61F0AD186885}"/>
              </a:ext>
            </a:extLst>
          </p:cNvPr>
          <p:cNvSpPr txBox="1">
            <a:spLocks/>
          </p:cNvSpPr>
          <p:nvPr/>
        </p:nvSpPr>
        <p:spPr>
          <a:xfrm>
            <a:off x="1954679" y="4399796"/>
            <a:ext cx="932602" cy="3209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u-HU" sz="1400" dirty="0">
                <a:solidFill>
                  <a:srgbClr val="C00000"/>
                </a:solidFill>
              </a:rPr>
              <a:t>{</a:t>
            </a:r>
            <a:r>
              <a:rPr lang="hu-HU" sz="1400" dirty="0" err="1">
                <a:solidFill>
                  <a:srgbClr val="C00000"/>
                </a:solidFill>
              </a:rPr>
              <a:t>y|Fifi</a:t>
            </a:r>
            <a:r>
              <a:rPr lang="hu-HU" sz="1400" dirty="0">
                <a:solidFill>
                  <a:srgbClr val="C00000"/>
                </a:solidFill>
              </a:rPr>
              <a:t>}</a:t>
            </a:r>
            <a:endParaRPr lang="en-GB" sz="1400" dirty="0">
              <a:solidFill>
                <a:srgbClr val="C00000"/>
              </a:solidFill>
            </a:endParaRPr>
          </a:p>
        </p:txBody>
      </p:sp>
      <p:sp>
        <p:nvSpPr>
          <p:cNvPr id="31" name="Content Placeholder 1">
            <a:extLst>
              <a:ext uri="{FF2B5EF4-FFF2-40B4-BE49-F238E27FC236}">
                <a16:creationId xmlns:a16="http://schemas.microsoft.com/office/drawing/2014/main" id="{DE3E3CCA-8742-261B-7CAF-1F1DEC9011CD}"/>
              </a:ext>
            </a:extLst>
          </p:cNvPr>
          <p:cNvSpPr txBox="1">
            <a:spLocks/>
          </p:cNvSpPr>
          <p:nvPr/>
        </p:nvSpPr>
        <p:spPr>
          <a:xfrm>
            <a:off x="9947362" y="3481399"/>
            <a:ext cx="932602" cy="3209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u-HU" sz="1400" dirty="0">
                <a:solidFill>
                  <a:srgbClr val="C00000"/>
                </a:solidFill>
              </a:rPr>
              <a:t>{</a:t>
            </a:r>
            <a:r>
              <a:rPr lang="hu-HU" sz="1400" dirty="0" err="1">
                <a:solidFill>
                  <a:srgbClr val="C00000"/>
                </a:solidFill>
              </a:rPr>
              <a:t>y|Fifi</a:t>
            </a:r>
            <a:r>
              <a:rPr lang="hu-HU" sz="1400" dirty="0">
                <a:solidFill>
                  <a:srgbClr val="C00000"/>
                </a:solidFill>
              </a:rPr>
              <a:t>}</a:t>
            </a:r>
            <a:endParaRPr lang="en-GB" sz="1400" dirty="0">
              <a:solidFill>
                <a:srgbClr val="C00000"/>
              </a:solidFill>
            </a:endParaRPr>
          </a:p>
        </p:txBody>
      </p:sp>
      <p:sp>
        <p:nvSpPr>
          <p:cNvPr id="32" name="Content Placeholder 1">
            <a:extLst>
              <a:ext uri="{FF2B5EF4-FFF2-40B4-BE49-F238E27FC236}">
                <a16:creationId xmlns:a16="http://schemas.microsoft.com/office/drawing/2014/main" id="{ADC47AFF-A54A-6B58-EA1C-127E314F6416}"/>
              </a:ext>
            </a:extLst>
          </p:cNvPr>
          <p:cNvSpPr txBox="1">
            <a:spLocks/>
          </p:cNvSpPr>
          <p:nvPr/>
        </p:nvSpPr>
        <p:spPr>
          <a:xfrm>
            <a:off x="4348475" y="5255102"/>
            <a:ext cx="932602" cy="3209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u-HU" sz="1400" dirty="0">
                <a:solidFill>
                  <a:srgbClr val="C00000"/>
                </a:solidFill>
              </a:rPr>
              <a:t>{</a:t>
            </a:r>
            <a:r>
              <a:rPr lang="hu-HU" sz="1400" dirty="0" err="1">
                <a:solidFill>
                  <a:srgbClr val="C00000"/>
                </a:solidFill>
              </a:rPr>
              <a:t>y|Fifi</a:t>
            </a:r>
            <a:r>
              <a:rPr lang="hu-HU" sz="1400" dirty="0">
                <a:solidFill>
                  <a:srgbClr val="C00000"/>
                </a:solidFill>
              </a:rPr>
              <a:t>}</a:t>
            </a:r>
            <a:endParaRPr lang="en-GB" sz="1400" dirty="0">
              <a:solidFill>
                <a:srgbClr val="C00000"/>
              </a:solidFill>
            </a:endParaRPr>
          </a:p>
        </p:txBody>
      </p:sp>
      <p:sp>
        <p:nvSpPr>
          <p:cNvPr id="33" name="Content Placeholder 1">
            <a:extLst>
              <a:ext uri="{FF2B5EF4-FFF2-40B4-BE49-F238E27FC236}">
                <a16:creationId xmlns:a16="http://schemas.microsoft.com/office/drawing/2014/main" id="{743640DB-5470-A327-C98D-A2B4E2642594}"/>
              </a:ext>
            </a:extLst>
          </p:cNvPr>
          <p:cNvSpPr txBox="1">
            <a:spLocks/>
          </p:cNvSpPr>
          <p:nvPr/>
        </p:nvSpPr>
        <p:spPr>
          <a:xfrm>
            <a:off x="7265744" y="5404735"/>
            <a:ext cx="932602" cy="3209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u-HU" sz="1400" dirty="0">
                <a:solidFill>
                  <a:srgbClr val="C00000"/>
                </a:solidFill>
              </a:rPr>
              <a:t>{</a:t>
            </a:r>
            <a:r>
              <a:rPr lang="hu-HU" sz="1400" dirty="0" err="1">
                <a:solidFill>
                  <a:srgbClr val="C00000"/>
                </a:solidFill>
              </a:rPr>
              <a:t>y|Fifi</a:t>
            </a:r>
            <a:r>
              <a:rPr lang="hu-HU" sz="1400" dirty="0">
                <a:solidFill>
                  <a:srgbClr val="C00000"/>
                </a:solidFill>
              </a:rPr>
              <a:t>}</a:t>
            </a:r>
            <a:endParaRPr lang="en-GB" sz="1400" dirty="0">
              <a:solidFill>
                <a:srgbClr val="C00000"/>
              </a:solidFill>
            </a:endParaRPr>
          </a:p>
        </p:txBody>
      </p:sp>
      <p:sp>
        <p:nvSpPr>
          <p:cNvPr id="34" name="Content Placeholder 1">
            <a:extLst>
              <a:ext uri="{FF2B5EF4-FFF2-40B4-BE49-F238E27FC236}">
                <a16:creationId xmlns:a16="http://schemas.microsoft.com/office/drawing/2014/main" id="{E1FA0337-DBB2-AE54-0E31-E9800E2EF7F6}"/>
              </a:ext>
            </a:extLst>
          </p:cNvPr>
          <p:cNvSpPr txBox="1">
            <a:spLocks/>
          </p:cNvSpPr>
          <p:nvPr/>
        </p:nvSpPr>
        <p:spPr>
          <a:xfrm>
            <a:off x="8471109" y="5309279"/>
            <a:ext cx="932602" cy="3209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u-HU" sz="1400" dirty="0">
                <a:solidFill>
                  <a:srgbClr val="C00000"/>
                </a:solidFill>
              </a:rPr>
              <a:t>{</a:t>
            </a:r>
            <a:r>
              <a:rPr lang="hu-HU" sz="1400" dirty="0" err="1">
                <a:solidFill>
                  <a:srgbClr val="C00000"/>
                </a:solidFill>
              </a:rPr>
              <a:t>x|Cili</a:t>
            </a:r>
            <a:r>
              <a:rPr lang="hu-HU" sz="1400" dirty="0">
                <a:solidFill>
                  <a:srgbClr val="C00000"/>
                </a:solidFill>
              </a:rPr>
              <a:t>}</a:t>
            </a:r>
            <a:endParaRPr lang="en-GB" sz="1400" dirty="0">
              <a:solidFill>
                <a:srgbClr val="C00000"/>
              </a:solidFill>
            </a:endParaRPr>
          </a:p>
        </p:txBody>
      </p:sp>
      <p:sp>
        <p:nvSpPr>
          <p:cNvPr id="35" name="Content Placeholder 1">
            <a:extLst>
              <a:ext uri="{FF2B5EF4-FFF2-40B4-BE49-F238E27FC236}">
                <a16:creationId xmlns:a16="http://schemas.microsoft.com/office/drawing/2014/main" id="{C6BBE8EC-4FEC-915F-554A-99A7B837D8ED}"/>
              </a:ext>
            </a:extLst>
          </p:cNvPr>
          <p:cNvSpPr txBox="1">
            <a:spLocks/>
          </p:cNvSpPr>
          <p:nvPr/>
        </p:nvSpPr>
        <p:spPr>
          <a:xfrm>
            <a:off x="7103888" y="5035727"/>
            <a:ext cx="1331563" cy="6365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hu-HU" sz="2400" dirty="0">
                <a:solidFill>
                  <a:schemeClr val="accent5">
                    <a:lumMod val="75000"/>
                  </a:schemeClr>
                </a:solidFill>
              </a:rPr>
              <a:t>W(</a:t>
            </a:r>
            <a:r>
              <a:rPr lang="hu-HU" sz="2400" dirty="0" err="1">
                <a:solidFill>
                  <a:schemeClr val="accent5">
                    <a:lumMod val="75000"/>
                  </a:schemeClr>
                </a:solidFill>
              </a:rPr>
              <a:t>Fifi</a:t>
            </a:r>
            <a:r>
              <a:rPr lang="hu-HU" sz="2400" dirty="0">
                <a:solidFill>
                  <a:schemeClr val="accent5">
                    <a:lumMod val="75000"/>
                  </a:schemeClr>
                </a:solidFill>
              </a:rPr>
              <a:t>)</a:t>
            </a:r>
            <a:endParaRPr lang="en-GB" sz="2400" dirty="0"/>
          </a:p>
        </p:txBody>
      </p:sp>
      <p:cxnSp>
        <p:nvCxnSpPr>
          <p:cNvPr id="37" name="Straight Arrow Connector 36">
            <a:extLst>
              <a:ext uri="{FF2B5EF4-FFF2-40B4-BE49-F238E27FC236}">
                <a16:creationId xmlns:a16="http://schemas.microsoft.com/office/drawing/2014/main" id="{CA10B495-3C1A-2932-6A5A-0C7DE2747D69}"/>
              </a:ext>
            </a:extLst>
          </p:cNvPr>
          <p:cNvCxnSpPr>
            <a:cxnSpLocks/>
            <a:endCxn id="27" idx="0"/>
          </p:cNvCxnSpPr>
          <p:nvPr/>
        </p:nvCxnSpPr>
        <p:spPr>
          <a:xfrm>
            <a:off x="10955183" y="2694740"/>
            <a:ext cx="836409" cy="4209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2A31C0D-8D32-50E2-3F83-9EB93E82602F}"/>
              </a:ext>
            </a:extLst>
          </p:cNvPr>
          <p:cNvCxnSpPr>
            <a:cxnSpLocks/>
          </p:cNvCxnSpPr>
          <p:nvPr/>
        </p:nvCxnSpPr>
        <p:spPr>
          <a:xfrm flipH="1">
            <a:off x="10288908" y="2726246"/>
            <a:ext cx="666275" cy="401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56AC7517-9B57-9C10-654C-B0D46B58176C}"/>
              </a:ext>
            </a:extLst>
          </p:cNvPr>
          <p:cNvCxnSpPr>
            <a:cxnSpLocks/>
          </p:cNvCxnSpPr>
          <p:nvPr/>
        </p:nvCxnSpPr>
        <p:spPr>
          <a:xfrm>
            <a:off x="6504691" y="1925997"/>
            <a:ext cx="4450492" cy="3192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CD4CEB8-3825-85AB-99B6-F7B7E5B488F2}"/>
              </a:ext>
            </a:extLst>
          </p:cNvPr>
          <p:cNvCxnSpPr>
            <a:cxnSpLocks/>
          </p:cNvCxnSpPr>
          <p:nvPr/>
        </p:nvCxnSpPr>
        <p:spPr>
          <a:xfrm flipH="1">
            <a:off x="1007390" y="1902871"/>
            <a:ext cx="5508575" cy="389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0ADB1F49-2B13-65CF-6095-C042FD09D174}"/>
              </a:ext>
            </a:extLst>
          </p:cNvPr>
          <p:cNvCxnSpPr>
            <a:cxnSpLocks/>
          </p:cNvCxnSpPr>
          <p:nvPr/>
        </p:nvCxnSpPr>
        <p:spPr>
          <a:xfrm>
            <a:off x="873706" y="2672700"/>
            <a:ext cx="0" cy="486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2F7B355-562B-5FAE-699C-8CFEECBC49C1}"/>
              </a:ext>
            </a:extLst>
          </p:cNvPr>
          <p:cNvCxnSpPr>
            <a:cxnSpLocks/>
          </p:cNvCxnSpPr>
          <p:nvPr/>
        </p:nvCxnSpPr>
        <p:spPr>
          <a:xfrm>
            <a:off x="864781" y="3575206"/>
            <a:ext cx="8925" cy="3849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E3BE24F0-12F6-B4B9-60D1-DA9C674D53E0}"/>
              </a:ext>
            </a:extLst>
          </p:cNvPr>
          <p:cNvCxnSpPr>
            <a:cxnSpLocks/>
            <a:endCxn id="12" idx="0"/>
          </p:cNvCxnSpPr>
          <p:nvPr/>
        </p:nvCxnSpPr>
        <p:spPr>
          <a:xfrm flipH="1">
            <a:off x="6268389" y="1925997"/>
            <a:ext cx="236302" cy="381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EE03DEF-59AE-88E9-CD8F-2320404CDB12}"/>
              </a:ext>
            </a:extLst>
          </p:cNvPr>
          <p:cNvCxnSpPr>
            <a:cxnSpLocks/>
          </p:cNvCxnSpPr>
          <p:nvPr/>
        </p:nvCxnSpPr>
        <p:spPr>
          <a:xfrm flipH="1">
            <a:off x="2975928" y="2726246"/>
            <a:ext cx="3292460" cy="4010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A50B85B-3A43-A129-E849-CC120B2D7018}"/>
              </a:ext>
            </a:extLst>
          </p:cNvPr>
          <p:cNvCxnSpPr>
            <a:cxnSpLocks/>
          </p:cNvCxnSpPr>
          <p:nvPr/>
        </p:nvCxnSpPr>
        <p:spPr>
          <a:xfrm>
            <a:off x="6267755" y="2726246"/>
            <a:ext cx="118785" cy="389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2FD61ED-9C88-232C-434D-6F1C635CD00F}"/>
              </a:ext>
            </a:extLst>
          </p:cNvPr>
          <p:cNvCxnSpPr>
            <a:cxnSpLocks/>
          </p:cNvCxnSpPr>
          <p:nvPr/>
        </p:nvCxnSpPr>
        <p:spPr>
          <a:xfrm>
            <a:off x="6267755" y="2746062"/>
            <a:ext cx="2462182" cy="4129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0BF4DBB1-A8A4-DD8F-263A-A504C382F3E5}"/>
              </a:ext>
            </a:extLst>
          </p:cNvPr>
          <p:cNvCxnSpPr>
            <a:cxnSpLocks/>
          </p:cNvCxnSpPr>
          <p:nvPr/>
        </p:nvCxnSpPr>
        <p:spPr>
          <a:xfrm flipH="1">
            <a:off x="2420980" y="3566946"/>
            <a:ext cx="466301" cy="3932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DE968336-2E35-4E96-549E-27BD758ECCC3}"/>
              </a:ext>
            </a:extLst>
          </p:cNvPr>
          <p:cNvCxnSpPr>
            <a:cxnSpLocks/>
            <a:endCxn id="18" idx="0"/>
          </p:cNvCxnSpPr>
          <p:nvPr/>
        </p:nvCxnSpPr>
        <p:spPr>
          <a:xfrm>
            <a:off x="2913301" y="3552389"/>
            <a:ext cx="1004418" cy="4728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4DCA6D4-422D-DF1E-F501-D7476130ACA7}"/>
              </a:ext>
            </a:extLst>
          </p:cNvPr>
          <p:cNvCxnSpPr>
            <a:cxnSpLocks/>
          </p:cNvCxnSpPr>
          <p:nvPr/>
        </p:nvCxnSpPr>
        <p:spPr>
          <a:xfrm flipH="1">
            <a:off x="5796366" y="3509116"/>
            <a:ext cx="590174" cy="5160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9C1FA35B-BCE7-76D7-590A-1F848F008A69}"/>
              </a:ext>
            </a:extLst>
          </p:cNvPr>
          <p:cNvCxnSpPr>
            <a:cxnSpLocks/>
          </p:cNvCxnSpPr>
          <p:nvPr/>
        </p:nvCxnSpPr>
        <p:spPr>
          <a:xfrm>
            <a:off x="6386540" y="3520401"/>
            <a:ext cx="1345505" cy="5193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3DBC85E-D9D4-085B-5F39-57F05A91EC24}"/>
              </a:ext>
            </a:extLst>
          </p:cNvPr>
          <p:cNvCxnSpPr>
            <a:cxnSpLocks/>
          </p:cNvCxnSpPr>
          <p:nvPr/>
        </p:nvCxnSpPr>
        <p:spPr>
          <a:xfrm flipH="1">
            <a:off x="4754128" y="4418580"/>
            <a:ext cx="938132" cy="4638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7D907187-B0B8-EEBC-D843-AC3C1245FBF2}"/>
              </a:ext>
            </a:extLst>
          </p:cNvPr>
          <p:cNvCxnSpPr>
            <a:cxnSpLocks/>
          </p:cNvCxnSpPr>
          <p:nvPr/>
        </p:nvCxnSpPr>
        <p:spPr>
          <a:xfrm>
            <a:off x="5707758" y="4407358"/>
            <a:ext cx="619389" cy="5321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8C65036-6E30-8154-10B3-A2CE89B5CEB5}"/>
              </a:ext>
            </a:extLst>
          </p:cNvPr>
          <p:cNvCxnSpPr>
            <a:cxnSpLocks/>
          </p:cNvCxnSpPr>
          <p:nvPr/>
        </p:nvCxnSpPr>
        <p:spPr>
          <a:xfrm>
            <a:off x="7513711" y="4407358"/>
            <a:ext cx="0" cy="5914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4F0290EA-8707-E5D6-2A40-FF3D27DA2985}"/>
              </a:ext>
            </a:extLst>
          </p:cNvPr>
          <p:cNvCxnSpPr>
            <a:cxnSpLocks/>
          </p:cNvCxnSpPr>
          <p:nvPr/>
        </p:nvCxnSpPr>
        <p:spPr>
          <a:xfrm>
            <a:off x="8729937" y="3552389"/>
            <a:ext cx="0" cy="486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3120F22E-CE52-E407-6A42-B52DB2FE9B86}"/>
              </a:ext>
            </a:extLst>
          </p:cNvPr>
          <p:cNvCxnSpPr>
            <a:cxnSpLocks/>
          </p:cNvCxnSpPr>
          <p:nvPr/>
        </p:nvCxnSpPr>
        <p:spPr>
          <a:xfrm>
            <a:off x="8760300" y="4418580"/>
            <a:ext cx="0" cy="486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Content Placeholder 1">
            <a:extLst>
              <a:ext uri="{FF2B5EF4-FFF2-40B4-BE49-F238E27FC236}">
                <a16:creationId xmlns:a16="http://schemas.microsoft.com/office/drawing/2014/main" id="{C55EB30E-127B-9F81-AF74-D3E2BAFD8508}"/>
              </a:ext>
            </a:extLst>
          </p:cNvPr>
          <p:cNvSpPr txBox="1">
            <a:spLocks/>
          </p:cNvSpPr>
          <p:nvPr/>
        </p:nvSpPr>
        <p:spPr>
          <a:xfrm>
            <a:off x="11185033" y="5621373"/>
            <a:ext cx="932602" cy="3209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u-HU" sz="1400" dirty="0">
                <a:solidFill>
                  <a:srgbClr val="C00000"/>
                </a:solidFill>
              </a:rPr>
              <a:t>{</a:t>
            </a:r>
            <a:r>
              <a:rPr lang="hu-HU" sz="1400" dirty="0" err="1">
                <a:solidFill>
                  <a:srgbClr val="C00000"/>
                </a:solidFill>
              </a:rPr>
              <a:t>y|Fifi</a:t>
            </a:r>
            <a:r>
              <a:rPr lang="hu-HU" sz="1400" dirty="0">
                <a:solidFill>
                  <a:srgbClr val="C00000"/>
                </a:solidFill>
              </a:rPr>
              <a:t>}</a:t>
            </a:r>
            <a:endParaRPr lang="en-GB" sz="1400" dirty="0">
              <a:solidFill>
                <a:srgbClr val="C00000"/>
              </a:solidFill>
            </a:endParaRPr>
          </a:p>
        </p:txBody>
      </p:sp>
      <p:sp>
        <p:nvSpPr>
          <p:cNvPr id="79" name="Content Placeholder 1">
            <a:extLst>
              <a:ext uri="{FF2B5EF4-FFF2-40B4-BE49-F238E27FC236}">
                <a16:creationId xmlns:a16="http://schemas.microsoft.com/office/drawing/2014/main" id="{51E547A6-A4D4-6EF0-401F-6647961DB36C}"/>
              </a:ext>
            </a:extLst>
          </p:cNvPr>
          <p:cNvSpPr txBox="1">
            <a:spLocks/>
          </p:cNvSpPr>
          <p:nvPr/>
        </p:nvSpPr>
        <p:spPr>
          <a:xfrm>
            <a:off x="11185033" y="5242820"/>
            <a:ext cx="932602" cy="3209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hu-HU" sz="1400" dirty="0">
                <a:solidFill>
                  <a:srgbClr val="C00000"/>
                </a:solidFill>
              </a:rPr>
              <a:t>{</a:t>
            </a:r>
            <a:r>
              <a:rPr lang="hu-HU" sz="1400" dirty="0" err="1">
                <a:solidFill>
                  <a:srgbClr val="C00000"/>
                </a:solidFill>
              </a:rPr>
              <a:t>x|Cili</a:t>
            </a:r>
            <a:r>
              <a:rPr lang="hu-HU" sz="1400" dirty="0">
                <a:solidFill>
                  <a:srgbClr val="C00000"/>
                </a:solidFill>
              </a:rPr>
              <a:t>}</a:t>
            </a:r>
            <a:endParaRPr lang="en-GB" sz="1400" dirty="0">
              <a:solidFill>
                <a:srgbClr val="C00000"/>
              </a:solidFill>
            </a:endParaRPr>
          </a:p>
        </p:txBody>
      </p:sp>
      <p:sp>
        <p:nvSpPr>
          <p:cNvPr id="80" name="Rectangle 79">
            <a:extLst>
              <a:ext uri="{FF2B5EF4-FFF2-40B4-BE49-F238E27FC236}">
                <a16:creationId xmlns:a16="http://schemas.microsoft.com/office/drawing/2014/main" id="{AC316AD6-B1F4-91BF-F58C-9177033555C5}"/>
              </a:ext>
            </a:extLst>
          </p:cNvPr>
          <p:cNvSpPr/>
          <p:nvPr/>
        </p:nvSpPr>
        <p:spPr>
          <a:xfrm>
            <a:off x="11108494" y="5200707"/>
            <a:ext cx="918191" cy="741640"/>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8" name="Arc 7">
            <a:extLst>
              <a:ext uri="{FF2B5EF4-FFF2-40B4-BE49-F238E27FC236}">
                <a16:creationId xmlns:a16="http://schemas.microsoft.com/office/drawing/2014/main" id="{B3A2619F-7671-40D1-65EB-FB4651E67F69}"/>
              </a:ext>
            </a:extLst>
          </p:cNvPr>
          <p:cNvSpPr/>
          <p:nvPr/>
        </p:nvSpPr>
        <p:spPr>
          <a:xfrm rot="6901572">
            <a:off x="5976778" y="1185793"/>
            <a:ext cx="470745" cy="1101698"/>
          </a:xfrm>
          <a:prstGeom prst="arc">
            <a:avLst>
              <a:gd name="adj1" fmla="val 16200000"/>
              <a:gd name="adj2" fmla="val 2121912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1" name="Arc 20">
            <a:extLst>
              <a:ext uri="{FF2B5EF4-FFF2-40B4-BE49-F238E27FC236}">
                <a16:creationId xmlns:a16="http://schemas.microsoft.com/office/drawing/2014/main" id="{A41E21F2-E4CF-3722-69B1-DA31CB60FE7A}"/>
              </a:ext>
            </a:extLst>
          </p:cNvPr>
          <p:cNvSpPr/>
          <p:nvPr/>
        </p:nvSpPr>
        <p:spPr>
          <a:xfrm rot="6901572">
            <a:off x="5756048" y="2018781"/>
            <a:ext cx="470745" cy="1101698"/>
          </a:xfrm>
          <a:prstGeom prst="arc">
            <a:avLst>
              <a:gd name="adj1" fmla="val 16200000"/>
              <a:gd name="adj2" fmla="val 2121912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9" name="Arc 28">
            <a:extLst>
              <a:ext uri="{FF2B5EF4-FFF2-40B4-BE49-F238E27FC236}">
                <a16:creationId xmlns:a16="http://schemas.microsoft.com/office/drawing/2014/main" id="{BFE23628-19A8-69BA-92FE-82F3BB1EB2B9}"/>
              </a:ext>
            </a:extLst>
          </p:cNvPr>
          <p:cNvSpPr/>
          <p:nvPr/>
        </p:nvSpPr>
        <p:spPr>
          <a:xfrm rot="6901572">
            <a:off x="6018380" y="2905577"/>
            <a:ext cx="470745" cy="1101698"/>
          </a:xfrm>
          <a:prstGeom prst="arc">
            <a:avLst>
              <a:gd name="adj1" fmla="val 16200000"/>
              <a:gd name="adj2" fmla="val 21219123"/>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 name="Élőláb helye 2">
            <a:extLst>
              <a:ext uri="{FF2B5EF4-FFF2-40B4-BE49-F238E27FC236}">
                <a16:creationId xmlns:a16="http://schemas.microsoft.com/office/drawing/2014/main" id="{18665636-F5A2-F99E-C481-073F009EBB59}"/>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36" name="Csoportba foglalás 35">
            <a:extLst>
              <a:ext uri="{FF2B5EF4-FFF2-40B4-BE49-F238E27FC236}">
                <a16:creationId xmlns:a16="http://schemas.microsoft.com/office/drawing/2014/main" id="{6251393E-D8DC-F661-993B-4FD75C4EDF8C}"/>
              </a:ext>
            </a:extLst>
          </p:cNvPr>
          <p:cNvGrpSpPr/>
          <p:nvPr/>
        </p:nvGrpSpPr>
        <p:grpSpPr>
          <a:xfrm>
            <a:off x="3078726" y="6038296"/>
            <a:ext cx="1736050" cy="787001"/>
            <a:chOff x="6717298" y="6108892"/>
            <a:chExt cx="1736050" cy="787001"/>
          </a:xfrm>
        </p:grpSpPr>
        <p:pic>
          <p:nvPicPr>
            <p:cNvPr id="38" name="Ábra 37">
              <a:extLst>
                <a:ext uri="{FF2B5EF4-FFF2-40B4-BE49-F238E27FC236}">
                  <a16:creationId xmlns:a16="http://schemas.microsoft.com/office/drawing/2014/main" id="{8E29FFDF-B1F0-9F66-F6D6-F9E50B768D5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39" name="Ábra 38">
              <a:extLst>
                <a:ext uri="{FF2B5EF4-FFF2-40B4-BE49-F238E27FC236}">
                  <a16:creationId xmlns:a16="http://schemas.microsoft.com/office/drawing/2014/main" id="{DE2AA83F-5403-9A61-4D9B-8E6983E6BD1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38944572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21AA47A2-5D44-942E-B8F6-7910CB0C0DF0}"/>
              </a:ext>
            </a:extLst>
          </p:cNvPr>
          <p:cNvGraphicFramePr>
            <a:graphicFrameLocks noGrp="1"/>
          </p:cNvGraphicFramePr>
          <p:nvPr>
            <p:ph idx="1"/>
          </p:nvPr>
        </p:nvGraphicFramePr>
        <p:xfrm>
          <a:off x="297025" y="1596054"/>
          <a:ext cx="11597950" cy="1381760"/>
        </p:xfrm>
        <a:graphic>
          <a:graphicData uri="http://schemas.openxmlformats.org/drawingml/2006/table">
            <a:tbl>
              <a:tblPr firstRow="1" bandRow="1">
                <a:tableStyleId>{5C22544A-7EE6-4342-B048-85BDC9FD1C3A}</a:tableStyleId>
              </a:tblPr>
              <a:tblGrid>
                <a:gridCol w="1856792">
                  <a:extLst>
                    <a:ext uri="{9D8B030D-6E8A-4147-A177-3AD203B41FA5}">
                      <a16:colId xmlns:a16="http://schemas.microsoft.com/office/drawing/2014/main" val="981621321"/>
                    </a:ext>
                  </a:extLst>
                </a:gridCol>
                <a:gridCol w="1679510">
                  <a:extLst>
                    <a:ext uri="{9D8B030D-6E8A-4147-A177-3AD203B41FA5}">
                      <a16:colId xmlns:a16="http://schemas.microsoft.com/office/drawing/2014/main" val="419779615"/>
                    </a:ext>
                  </a:extLst>
                </a:gridCol>
                <a:gridCol w="1548881">
                  <a:extLst>
                    <a:ext uri="{9D8B030D-6E8A-4147-A177-3AD203B41FA5}">
                      <a16:colId xmlns:a16="http://schemas.microsoft.com/office/drawing/2014/main" val="1008467431"/>
                    </a:ext>
                  </a:extLst>
                </a:gridCol>
                <a:gridCol w="1679511">
                  <a:extLst>
                    <a:ext uri="{9D8B030D-6E8A-4147-A177-3AD203B41FA5}">
                      <a16:colId xmlns:a16="http://schemas.microsoft.com/office/drawing/2014/main" val="2063089182"/>
                    </a:ext>
                  </a:extLst>
                </a:gridCol>
                <a:gridCol w="1660849">
                  <a:extLst>
                    <a:ext uri="{9D8B030D-6E8A-4147-A177-3AD203B41FA5}">
                      <a16:colId xmlns:a16="http://schemas.microsoft.com/office/drawing/2014/main" val="1342417674"/>
                    </a:ext>
                  </a:extLst>
                </a:gridCol>
                <a:gridCol w="1614196">
                  <a:extLst>
                    <a:ext uri="{9D8B030D-6E8A-4147-A177-3AD203B41FA5}">
                      <a16:colId xmlns:a16="http://schemas.microsoft.com/office/drawing/2014/main" val="960579727"/>
                    </a:ext>
                  </a:extLst>
                </a:gridCol>
                <a:gridCol w="1558211">
                  <a:extLst>
                    <a:ext uri="{9D8B030D-6E8A-4147-A177-3AD203B41FA5}">
                      <a16:colId xmlns:a16="http://schemas.microsoft.com/office/drawing/2014/main" val="536752983"/>
                    </a:ext>
                  </a:extLst>
                </a:gridCol>
              </a:tblGrid>
              <a:tr h="370840">
                <a:tc>
                  <a:txBody>
                    <a:bodyPr/>
                    <a:lstStyle/>
                    <a:p>
                      <a:r>
                        <a:rPr lang="en-US" dirty="0"/>
                        <a:t>Task Environment</a:t>
                      </a:r>
                    </a:p>
                  </a:txBody>
                  <a:tcPr/>
                </a:tc>
                <a:tc>
                  <a:txBody>
                    <a:bodyPr/>
                    <a:lstStyle/>
                    <a:p>
                      <a:r>
                        <a:rPr lang="en-US" dirty="0"/>
                        <a:t>Observable</a:t>
                      </a:r>
                    </a:p>
                  </a:txBody>
                  <a:tcPr/>
                </a:tc>
                <a:tc>
                  <a:txBody>
                    <a:bodyPr/>
                    <a:lstStyle/>
                    <a:p>
                      <a:r>
                        <a:rPr lang="en-US" dirty="0"/>
                        <a:t>Agents</a:t>
                      </a:r>
                    </a:p>
                  </a:txBody>
                  <a:tcPr/>
                </a:tc>
                <a:tc>
                  <a:txBody>
                    <a:bodyPr/>
                    <a:lstStyle/>
                    <a:p>
                      <a:r>
                        <a:rPr lang="en-US" dirty="0"/>
                        <a:t>Deterministic</a:t>
                      </a:r>
                    </a:p>
                  </a:txBody>
                  <a:tcPr/>
                </a:tc>
                <a:tc>
                  <a:txBody>
                    <a:bodyPr/>
                    <a:lstStyle/>
                    <a:p>
                      <a:r>
                        <a:rPr lang="en-US" dirty="0"/>
                        <a:t>Episodic</a:t>
                      </a:r>
                    </a:p>
                  </a:txBody>
                  <a:tcPr/>
                </a:tc>
                <a:tc>
                  <a:txBody>
                    <a:bodyPr/>
                    <a:lstStyle/>
                    <a:p>
                      <a:r>
                        <a:rPr lang="en-US" dirty="0"/>
                        <a:t>Static</a:t>
                      </a:r>
                    </a:p>
                  </a:txBody>
                  <a:tcPr/>
                </a:tc>
                <a:tc>
                  <a:txBody>
                    <a:bodyPr/>
                    <a:lstStyle/>
                    <a:p>
                      <a:r>
                        <a:rPr lang="en-US" dirty="0"/>
                        <a:t>Discrete</a:t>
                      </a:r>
                    </a:p>
                  </a:txBody>
                  <a:tcPr/>
                </a:tc>
                <a:extLst>
                  <a:ext uri="{0D108BD9-81ED-4DB2-BD59-A6C34878D82A}">
                    <a16:rowId xmlns:a16="http://schemas.microsoft.com/office/drawing/2014/main" val="2170094150"/>
                  </a:ext>
                </a:extLst>
              </a:tr>
              <a:tr h="370840">
                <a:tc>
                  <a:txBody>
                    <a:bodyPr/>
                    <a:lstStyle/>
                    <a:p>
                      <a:r>
                        <a:rPr lang="en-US" dirty="0"/>
                        <a:t>Crossword puzzle</a:t>
                      </a:r>
                    </a:p>
                  </a:txBody>
                  <a:tcPr/>
                </a:tc>
                <a:tc>
                  <a:txBody>
                    <a:bodyPr/>
                    <a:lstStyle/>
                    <a:p>
                      <a:r>
                        <a:rPr lang="en-US" dirty="0"/>
                        <a:t>Fully</a:t>
                      </a:r>
                    </a:p>
                  </a:txBody>
                  <a:tcPr/>
                </a:tc>
                <a:tc>
                  <a:txBody>
                    <a:bodyPr/>
                    <a:lstStyle/>
                    <a:p>
                      <a:r>
                        <a:rPr lang="en-US" dirty="0"/>
                        <a:t>Single</a:t>
                      </a:r>
                    </a:p>
                  </a:txBody>
                  <a:tcPr/>
                </a:tc>
                <a:tc>
                  <a:txBody>
                    <a:bodyPr/>
                    <a:lstStyle/>
                    <a:p>
                      <a:r>
                        <a:rPr lang="en-US" dirty="0"/>
                        <a:t>Deterministic</a:t>
                      </a:r>
                    </a:p>
                  </a:txBody>
                  <a:tcPr/>
                </a:tc>
                <a:tc>
                  <a:txBody>
                    <a:bodyPr/>
                    <a:lstStyle/>
                    <a:p>
                      <a:r>
                        <a:rPr lang="en-US" dirty="0"/>
                        <a:t>Sequential</a:t>
                      </a:r>
                    </a:p>
                  </a:txBody>
                  <a:tcPr/>
                </a:tc>
                <a:tc>
                  <a:txBody>
                    <a:bodyPr/>
                    <a:lstStyle/>
                    <a:p>
                      <a:r>
                        <a:rPr lang="en-US" dirty="0"/>
                        <a:t>Static</a:t>
                      </a:r>
                    </a:p>
                  </a:txBody>
                  <a:tcPr/>
                </a:tc>
                <a:tc>
                  <a:txBody>
                    <a:bodyPr/>
                    <a:lstStyle/>
                    <a:p>
                      <a:r>
                        <a:rPr lang="en-US" dirty="0"/>
                        <a:t>Discrete</a:t>
                      </a:r>
                    </a:p>
                  </a:txBody>
                  <a:tcPr/>
                </a:tc>
                <a:extLst>
                  <a:ext uri="{0D108BD9-81ED-4DB2-BD59-A6C34878D82A}">
                    <a16:rowId xmlns:a16="http://schemas.microsoft.com/office/drawing/2014/main" val="718215033"/>
                  </a:ext>
                </a:extLst>
              </a:tr>
              <a:tr h="370840">
                <a:tc>
                  <a:txBody>
                    <a:bodyPr/>
                    <a:lstStyle/>
                    <a:p>
                      <a:r>
                        <a:rPr lang="en-US" dirty="0"/>
                        <a:t>Taxi driving</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016254095"/>
                  </a:ext>
                </a:extLst>
              </a:tr>
            </a:tbl>
          </a:graphicData>
        </a:graphic>
      </p:graphicFrame>
      <p:sp>
        <p:nvSpPr>
          <p:cNvPr id="5" name="Slide Number Placeholder 4">
            <a:extLst>
              <a:ext uri="{FF2B5EF4-FFF2-40B4-BE49-F238E27FC236}">
                <a16:creationId xmlns:a16="http://schemas.microsoft.com/office/drawing/2014/main" id="{D94E8213-1933-9BAE-4BB3-7FF5A5D20636}"/>
              </a:ext>
            </a:extLst>
          </p:cNvPr>
          <p:cNvSpPr>
            <a:spLocks noGrp="1"/>
          </p:cNvSpPr>
          <p:nvPr>
            <p:ph type="sldNum" sz="quarter" idx="12"/>
          </p:nvPr>
        </p:nvSpPr>
        <p:spPr/>
        <p:txBody>
          <a:bodyPr/>
          <a:lstStyle/>
          <a:p>
            <a:fld id="{9F7ECEBC-3B63-4262-8BE9-06366B519A9F}" type="slidenum">
              <a:rPr lang="hu-HU" smtClean="0"/>
              <a:pPr/>
              <a:t>18</a:t>
            </a:fld>
            <a:endParaRPr lang="hu-HU" dirty="0"/>
          </a:p>
        </p:txBody>
      </p:sp>
      <p:sp>
        <p:nvSpPr>
          <p:cNvPr id="6" name="Title 5">
            <a:extLst>
              <a:ext uri="{FF2B5EF4-FFF2-40B4-BE49-F238E27FC236}">
                <a16:creationId xmlns:a16="http://schemas.microsoft.com/office/drawing/2014/main" id="{40C3EF65-6F94-9CD2-8443-FCB1B18C735A}"/>
              </a:ext>
            </a:extLst>
          </p:cNvPr>
          <p:cNvSpPr>
            <a:spLocks noGrp="1"/>
          </p:cNvSpPr>
          <p:nvPr>
            <p:ph type="title"/>
          </p:nvPr>
        </p:nvSpPr>
        <p:spPr/>
        <p:txBody>
          <a:bodyPr/>
          <a:lstStyle/>
          <a:p>
            <a:r>
              <a:rPr lang="en-US" dirty="0"/>
              <a:t>Environment - example</a:t>
            </a:r>
          </a:p>
        </p:txBody>
      </p:sp>
      <p:pic>
        <p:nvPicPr>
          <p:cNvPr id="2050" name="Picture 2" descr="Earth's Seasons and the Sun: A Crossword Puzzle | NASA">
            <a:extLst>
              <a:ext uri="{FF2B5EF4-FFF2-40B4-BE49-F238E27FC236}">
                <a16:creationId xmlns:a16="http://schemas.microsoft.com/office/drawing/2014/main" id="{FC2137E4-7193-46DC-3669-AC990B935D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4620" y="3131520"/>
            <a:ext cx="2960914" cy="2817208"/>
          </a:xfrm>
          <a:prstGeom prst="rect">
            <a:avLst/>
          </a:prstGeom>
          <a:noFill/>
          <a:extLst>
            <a:ext uri="{909E8E84-426E-40DD-AFC4-6F175D3DCCD1}">
              <a14:hiddenFill xmlns:a14="http://schemas.microsoft.com/office/drawing/2010/main">
                <a:solidFill>
                  <a:srgbClr val="FFFFFF"/>
                </a:solidFill>
              </a14:hiddenFill>
            </a:ext>
          </a:extLst>
        </p:spPr>
      </p:pic>
      <p:sp>
        <p:nvSpPr>
          <p:cNvPr id="2" name="Élőláb helye 2">
            <a:extLst>
              <a:ext uri="{FF2B5EF4-FFF2-40B4-BE49-F238E27FC236}">
                <a16:creationId xmlns:a16="http://schemas.microsoft.com/office/drawing/2014/main" id="{0CBF08DA-81E2-7B58-86BB-6C2759DBD27D}"/>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3" name="Csoportba foglalás 2">
            <a:extLst>
              <a:ext uri="{FF2B5EF4-FFF2-40B4-BE49-F238E27FC236}">
                <a16:creationId xmlns:a16="http://schemas.microsoft.com/office/drawing/2014/main" id="{0822CA1E-1553-09FA-B0D6-D39EA92685A0}"/>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988E4776-6F09-5B8E-00E2-D269659375F9}"/>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C80AC8A6-9C58-AD39-5275-9E975077E41E}"/>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39374168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21AA47A2-5D44-942E-B8F6-7910CB0C0DF0}"/>
              </a:ext>
            </a:extLst>
          </p:cNvPr>
          <p:cNvGraphicFramePr>
            <a:graphicFrameLocks noGrp="1"/>
          </p:cNvGraphicFramePr>
          <p:nvPr>
            <p:ph idx="1"/>
          </p:nvPr>
        </p:nvGraphicFramePr>
        <p:xfrm>
          <a:off x="297025" y="1596054"/>
          <a:ext cx="11597950" cy="1381760"/>
        </p:xfrm>
        <a:graphic>
          <a:graphicData uri="http://schemas.openxmlformats.org/drawingml/2006/table">
            <a:tbl>
              <a:tblPr firstRow="1" bandRow="1">
                <a:tableStyleId>{5C22544A-7EE6-4342-B048-85BDC9FD1C3A}</a:tableStyleId>
              </a:tblPr>
              <a:tblGrid>
                <a:gridCol w="1856792">
                  <a:extLst>
                    <a:ext uri="{9D8B030D-6E8A-4147-A177-3AD203B41FA5}">
                      <a16:colId xmlns:a16="http://schemas.microsoft.com/office/drawing/2014/main" val="981621321"/>
                    </a:ext>
                  </a:extLst>
                </a:gridCol>
                <a:gridCol w="1679510">
                  <a:extLst>
                    <a:ext uri="{9D8B030D-6E8A-4147-A177-3AD203B41FA5}">
                      <a16:colId xmlns:a16="http://schemas.microsoft.com/office/drawing/2014/main" val="419779615"/>
                    </a:ext>
                  </a:extLst>
                </a:gridCol>
                <a:gridCol w="1548881">
                  <a:extLst>
                    <a:ext uri="{9D8B030D-6E8A-4147-A177-3AD203B41FA5}">
                      <a16:colId xmlns:a16="http://schemas.microsoft.com/office/drawing/2014/main" val="1008467431"/>
                    </a:ext>
                  </a:extLst>
                </a:gridCol>
                <a:gridCol w="1679511">
                  <a:extLst>
                    <a:ext uri="{9D8B030D-6E8A-4147-A177-3AD203B41FA5}">
                      <a16:colId xmlns:a16="http://schemas.microsoft.com/office/drawing/2014/main" val="2063089182"/>
                    </a:ext>
                  </a:extLst>
                </a:gridCol>
                <a:gridCol w="1660849">
                  <a:extLst>
                    <a:ext uri="{9D8B030D-6E8A-4147-A177-3AD203B41FA5}">
                      <a16:colId xmlns:a16="http://schemas.microsoft.com/office/drawing/2014/main" val="1342417674"/>
                    </a:ext>
                  </a:extLst>
                </a:gridCol>
                <a:gridCol w="1614196">
                  <a:extLst>
                    <a:ext uri="{9D8B030D-6E8A-4147-A177-3AD203B41FA5}">
                      <a16:colId xmlns:a16="http://schemas.microsoft.com/office/drawing/2014/main" val="960579727"/>
                    </a:ext>
                  </a:extLst>
                </a:gridCol>
                <a:gridCol w="1558211">
                  <a:extLst>
                    <a:ext uri="{9D8B030D-6E8A-4147-A177-3AD203B41FA5}">
                      <a16:colId xmlns:a16="http://schemas.microsoft.com/office/drawing/2014/main" val="536752983"/>
                    </a:ext>
                  </a:extLst>
                </a:gridCol>
              </a:tblGrid>
              <a:tr h="370840">
                <a:tc>
                  <a:txBody>
                    <a:bodyPr/>
                    <a:lstStyle/>
                    <a:p>
                      <a:r>
                        <a:rPr lang="en-US" dirty="0"/>
                        <a:t>Task Environment</a:t>
                      </a:r>
                    </a:p>
                  </a:txBody>
                  <a:tcPr/>
                </a:tc>
                <a:tc>
                  <a:txBody>
                    <a:bodyPr/>
                    <a:lstStyle/>
                    <a:p>
                      <a:r>
                        <a:rPr lang="en-US" dirty="0"/>
                        <a:t>Observable</a:t>
                      </a:r>
                    </a:p>
                  </a:txBody>
                  <a:tcPr/>
                </a:tc>
                <a:tc>
                  <a:txBody>
                    <a:bodyPr/>
                    <a:lstStyle/>
                    <a:p>
                      <a:r>
                        <a:rPr lang="en-US" dirty="0"/>
                        <a:t>Agents</a:t>
                      </a:r>
                    </a:p>
                  </a:txBody>
                  <a:tcPr/>
                </a:tc>
                <a:tc>
                  <a:txBody>
                    <a:bodyPr/>
                    <a:lstStyle/>
                    <a:p>
                      <a:r>
                        <a:rPr lang="en-US" dirty="0"/>
                        <a:t>Deterministic</a:t>
                      </a:r>
                    </a:p>
                  </a:txBody>
                  <a:tcPr/>
                </a:tc>
                <a:tc>
                  <a:txBody>
                    <a:bodyPr/>
                    <a:lstStyle/>
                    <a:p>
                      <a:r>
                        <a:rPr lang="en-US" dirty="0"/>
                        <a:t>Episodic</a:t>
                      </a:r>
                    </a:p>
                  </a:txBody>
                  <a:tcPr/>
                </a:tc>
                <a:tc>
                  <a:txBody>
                    <a:bodyPr/>
                    <a:lstStyle/>
                    <a:p>
                      <a:r>
                        <a:rPr lang="en-US" dirty="0"/>
                        <a:t>Static</a:t>
                      </a:r>
                    </a:p>
                  </a:txBody>
                  <a:tcPr/>
                </a:tc>
                <a:tc>
                  <a:txBody>
                    <a:bodyPr/>
                    <a:lstStyle/>
                    <a:p>
                      <a:r>
                        <a:rPr lang="en-US" dirty="0"/>
                        <a:t>Discrete</a:t>
                      </a:r>
                    </a:p>
                  </a:txBody>
                  <a:tcPr/>
                </a:tc>
                <a:extLst>
                  <a:ext uri="{0D108BD9-81ED-4DB2-BD59-A6C34878D82A}">
                    <a16:rowId xmlns:a16="http://schemas.microsoft.com/office/drawing/2014/main" val="2170094150"/>
                  </a:ext>
                </a:extLst>
              </a:tr>
              <a:tr h="370840">
                <a:tc>
                  <a:txBody>
                    <a:bodyPr/>
                    <a:lstStyle/>
                    <a:p>
                      <a:r>
                        <a:rPr lang="en-US" dirty="0"/>
                        <a:t>Crossword puzzle</a:t>
                      </a:r>
                    </a:p>
                  </a:txBody>
                  <a:tcPr/>
                </a:tc>
                <a:tc>
                  <a:txBody>
                    <a:bodyPr/>
                    <a:lstStyle/>
                    <a:p>
                      <a:r>
                        <a:rPr lang="en-US" dirty="0"/>
                        <a:t>Fully</a:t>
                      </a:r>
                    </a:p>
                  </a:txBody>
                  <a:tcPr/>
                </a:tc>
                <a:tc>
                  <a:txBody>
                    <a:bodyPr/>
                    <a:lstStyle/>
                    <a:p>
                      <a:r>
                        <a:rPr lang="en-US" dirty="0"/>
                        <a:t>Single</a:t>
                      </a:r>
                    </a:p>
                  </a:txBody>
                  <a:tcPr/>
                </a:tc>
                <a:tc>
                  <a:txBody>
                    <a:bodyPr/>
                    <a:lstStyle/>
                    <a:p>
                      <a:r>
                        <a:rPr lang="en-US" dirty="0"/>
                        <a:t>Deterministic</a:t>
                      </a:r>
                    </a:p>
                  </a:txBody>
                  <a:tcPr/>
                </a:tc>
                <a:tc>
                  <a:txBody>
                    <a:bodyPr/>
                    <a:lstStyle/>
                    <a:p>
                      <a:r>
                        <a:rPr lang="en-US" dirty="0"/>
                        <a:t>Sequential</a:t>
                      </a:r>
                    </a:p>
                  </a:txBody>
                  <a:tcPr/>
                </a:tc>
                <a:tc>
                  <a:txBody>
                    <a:bodyPr/>
                    <a:lstStyle/>
                    <a:p>
                      <a:r>
                        <a:rPr lang="en-US" dirty="0"/>
                        <a:t>Static</a:t>
                      </a:r>
                    </a:p>
                  </a:txBody>
                  <a:tcPr/>
                </a:tc>
                <a:tc>
                  <a:txBody>
                    <a:bodyPr/>
                    <a:lstStyle/>
                    <a:p>
                      <a:r>
                        <a:rPr lang="en-US" dirty="0"/>
                        <a:t>Discrete</a:t>
                      </a:r>
                    </a:p>
                  </a:txBody>
                  <a:tcPr/>
                </a:tc>
                <a:extLst>
                  <a:ext uri="{0D108BD9-81ED-4DB2-BD59-A6C34878D82A}">
                    <a16:rowId xmlns:a16="http://schemas.microsoft.com/office/drawing/2014/main" val="718215033"/>
                  </a:ext>
                </a:extLst>
              </a:tr>
              <a:tr h="370840">
                <a:tc>
                  <a:txBody>
                    <a:bodyPr/>
                    <a:lstStyle/>
                    <a:p>
                      <a:r>
                        <a:rPr lang="en-US" dirty="0"/>
                        <a:t>Taxi driving</a:t>
                      </a:r>
                    </a:p>
                  </a:txBody>
                  <a:tcPr/>
                </a:tc>
                <a:tc>
                  <a:txBody>
                    <a:bodyPr/>
                    <a:lstStyle/>
                    <a:p>
                      <a:r>
                        <a:rPr lang="en-US" dirty="0"/>
                        <a:t>Partially</a:t>
                      </a:r>
                    </a:p>
                  </a:txBody>
                  <a:tcPr/>
                </a:tc>
                <a:tc>
                  <a:txBody>
                    <a:bodyPr/>
                    <a:lstStyle/>
                    <a:p>
                      <a:r>
                        <a:rPr lang="en-US" dirty="0"/>
                        <a:t>Multi</a:t>
                      </a:r>
                    </a:p>
                  </a:txBody>
                  <a:tcPr/>
                </a:tc>
                <a:tc>
                  <a:txBody>
                    <a:bodyPr/>
                    <a:lstStyle/>
                    <a:p>
                      <a:r>
                        <a:rPr lang="en-US" dirty="0"/>
                        <a:t>Stochastic</a:t>
                      </a:r>
                    </a:p>
                  </a:txBody>
                  <a:tcPr/>
                </a:tc>
                <a:tc>
                  <a:txBody>
                    <a:bodyPr/>
                    <a:lstStyle/>
                    <a:p>
                      <a:r>
                        <a:rPr lang="en-US" dirty="0"/>
                        <a:t>Sequential</a:t>
                      </a:r>
                    </a:p>
                  </a:txBody>
                  <a:tcPr/>
                </a:tc>
                <a:tc>
                  <a:txBody>
                    <a:bodyPr/>
                    <a:lstStyle/>
                    <a:p>
                      <a:r>
                        <a:rPr lang="en-US" dirty="0"/>
                        <a:t>Dynamic</a:t>
                      </a:r>
                    </a:p>
                  </a:txBody>
                  <a:tcPr/>
                </a:tc>
                <a:tc>
                  <a:txBody>
                    <a:bodyPr/>
                    <a:lstStyle/>
                    <a:p>
                      <a:r>
                        <a:rPr lang="en-US" dirty="0"/>
                        <a:t>Continuous </a:t>
                      </a:r>
                    </a:p>
                  </a:txBody>
                  <a:tcPr/>
                </a:tc>
                <a:extLst>
                  <a:ext uri="{0D108BD9-81ED-4DB2-BD59-A6C34878D82A}">
                    <a16:rowId xmlns:a16="http://schemas.microsoft.com/office/drawing/2014/main" val="671891487"/>
                  </a:ext>
                </a:extLst>
              </a:tr>
            </a:tbl>
          </a:graphicData>
        </a:graphic>
      </p:graphicFrame>
      <p:sp>
        <p:nvSpPr>
          <p:cNvPr id="5" name="Slide Number Placeholder 4">
            <a:extLst>
              <a:ext uri="{FF2B5EF4-FFF2-40B4-BE49-F238E27FC236}">
                <a16:creationId xmlns:a16="http://schemas.microsoft.com/office/drawing/2014/main" id="{D94E8213-1933-9BAE-4BB3-7FF5A5D20636}"/>
              </a:ext>
            </a:extLst>
          </p:cNvPr>
          <p:cNvSpPr>
            <a:spLocks noGrp="1"/>
          </p:cNvSpPr>
          <p:nvPr>
            <p:ph type="sldNum" sz="quarter" idx="12"/>
          </p:nvPr>
        </p:nvSpPr>
        <p:spPr/>
        <p:txBody>
          <a:bodyPr/>
          <a:lstStyle/>
          <a:p>
            <a:fld id="{9F7ECEBC-3B63-4262-8BE9-06366B519A9F}" type="slidenum">
              <a:rPr lang="hu-HU" smtClean="0"/>
              <a:pPr/>
              <a:t>19</a:t>
            </a:fld>
            <a:endParaRPr lang="hu-HU" dirty="0"/>
          </a:p>
        </p:txBody>
      </p:sp>
      <p:sp>
        <p:nvSpPr>
          <p:cNvPr id="6" name="Title 5">
            <a:extLst>
              <a:ext uri="{FF2B5EF4-FFF2-40B4-BE49-F238E27FC236}">
                <a16:creationId xmlns:a16="http://schemas.microsoft.com/office/drawing/2014/main" id="{40C3EF65-6F94-9CD2-8443-FCB1B18C735A}"/>
              </a:ext>
            </a:extLst>
          </p:cNvPr>
          <p:cNvSpPr>
            <a:spLocks noGrp="1"/>
          </p:cNvSpPr>
          <p:nvPr>
            <p:ph type="title"/>
          </p:nvPr>
        </p:nvSpPr>
        <p:spPr/>
        <p:txBody>
          <a:bodyPr/>
          <a:lstStyle/>
          <a:p>
            <a:r>
              <a:rPr lang="en-US" dirty="0"/>
              <a:t>Environment - example</a:t>
            </a:r>
          </a:p>
        </p:txBody>
      </p:sp>
      <p:pic>
        <p:nvPicPr>
          <p:cNvPr id="2050" name="Picture 2" descr="Earth's Seasons and the Sun: A Crossword Puzzle | NASA">
            <a:extLst>
              <a:ext uri="{FF2B5EF4-FFF2-40B4-BE49-F238E27FC236}">
                <a16:creationId xmlns:a16="http://schemas.microsoft.com/office/drawing/2014/main" id="{FC2137E4-7193-46DC-3669-AC990B935D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4620" y="3131520"/>
            <a:ext cx="2960914" cy="281720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Taxi Drivers, Your Job has an Expiry Date - Cities of the Future">
            <a:extLst>
              <a:ext uri="{FF2B5EF4-FFF2-40B4-BE49-F238E27FC236}">
                <a16:creationId xmlns:a16="http://schemas.microsoft.com/office/drawing/2014/main" id="{3000357A-E2C5-809F-88B1-8EA8EE0AC5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131520"/>
            <a:ext cx="4222943" cy="2817208"/>
          </a:xfrm>
          <a:prstGeom prst="rect">
            <a:avLst/>
          </a:prstGeom>
          <a:noFill/>
          <a:extLst>
            <a:ext uri="{909E8E84-426E-40DD-AFC4-6F175D3DCCD1}">
              <a14:hiddenFill xmlns:a14="http://schemas.microsoft.com/office/drawing/2010/main">
                <a:solidFill>
                  <a:srgbClr val="FFFFFF"/>
                </a:solidFill>
              </a14:hiddenFill>
            </a:ext>
          </a:extLst>
        </p:spPr>
      </p:pic>
      <p:sp>
        <p:nvSpPr>
          <p:cNvPr id="3" name="Élőláb helye 2">
            <a:extLst>
              <a:ext uri="{FF2B5EF4-FFF2-40B4-BE49-F238E27FC236}">
                <a16:creationId xmlns:a16="http://schemas.microsoft.com/office/drawing/2014/main" id="{C60C228D-8551-277F-830C-37C2D3A19E21}"/>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8" name="Csoportba foglalás 7">
            <a:extLst>
              <a:ext uri="{FF2B5EF4-FFF2-40B4-BE49-F238E27FC236}">
                <a16:creationId xmlns:a16="http://schemas.microsoft.com/office/drawing/2014/main" id="{FB492840-0BA5-B33A-C652-E3465C7B91FF}"/>
              </a:ext>
            </a:extLst>
          </p:cNvPr>
          <p:cNvGrpSpPr/>
          <p:nvPr/>
        </p:nvGrpSpPr>
        <p:grpSpPr>
          <a:xfrm>
            <a:off x="3078726" y="6038296"/>
            <a:ext cx="1736050" cy="787001"/>
            <a:chOff x="6717298" y="6108892"/>
            <a:chExt cx="1736050" cy="787001"/>
          </a:xfrm>
        </p:grpSpPr>
        <p:pic>
          <p:nvPicPr>
            <p:cNvPr id="9" name="Ábra 8">
              <a:extLst>
                <a:ext uri="{FF2B5EF4-FFF2-40B4-BE49-F238E27FC236}">
                  <a16:creationId xmlns:a16="http://schemas.microsoft.com/office/drawing/2014/main" id="{E4B94F28-F4E8-359D-EEF8-1A2D25CDB583}"/>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51528"/>
            <a:stretch/>
          </p:blipFill>
          <p:spPr>
            <a:xfrm>
              <a:off x="6717298" y="6197751"/>
              <a:ext cx="834080" cy="698142"/>
            </a:xfrm>
            <a:prstGeom prst="rect">
              <a:avLst/>
            </a:prstGeom>
          </p:spPr>
        </p:pic>
        <p:pic>
          <p:nvPicPr>
            <p:cNvPr id="10" name="Ábra 9">
              <a:extLst>
                <a:ext uri="{FF2B5EF4-FFF2-40B4-BE49-F238E27FC236}">
                  <a16:creationId xmlns:a16="http://schemas.microsoft.com/office/drawing/2014/main" id="{4B22FB7D-07D3-E65C-D376-72AF6AA760F4}"/>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117299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Élőláb helye 2">
            <a:extLst>
              <a:ext uri="{FF2B5EF4-FFF2-40B4-BE49-F238E27FC236}">
                <a16:creationId xmlns:a16="http://schemas.microsoft.com/office/drawing/2014/main" id="{6E2C3B46-CB32-0CDC-EFD4-DD0AE2CE29AF}"/>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sp>
        <p:nvSpPr>
          <p:cNvPr id="4" name="Dia számának helye 3">
            <a:extLst>
              <a:ext uri="{FF2B5EF4-FFF2-40B4-BE49-F238E27FC236}">
                <a16:creationId xmlns:a16="http://schemas.microsoft.com/office/drawing/2014/main" id="{F19EC9A9-346F-B390-CB41-7E672FEAF812}"/>
              </a:ext>
            </a:extLst>
          </p:cNvPr>
          <p:cNvSpPr>
            <a:spLocks noGrp="1"/>
          </p:cNvSpPr>
          <p:nvPr>
            <p:ph type="sldNum" sz="quarter" idx="12"/>
          </p:nvPr>
        </p:nvSpPr>
        <p:spPr/>
        <p:txBody>
          <a:bodyPr/>
          <a:lstStyle/>
          <a:p>
            <a:fld id="{9F7ECEBC-3B63-4262-8BE9-06366B519A9F}" type="slidenum">
              <a:rPr lang="hu-HU" smtClean="0"/>
              <a:pPr/>
              <a:t>2</a:t>
            </a:fld>
            <a:endParaRPr lang="hu-HU" dirty="0"/>
          </a:p>
        </p:txBody>
      </p:sp>
      <p:sp>
        <p:nvSpPr>
          <p:cNvPr id="5" name="Cím 4">
            <a:extLst>
              <a:ext uri="{FF2B5EF4-FFF2-40B4-BE49-F238E27FC236}">
                <a16:creationId xmlns:a16="http://schemas.microsoft.com/office/drawing/2014/main" id="{FFA38FD3-77F7-E9A5-3F76-E3A2A8854DD6}"/>
              </a:ext>
            </a:extLst>
          </p:cNvPr>
          <p:cNvSpPr>
            <a:spLocks noGrp="1"/>
          </p:cNvSpPr>
          <p:nvPr>
            <p:ph type="title"/>
          </p:nvPr>
        </p:nvSpPr>
        <p:spPr/>
        <p:txBody>
          <a:bodyPr/>
          <a:lstStyle/>
          <a:p>
            <a:r>
              <a:rPr lang="hu-HU" dirty="0" err="1"/>
              <a:t>Selected</a:t>
            </a:r>
            <a:r>
              <a:rPr lang="hu-HU" dirty="0"/>
              <a:t> </a:t>
            </a:r>
            <a:r>
              <a:rPr lang="hu-HU" dirty="0" err="1"/>
              <a:t>chapters</a:t>
            </a:r>
            <a:r>
              <a:rPr lang="hu-HU" dirty="0"/>
              <a:t> </a:t>
            </a:r>
            <a:r>
              <a:rPr lang="hu-HU" dirty="0" err="1"/>
              <a:t>from</a:t>
            </a:r>
            <a:r>
              <a:rPr lang="hu-HU" dirty="0"/>
              <a:t> the </a:t>
            </a:r>
            <a:r>
              <a:rPr lang="en-US" dirty="0"/>
              <a:t> history</a:t>
            </a:r>
            <a:r>
              <a:rPr lang="hu-HU" dirty="0"/>
              <a:t> of AI</a:t>
            </a:r>
            <a:endParaRPr lang="en-US" dirty="0"/>
          </a:p>
        </p:txBody>
      </p:sp>
      <p:grpSp>
        <p:nvGrpSpPr>
          <p:cNvPr id="2" name="Csoportba foglalás 1">
            <a:extLst>
              <a:ext uri="{FF2B5EF4-FFF2-40B4-BE49-F238E27FC236}">
                <a16:creationId xmlns:a16="http://schemas.microsoft.com/office/drawing/2014/main" id="{72DCA69C-1EA9-D784-91DC-28D86E9D399C}"/>
              </a:ext>
            </a:extLst>
          </p:cNvPr>
          <p:cNvGrpSpPr/>
          <p:nvPr/>
        </p:nvGrpSpPr>
        <p:grpSpPr>
          <a:xfrm>
            <a:off x="3078726" y="6038296"/>
            <a:ext cx="1736050" cy="787001"/>
            <a:chOff x="6717298" y="6108892"/>
            <a:chExt cx="1736050" cy="787001"/>
          </a:xfrm>
        </p:grpSpPr>
        <p:pic>
          <p:nvPicPr>
            <p:cNvPr id="7" name="Ábra 6">
              <a:extLst>
                <a:ext uri="{FF2B5EF4-FFF2-40B4-BE49-F238E27FC236}">
                  <a16:creationId xmlns:a16="http://schemas.microsoft.com/office/drawing/2014/main" id="{6D25E6BA-FEEA-BA5D-7B8C-30C3215CD478}"/>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1528"/>
            <a:stretch/>
          </p:blipFill>
          <p:spPr>
            <a:xfrm>
              <a:off x="6717298" y="6197751"/>
              <a:ext cx="834080" cy="698142"/>
            </a:xfrm>
            <a:prstGeom prst="rect">
              <a:avLst/>
            </a:prstGeom>
          </p:spPr>
        </p:pic>
        <p:pic>
          <p:nvPicPr>
            <p:cNvPr id="8" name="Ábra 7">
              <a:extLst>
                <a:ext uri="{FF2B5EF4-FFF2-40B4-BE49-F238E27FC236}">
                  <a16:creationId xmlns:a16="http://schemas.microsoft.com/office/drawing/2014/main" id="{7D8EF612-4D57-A7BB-78F1-81695CBB3620}"/>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24334378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C0A5E2-87D8-6D35-309F-1300287642F1}"/>
              </a:ext>
            </a:extLst>
          </p:cNvPr>
          <p:cNvSpPr>
            <a:spLocks noGrp="1"/>
          </p:cNvSpPr>
          <p:nvPr>
            <p:ph idx="1"/>
          </p:nvPr>
        </p:nvSpPr>
        <p:spPr>
          <a:xfrm>
            <a:off x="838200" y="1548721"/>
            <a:ext cx="4900127" cy="4351338"/>
          </a:xfrm>
        </p:spPr>
        <p:txBody>
          <a:bodyPr>
            <a:normAutofit/>
          </a:bodyPr>
          <a:lstStyle/>
          <a:p>
            <a:r>
              <a:rPr lang="en-GB" sz="2000" dirty="0"/>
              <a:t>Imagine an agent enjoying a touring vacation in Romania. The agent wants to take in the sights, improve its Romanian, enjoy the nightlife, avoid hangovers, and so on. </a:t>
            </a:r>
          </a:p>
        </p:txBody>
      </p:sp>
      <p:sp>
        <p:nvSpPr>
          <p:cNvPr id="5" name="Slide Number Placeholder 4">
            <a:extLst>
              <a:ext uri="{FF2B5EF4-FFF2-40B4-BE49-F238E27FC236}">
                <a16:creationId xmlns:a16="http://schemas.microsoft.com/office/drawing/2014/main" id="{55C51500-6C5E-695E-2A89-3299B3D99A5A}"/>
              </a:ext>
            </a:extLst>
          </p:cNvPr>
          <p:cNvSpPr>
            <a:spLocks noGrp="1"/>
          </p:cNvSpPr>
          <p:nvPr>
            <p:ph type="sldNum" sz="quarter" idx="12"/>
          </p:nvPr>
        </p:nvSpPr>
        <p:spPr/>
        <p:txBody>
          <a:bodyPr/>
          <a:lstStyle/>
          <a:p>
            <a:fld id="{9F7ECEBC-3B63-4262-8BE9-06366B519A9F}" type="slidenum">
              <a:rPr lang="hu-HU" smtClean="0"/>
              <a:pPr/>
              <a:t>20</a:t>
            </a:fld>
            <a:endParaRPr lang="hu-HU" dirty="0"/>
          </a:p>
        </p:txBody>
      </p:sp>
      <p:sp>
        <p:nvSpPr>
          <p:cNvPr id="6" name="Title 5">
            <a:extLst>
              <a:ext uri="{FF2B5EF4-FFF2-40B4-BE49-F238E27FC236}">
                <a16:creationId xmlns:a16="http://schemas.microsoft.com/office/drawing/2014/main" id="{14F755BA-7398-3978-9BDB-C408548A2CE9}"/>
              </a:ext>
            </a:extLst>
          </p:cNvPr>
          <p:cNvSpPr>
            <a:spLocks noGrp="1"/>
          </p:cNvSpPr>
          <p:nvPr>
            <p:ph type="title"/>
          </p:nvPr>
        </p:nvSpPr>
        <p:spPr/>
        <p:txBody>
          <a:bodyPr/>
          <a:lstStyle/>
          <a:p>
            <a:r>
              <a:rPr lang="en-US" dirty="0"/>
              <a:t>Search System</a:t>
            </a:r>
            <a:r>
              <a:rPr lang="hu-HU" dirty="0"/>
              <a:t> - </a:t>
            </a:r>
            <a:r>
              <a:rPr lang="en-US" dirty="0"/>
              <a:t>Example</a:t>
            </a:r>
          </a:p>
        </p:txBody>
      </p:sp>
      <p:sp>
        <p:nvSpPr>
          <p:cNvPr id="3" name="Élőláb helye 2">
            <a:extLst>
              <a:ext uri="{FF2B5EF4-FFF2-40B4-BE49-F238E27FC236}">
                <a16:creationId xmlns:a16="http://schemas.microsoft.com/office/drawing/2014/main" id="{CDF25AC0-F645-F632-81F6-4EE4216EF9E8}"/>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44947532-9434-C13A-E692-AB4A0E10722D}"/>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11AFCE80-794B-32C1-9871-DBF3709AD92B}"/>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35CF7CE6-F803-6C74-7E47-6F363D17749D}"/>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662557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C0A5E2-87D8-6D35-309F-1300287642F1}"/>
              </a:ext>
            </a:extLst>
          </p:cNvPr>
          <p:cNvSpPr>
            <a:spLocks noGrp="1"/>
          </p:cNvSpPr>
          <p:nvPr>
            <p:ph idx="1"/>
          </p:nvPr>
        </p:nvSpPr>
        <p:spPr>
          <a:xfrm>
            <a:off x="838200" y="1548721"/>
            <a:ext cx="4900127" cy="4351338"/>
          </a:xfrm>
        </p:spPr>
        <p:txBody>
          <a:bodyPr>
            <a:normAutofit/>
          </a:bodyPr>
          <a:lstStyle/>
          <a:p>
            <a:r>
              <a:rPr lang="en-GB" sz="2000" dirty="0"/>
              <a:t>Imagine an agent enjoying a touring vacation in Romania. The agent wants to take in the sights, improve its Romanian, enjoy the nightlife, avoid hangovers, and so on. </a:t>
            </a:r>
          </a:p>
          <a:p>
            <a:r>
              <a:rPr lang="en-GB" sz="2000" dirty="0"/>
              <a:t>Suppose the agent is currently in the city of Arad </a:t>
            </a:r>
          </a:p>
        </p:txBody>
      </p:sp>
      <p:sp>
        <p:nvSpPr>
          <p:cNvPr id="5" name="Slide Number Placeholder 4">
            <a:extLst>
              <a:ext uri="{FF2B5EF4-FFF2-40B4-BE49-F238E27FC236}">
                <a16:creationId xmlns:a16="http://schemas.microsoft.com/office/drawing/2014/main" id="{55C51500-6C5E-695E-2A89-3299B3D99A5A}"/>
              </a:ext>
            </a:extLst>
          </p:cNvPr>
          <p:cNvSpPr>
            <a:spLocks noGrp="1"/>
          </p:cNvSpPr>
          <p:nvPr>
            <p:ph type="sldNum" sz="quarter" idx="12"/>
          </p:nvPr>
        </p:nvSpPr>
        <p:spPr/>
        <p:txBody>
          <a:bodyPr/>
          <a:lstStyle/>
          <a:p>
            <a:fld id="{9F7ECEBC-3B63-4262-8BE9-06366B519A9F}" type="slidenum">
              <a:rPr lang="hu-HU" smtClean="0"/>
              <a:pPr/>
              <a:t>21</a:t>
            </a:fld>
            <a:endParaRPr lang="hu-HU" dirty="0"/>
          </a:p>
        </p:txBody>
      </p:sp>
      <p:sp>
        <p:nvSpPr>
          <p:cNvPr id="6" name="Title 5">
            <a:extLst>
              <a:ext uri="{FF2B5EF4-FFF2-40B4-BE49-F238E27FC236}">
                <a16:creationId xmlns:a16="http://schemas.microsoft.com/office/drawing/2014/main" id="{14F755BA-7398-3978-9BDB-C408548A2CE9}"/>
              </a:ext>
            </a:extLst>
          </p:cNvPr>
          <p:cNvSpPr>
            <a:spLocks noGrp="1"/>
          </p:cNvSpPr>
          <p:nvPr>
            <p:ph type="title"/>
          </p:nvPr>
        </p:nvSpPr>
        <p:spPr/>
        <p:txBody>
          <a:bodyPr/>
          <a:lstStyle/>
          <a:p>
            <a:r>
              <a:rPr lang="en-US" dirty="0"/>
              <a:t>Search System</a:t>
            </a:r>
            <a:r>
              <a:rPr lang="hu-HU" dirty="0"/>
              <a:t> - </a:t>
            </a:r>
            <a:r>
              <a:rPr lang="en-US" dirty="0"/>
              <a:t>Example</a:t>
            </a:r>
          </a:p>
        </p:txBody>
      </p:sp>
      <p:pic>
        <p:nvPicPr>
          <p:cNvPr id="7" name="Content Placeholder 7">
            <a:extLst>
              <a:ext uri="{FF2B5EF4-FFF2-40B4-BE49-F238E27FC236}">
                <a16:creationId xmlns:a16="http://schemas.microsoft.com/office/drawing/2014/main" id="{5D9F1CCD-A366-3595-8BA2-FCA8BFB7A12E}"/>
              </a:ext>
            </a:extLst>
          </p:cNvPr>
          <p:cNvPicPr>
            <a:picLocks noChangeAspect="1"/>
          </p:cNvPicPr>
          <p:nvPr/>
        </p:nvPicPr>
        <p:blipFill rotWithShape="1">
          <a:blip r:embed="rId2"/>
          <a:srcRect l="1716" t="25339" r="90599" b="71970"/>
          <a:stretch/>
        </p:blipFill>
        <p:spPr>
          <a:xfrm>
            <a:off x="5906278" y="2603241"/>
            <a:ext cx="457200" cy="111967"/>
          </a:xfrm>
          <a:prstGeom prst="rect">
            <a:avLst/>
          </a:prstGeom>
        </p:spPr>
      </p:pic>
      <p:sp>
        <p:nvSpPr>
          <p:cNvPr id="8" name="Oval 7">
            <a:extLst>
              <a:ext uri="{FF2B5EF4-FFF2-40B4-BE49-F238E27FC236}">
                <a16:creationId xmlns:a16="http://schemas.microsoft.com/office/drawing/2014/main" id="{748CC1AB-E8DC-D9E4-2F27-1865A72B4780}"/>
              </a:ext>
            </a:extLst>
          </p:cNvPr>
          <p:cNvSpPr/>
          <p:nvPr/>
        </p:nvSpPr>
        <p:spPr>
          <a:xfrm>
            <a:off x="5822302" y="2332653"/>
            <a:ext cx="718457" cy="69979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FA9EB69-E9CE-CE19-9799-3EB2A152436E}"/>
              </a:ext>
            </a:extLst>
          </p:cNvPr>
          <p:cNvSpPr txBox="1"/>
          <p:nvPr/>
        </p:nvSpPr>
        <p:spPr>
          <a:xfrm>
            <a:off x="5716556" y="2015877"/>
            <a:ext cx="1029477" cy="276999"/>
          </a:xfrm>
          <a:prstGeom prst="rect">
            <a:avLst/>
          </a:prstGeom>
          <a:noFill/>
        </p:spPr>
        <p:txBody>
          <a:bodyPr wrap="square">
            <a:spAutoFit/>
          </a:bodyPr>
          <a:lstStyle/>
          <a:p>
            <a:r>
              <a:rPr lang="en-GB" sz="1200" b="1" dirty="0">
                <a:solidFill>
                  <a:srgbClr val="FF0000"/>
                </a:solidFill>
              </a:rPr>
              <a:t>Agent is here</a:t>
            </a:r>
            <a:endParaRPr lang="en-US" sz="1200" b="1" dirty="0">
              <a:solidFill>
                <a:srgbClr val="FF0000"/>
              </a:solidFill>
            </a:endParaRPr>
          </a:p>
        </p:txBody>
      </p:sp>
      <p:sp>
        <p:nvSpPr>
          <p:cNvPr id="3" name="Élőláb helye 2">
            <a:extLst>
              <a:ext uri="{FF2B5EF4-FFF2-40B4-BE49-F238E27FC236}">
                <a16:creationId xmlns:a16="http://schemas.microsoft.com/office/drawing/2014/main" id="{D486A6B5-1F1E-395A-8345-0C50EB5D1CE8}"/>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9" name="Csoportba foglalás 8">
            <a:extLst>
              <a:ext uri="{FF2B5EF4-FFF2-40B4-BE49-F238E27FC236}">
                <a16:creationId xmlns:a16="http://schemas.microsoft.com/office/drawing/2014/main" id="{CE017A19-36BE-4F2D-E86F-7361ACC66D04}"/>
              </a:ext>
            </a:extLst>
          </p:cNvPr>
          <p:cNvGrpSpPr/>
          <p:nvPr/>
        </p:nvGrpSpPr>
        <p:grpSpPr>
          <a:xfrm>
            <a:off x="3078726" y="6038296"/>
            <a:ext cx="1736050" cy="787001"/>
            <a:chOff x="6717298" y="6108892"/>
            <a:chExt cx="1736050" cy="787001"/>
          </a:xfrm>
        </p:grpSpPr>
        <p:pic>
          <p:nvPicPr>
            <p:cNvPr id="11" name="Ábra 10">
              <a:extLst>
                <a:ext uri="{FF2B5EF4-FFF2-40B4-BE49-F238E27FC236}">
                  <a16:creationId xmlns:a16="http://schemas.microsoft.com/office/drawing/2014/main" id="{2EB07DA0-9125-E4F4-2F85-E07AC927099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12" name="Ábra 11">
              <a:extLst>
                <a:ext uri="{FF2B5EF4-FFF2-40B4-BE49-F238E27FC236}">
                  <a16:creationId xmlns:a16="http://schemas.microsoft.com/office/drawing/2014/main" id="{11A7DAE2-9119-B98A-128F-9DD7CFCB9232}"/>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3469863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C0A5E2-87D8-6D35-309F-1300287642F1}"/>
              </a:ext>
            </a:extLst>
          </p:cNvPr>
          <p:cNvSpPr>
            <a:spLocks noGrp="1"/>
          </p:cNvSpPr>
          <p:nvPr>
            <p:ph idx="1"/>
          </p:nvPr>
        </p:nvSpPr>
        <p:spPr>
          <a:xfrm>
            <a:off x="838200" y="1548721"/>
            <a:ext cx="4900127" cy="4351338"/>
          </a:xfrm>
        </p:spPr>
        <p:txBody>
          <a:bodyPr>
            <a:normAutofit/>
          </a:bodyPr>
          <a:lstStyle/>
          <a:p>
            <a:r>
              <a:rPr lang="en-GB" sz="2000" dirty="0"/>
              <a:t>Imagine an agent enjoying a touring vacation in Romania. The agent wants to take in the sights, improve its Romanian, enjoy the nightlife, avoid hangovers, and so on. </a:t>
            </a:r>
          </a:p>
          <a:p>
            <a:r>
              <a:rPr lang="en-GB" sz="2000" dirty="0"/>
              <a:t>Suppose the agent is currently in the city of Arad </a:t>
            </a:r>
          </a:p>
          <a:p>
            <a:r>
              <a:rPr lang="en-GB" sz="2000" dirty="0"/>
              <a:t>and has a non-refundable ticket to fly out of Bucharest the following day. </a:t>
            </a:r>
          </a:p>
        </p:txBody>
      </p:sp>
      <p:sp>
        <p:nvSpPr>
          <p:cNvPr id="5" name="Slide Number Placeholder 4">
            <a:extLst>
              <a:ext uri="{FF2B5EF4-FFF2-40B4-BE49-F238E27FC236}">
                <a16:creationId xmlns:a16="http://schemas.microsoft.com/office/drawing/2014/main" id="{55C51500-6C5E-695E-2A89-3299B3D99A5A}"/>
              </a:ext>
            </a:extLst>
          </p:cNvPr>
          <p:cNvSpPr>
            <a:spLocks noGrp="1"/>
          </p:cNvSpPr>
          <p:nvPr>
            <p:ph type="sldNum" sz="quarter" idx="12"/>
          </p:nvPr>
        </p:nvSpPr>
        <p:spPr/>
        <p:txBody>
          <a:bodyPr/>
          <a:lstStyle/>
          <a:p>
            <a:fld id="{9F7ECEBC-3B63-4262-8BE9-06366B519A9F}" type="slidenum">
              <a:rPr lang="hu-HU" smtClean="0"/>
              <a:pPr/>
              <a:t>22</a:t>
            </a:fld>
            <a:endParaRPr lang="hu-HU" dirty="0"/>
          </a:p>
        </p:txBody>
      </p:sp>
      <p:sp>
        <p:nvSpPr>
          <p:cNvPr id="6" name="Title 5">
            <a:extLst>
              <a:ext uri="{FF2B5EF4-FFF2-40B4-BE49-F238E27FC236}">
                <a16:creationId xmlns:a16="http://schemas.microsoft.com/office/drawing/2014/main" id="{14F755BA-7398-3978-9BDB-C408548A2CE9}"/>
              </a:ext>
            </a:extLst>
          </p:cNvPr>
          <p:cNvSpPr>
            <a:spLocks noGrp="1"/>
          </p:cNvSpPr>
          <p:nvPr>
            <p:ph type="title"/>
          </p:nvPr>
        </p:nvSpPr>
        <p:spPr/>
        <p:txBody>
          <a:bodyPr/>
          <a:lstStyle/>
          <a:p>
            <a:r>
              <a:rPr lang="en-US" dirty="0"/>
              <a:t>Search System</a:t>
            </a:r>
            <a:r>
              <a:rPr lang="hu-HU" dirty="0"/>
              <a:t> – </a:t>
            </a:r>
            <a:r>
              <a:rPr lang="en-US" dirty="0"/>
              <a:t>Example</a:t>
            </a:r>
          </a:p>
        </p:txBody>
      </p:sp>
      <p:pic>
        <p:nvPicPr>
          <p:cNvPr id="7" name="Content Placeholder 7">
            <a:extLst>
              <a:ext uri="{FF2B5EF4-FFF2-40B4-BE49-F238E27FC236}">
                <a16:creationId xmlns:a16="http://schemas.microsoft.com/office/drawing/2014/main" id="{5D9F1CCD-A366-3595-8BA2-FCA8BFB7A12E}"/>
              </a:ext>
            </a:extLst>
          </p:cNvPr>
          <p:cNvPicPr>
            <a:picLocks noChangeAspect="1"/>
          </p:cNvPicPr>
          <p:nvPr/>
        </p:nvPicPr>
        <p:blipFill rotWithShape="1">
          <a:blip r:embed="rId2"/>
          <a:srcRect l="1716" t="25339" r="90599" b="71970"/>
          <a:stretch/>
        </p:blipFill>
        <p:spPr>
          <a:xfrm>
            <a:off x="5906278" y="2603241"/>
            <a:ext cx="457200" cy="111967"/>
          </a:xfrm>
          <a:prstGeom prst="rect">
            <a:avLst/>
          </a:prstGeom>
        </p:spPr>
      </p:pic>
      <p:sp>
        <p:nvSpPr>
          <p:cNvPr id="8" name="Oval 7">
            <a:extLst>
              <a:ext uri="{FF2B5EF4-FFF2-40B4-BE49-F238E27FC236}">
                <a16:creationId xmlns:a16="http://schemas.microsoft.com/office/drawing/2014/main" id="{748CC1AB-E8DC-D9E4-2F27-1865A72B4780}"/>
              </a:ext>
            </a:extLst>
          </p:cNvPr>
          <p:cNvSpPr/>
          <p:nvPr/>
        </p:nvSpPr>
        <p:spPr>
          <a:xfrm>
            <a:off x="5822302" y="2332653"/>
            <a:ext cx="718457" cy="69979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FA9EB69-E9CE-CE19-9799-3EB2A152436E}"/>
              </a:ext>
            </a:extLst>
          </p:cNvPr>
          <p:cNvSpPr txBox="1"/>
          <p:nvPr/>
        </p:nvSpPr>
        <p:spPr>
          <a:xfrm>
            <a:off x="5716556" y="2015877"/>
            <a:ext cx="1029477" cy="276999"/>
          </a:xfrm>
          <a:prstGeom prst="rect">
            <a:avLst/>
          </a:prstGeom>
          <a:noFill/>
        </p:spPr>
        <p:txBody>
          <a:bodyPr wrap="square">
            <a:spAutoFit/>
          </a:bodyPr>
          <a:lstStyle/>
          <a:p>
            <a:r>
              <a:rPr lang="en-GB" sz="1200" b="1" dirty="0">
                <a:solidFill>
                  <a:srgbClr val="FF0000"/>
                </a:solidFill>
              </a:rPr>
              <a:t>Agent is here</a:t>
            </a:r>
            <a:endParaRPr lang="en-US" sz="1200" b="1" dirty="0">
              <a:solidFill>
                <a:srgbClr val="FF0000"/>
              </a:solidFill>
            </a:endParaRPr>
          </a:p>
        </p:txBody>
      </p:sp>
      <p:pic>
        <p:nvPicPr>
          <p:cNvPr id="9" name="Content Placeholder 7">
            <a:extLst>
              <a:ext uri="{FF2B5EF4-FFF2-40B4-BE49-F238E27FC236}">
                <a16:creationId xmlns:a16="http://schemas.microsoft.com/office/drawing/2014/main" id="{34B5624A-E390-1AD4-AFBE-6C96BFCD5782}"/>
              </a:ext>
            </a:extLst>
          </p:cNvPr>
          <p:cNvPicPr>
            <a:picLocks noChangeAspect="1"/>
          </p:cNvPicPr>
          <p:nvPr/>
        </p:nvPicPr>
        <p:blipFill rotWithShape="1">
          <a:blip r:embed="rId2"/>
          <a:srcRect l="63560" t="67775" r="25514" b="23877"/>
          <a:stretch/>
        </p:blipFill>
        <p:spPr>
          <a:xfrm>
            <a:off x="9578281" y="4366726"/>
            <a:ext cx="650033" cy="347366"/>
          </a:xfrm>
          <a:prstGeom prst="rect">
            <a:avLst/>
          </a:prstGeom>
        </p:spPr>
      </p:pic>
      <p:sp>
        <p:nvSpPr>
          <p:cNvPr id="12" name="Oval 11">
            <a:extLst>
              <a:ext uri="{FF2B5EF4-FFF2-40B4-BE49-F238E27FC236}">
                <a16:creationId xmlns:a16="http://schemas.microsoft.com/office/drawing/2014/main" id="{BBF43E8E-68D9-2328-B955-D53F611FDD19}"/>
              </a:ext>
            </a:extLst>
          </p:cNvPr>
          <p:cNvSpPr/>
          <p:nvPr/>
        </p:nvSpPr>
        <p:spPr>
          <a:xfrm>
            <a:off x="9472534" y="4190511"/>
            <a:ext cx="755780" cy="698730"/>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30846B8-5B23-9E0A-0A62-A6E4E0BFC856}"/>
              </a:ext>
            </a:extLst>
          </p:cNvPr>
          <p:cNvSpPr txBox="1"/>
          <p:nvPr/>
        </p:nvSpPr>
        <p:spPr>
          <a:xfrm>
            <a:off x="8980261" y="3913512"/>
            <a:ext cx="1740325" cy="276999"/>
          </a:xfrm>
          <a:prstGeom prst="rect">
            <a:avLst/>
          </a:prstGeom>
          <a:noFill/>
        </p:spPr>
        <p:txBody>
          <a:bodyPr wrap="square">
            <a:spAutoFit/>
          </a:bodyPr>
          <a:lstStyle/>
          <a:p>
            <a:r>
              <a:rPr lang="en-GB" sz="1200" b="1" dirty="0">
                <a:solidFill>
                  <a:srgbClr val="00B050"/>
                </a:solidFill>
              </a:rPr>
              <a:t>Agent should come here</a:t>
            </a:r>
            <a:endParaRPr lang="en-US" sz="1200" b="1" dirty="0">
              <a:solidFill>
                <a:srgbClr val="00B050"/>
              </a:solidFill>
            </a:endParaRPr>
          </a:p>
        </p:txBody>
      </p:sp>
      <p:sp>
        <p:nvSpPr>
          <p:cNvPr id="3" name="Élőláb helye 2">
            <a:extLst>
              <a:ext uri="{FF2B5EF4-FFF2-40B4-BE49-F238E27FC236}">
                <a16:creationId xmlns:a16="http://schemas.microsoft.com/office/drawing/2014/main" id="{17373104-CC9F-60A6-98DD-F82266307964}"/>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11" name="Csoportba foglalás 10">
            <a:extLst>
              <a:ext uri="{FF2B5EF4-FFF2-40B4-BE49-F238E27FC236}">
                <a16:creationId xmlns:a16="http://schemas.microsoft.com/office/drawing/2014/main" id="{DFAAC35D-D700-538F-4F91-6685930323BB}"/>
              </a:ext>
            </a:extLst>
          </p:cNvPr>
          <p:cNvGrpSpPr/>
          <p:nvPr/>
        </p:nvGrpSpPr>
        <p:grpSpPr>
          <a:xfrm>
            <a:off x="3078726" y="6038296"/>
            <a:ext cx="1736050" cy="787001"/>
            <a:chOff x="6717298" y="6108892"/>
            <a:chExt cx="1736050" cy="787001"/>
          </a:xfrm>
        </p:grpSpPr>
        <p:pic>
          <p:nvPicPr>
            <p:cNvPr id="14" name="Ábra 13">
              <a:extLst>
                <a:ext uri="{FF2B5EF4-FFF2-40B4-BE49-F238E27FC236}">
                  <a16:creationId xmlns:a16="http://schemas.microsoft.com/office/drawing/2014/main" id="{C61CBDA1-7BDD-A98F-59E3-260ED670C75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15" name="Ábra 14">
              <a:extLst>
                <a:ext uri="{FF2B5EF4-FFF2-40B4-BE49-F238E27FC236}">
                  <a16:creationId xmlns:a16="http://schemas.microsoft.com/office/drawing/2014/main" id="{70841A45-507F-37B5-AA01-BB9A534B7419}"/>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33727498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7">
            <a:extLst>
              <a:ext uri="{FF2B5EF4-FFF2-40B4-BE49-F238E27FC236}">
                <a16:creationId xmlns:a16="http://schemas.microsoft.com/office/drawing/2014/main" id="{49A98381-C2DB-CA56-9FBE-2D521B3AEA52}"/>
              </a:ext>
            </a:extLst>
          </p:cNvPr>
          <p:cNvPicPr>
            <a:picLocks noChangeAspect="1"/>
          </p:cNvPicPr>
          <p:nvPr/>
        </p:nvPicPr>
        <p:blipFill rotWithShape="1">
          <a:blip r:embed="rId2"/>
          <a:srcRect l="1716" t="14797" r="64720" b="50892"/>
          <a:stretch/>
        </p:blipFill>
        <p:spPr>
          <a:xfrm>
            <a:off x="5906277" y="2164702"/>
            <a:ext cx="1996752" cy="1427584"/>
          </a:xfrm>
          <a:prstGeom prst="rect">
            <a:avLst/>
          </a:prstGeom>
        </p:spPr>
      </p:pic>
      <p:sp>
        <p:nvSpPr>
          <p:cNvPr id="2" name="Content Placeholder 1">
            <a:extLst>
              <a:ext uri="{FF2B5EF4-FFF2-40B4-BE49-F238E27FC236}">
                <a16:creationId xmlns:a16="http://schemas.microsoft.com/office/drawing/2014/main" id="{82C0A5E2-87D8-6D35-309F-1300287642F1}"/>
              </a:ext>
            </a:extLst>
          </p:cNvPr>
          <p:cNvSpPr>
            <a:spLocks noGrp="1"/>
          </p:cNvSpPr>
          <p:nvPr>
            <p:ph idx="1"/>
          </p:nvPr>
        </p:nvSpPr>
        <p:spPr>
          <a:xfrm>
            <a:off x="838200" y="1548721"/>
            <a:ext cx="4900127" cy="4351338"/>
          </a:xfrm>
        </p:spPr>
        <p:txBody>
          <a:bodyPr>
            <a:normAutofit/>
          </a:bodyPr>
          <a:lstStyle/>
          <a:p>
            <a:r>
              <a:rPr lang="en-GB" sz="2000" dirty="0"/>
              <a:t>Imagine an agent enjoying a touring vacation in Romania. The agent wants to take in the sights, improve its Romanian, enjoy the nightlife, avoid hangovers, and so on. </a:t>
            </a:r>
          </a:p>
          <a:p>
            <a:r>
              <a:rPr lang="en-GB" sz="2000" dirty="0"/>
              <a:t>Suppose the agent is currently in the city of Arad </a:t>
            </a:r>
          </a:p>
          <a:p>
            <a:r>
              <a:rPr lang="en-GB" sz="2000" dirty="0"/>
              <a:t>and has a non-refundable ticket to fly out of Bucharest the following day.</a:t>
            </a:r>
          </a:p>
          <a:p>
            <a:r>
              <a:rPr lang="en-GB" sz="2000" dirty="0"/>
              <a:t>The agent observes street signs and sees that there are three roads leading out of Arad: one toward Sibiu, one to Timisoara, and one to </a:t>
            </a:r>
            <a:r>
              <a:rPr lang="en-GB" sz="2000" dirty="0" err="1"/>
              <a:t>Zerind</a:t>
            </a:r>
            <a:r>
              <a:rPr lang="en-GB" sz="2000" dirty="0"/>
              <a:t>. None of these are the goal </a:t>
            </a:r>
          </a:p>
        </p:txBody>
      </p:sp>
      <p:sp>
        <p:nvSpPr>
          <p:cNvPr id="5" name="Slide Number Placeholder 4">
            <a:extLst>
              <a:ext uri="{FF2B5EF4-FFF2-40B4-BE49-F238E27FC236}">
                <a16:creationId xmlns:a16="http://schemas.microsoft.com/office/drawing/2014/main" id="{55C51500-6C5E-695E-2A89-3299B3D99A5A}"/>
              </a:ext>
            </a:extLst>
          </p:cNvPr>
          <p:cNvSpPr>
            <a:spLocks noGrp="1"/>
          </p:cNvSpPr>
          <p:nvPr>
            <p:ph type="sldNum" sz="quarter" idx="12"/>
          </p:nvPr>
        </p:nvSpPr>
        <p:spPr/>
        <p:txBody>
          <a:bodyPr/>
          <a:lstStyle/>
          <a:p>
            <a:fld id="{9F7ECEBC-3B63-4262-8BE9-06366B519A9F}" type="slidenum">
              <a:rPr lang="hu-HU" smtClean="0"/>
              <a:pPr/>
              <a:t>23</a:t>
            </a:fld>
            <a:endParaRPr lang="hu-HU" dirty="0"/>
          </a:p>
        </p:txBody>
      </p:sp>
      <p:sp>
        <p:nvSpPr>
          <p:cNvPr id="6" name="Title 5">
            <a:extLst>
              <a:ext uri="{FF2B5EF4-FFF2-40B4-BE49-F238E27FC236}">
                <a16:creationId xmlns:a16="http://schemas.microsoft.com/office/drawing/2014/main" id="{14F755BA-7398-3978-9BDB-C408548A2CE9}"/>
              </a:ext>
            </a:extLst>
          </p:cNvPr>
          <p:cNvSpPr>
            <a:spLocks noGrp="1"/>
          </p:cNvSpPr>
          <p:nvPr>
            <p:ph type="title"/>
          </p:nvPr>
        </p:nvSpPr>
        <p:spPr/>
        <p:txBody>
          <a:bodyPr/>
          <a:lstStyle/>
          <a:p>
            <a:r>
              <a:rPr lang="en-US" dirty="0"/>
              <a:t>Search System</a:t>
            </a:r>
            <a:r>
              <a:rPr lang="hu-HU" dirty="0"/>
              <a:t> - </a:t>
            </a:r>
            <a:r>
              <a:rPr lang="en-US" dirty="0"/>
              <a:t>Example</a:t>
            </a:r>
          </a:p>
        </p:txBody>
      </p:sp>
      <p:pic>
        <p:nvPicPr>
          <p:cNvPr id="7" name="Content Placeholder 7">
            <a:extLst>
              <a:ext uri="{FF2B5EF4-FFF2-40B4-BE49-F238E27FC236}">
                <a16:creationId xmlns:a16="http://schemas.microsoft.com/office/drawing/2014/main" id="{5D9F1CCD-A366-3595-8BA2-FCA8BFB7A12E}"/>
              </a:ext>
            </a:extLst>
          </p:cNvPr>
          <p:cNvPicPr>
            <a:picLocks noChangeAspect="1"/>
          </p:cNvPicPr>
          <p:nvPr/>
        </p:nvPicPr>
        <p:blipFill rotWithShape="1">
          <a:blip r:embed="rId2"/>
          <a:srcRect l="1716" t="25339" r="90599" b="71970"/>
          <a:stretch/>
        </p:blipFill>
        <p:spPr>
          <a:xfrm>
            <a:off x="5906278" y="2603241"/>
            <a:ext cx="457200" cy="111967"/>
          </a:xfrm>
          <a:prstGeom prst="rect">
            <a:avLst/>
          </a:prstGeom>
        </p:spPr>
      </p:pic>
      <p:sp>
        <p:nvSpPr>
          <p:cNvPr id="8" name="Oval 7">
            <a:extLst>
              <a:ext uri="{FF2B5EF4-FFF2-40B4-BE49-F238E27FC236}">
                <a16:creationId xmlns:a16="http://schemas.microsoft.com/office/drawing/2014/main" id="{748CC1AB-E8DC-D9E4-2F27-1865A72B4780}"/>
              </a:ext>
            </a:extLst>
          </p:cNvPr>
          <p:cNvSpPr/>
          <p:nvPr/>
        </p:nvSpPr>
        <p:spPr>
          <a:xfrm>
            <a:off x="5822302" y="2332653"/>
            <a:ext cx="718457" cy="69979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FA9EB69-E9CE-CE19-9799-3EB2A152436E}"/>
              </a:ext>
            </a:extLst>
          </p:cNvPr>
          <p:cNvSpPr txBox="1"/>
          <p:nvPr/>
        </p:nvSpPr>
        <p:spPr>
          <a:xfrm>
            <a:off x="5307564" y="2102978"/>
            <a:ext cx="1029477" cy="276999"/>
          </a:xfrm>
          <a:prstGeom prst="rect">
            <a:avLst/>
          </a:prstGeom>
          <a:noFill/>
        </p:spPr>
        <p:txBody>
          <a:bodyPr wrap="square">
            <a:spAutoFit/>
          </a:bodyPr>
          <a:lstStyle/>
          <a:p>
            <a:r>
              <a:rPr lang="en-GB" sz="1200" b="1" dirty="0">
                <a:solidFill>
                  <a:srgbClr val="FF0000"/>
                </a:solidFill>
              </a:rPr>
              <a:t>Agent is here</a:t>
            </a:r>
            <a:endParaRPr lang="en-US" sz="1200" b="1" dirty="0">
              <a:solidFill>
                <a:srgbClr val="FF0000"/>
              </a:solidFill>
            </a:endParaRPr>
          </a:p>
        </p:txBody>
      </p:sp>
      <p:pic>
        <p:nvPicPr>
          <p:cNvPr id="9" name="Content Placeholder 7">
            <a:extLst>
              <a:ext uri="{FF2B5EF4-FFF2-40B4-BE49-F238E27FC236}">
                <a16:creationId xmlns:a16="http://schemas.microsoft.com/office/drawing/2014/main" id="{34B5624A-E390-1AD4-AFBE-6C96BFCD5782}"/>
              </a:ext>
            </a:extLst>
          </p:cNvPr>
          <p:cNvPicPr>
            <a:picLocks noChangeAspect="1"/>
          </p:cNvPicPr>
          <p:nvPr/>
        </p:nvPicPr>
        <p:blipFill rotWithShape="1">
          <a:blip r:embed="rId2"/>
          <a:srcRect l="63560" t="67775" r="25514" b="23877"/>
          <a:stretch/>
        </p:blipFill>
        <p:spPr>
          <a:xfrm>
            <a:off x="9578281" y="4366726"/>
            <a:ext cx="650033" cy="347366"/>
          </a:xfrm>
          <a:prstGeom prst="rect">
            <a:avLst/>
          </a:prstGeom>
        </p:spPr>
      </p:pic>
      <p:sp>
        <p:nvSpPr>
          <p:cNvPr id="12" name="Oval 11">
            <a:extLst>
              <a:ext uri="{FF2B5EF4-FFF2-40B4-BE49-F238E27FC236}">
                <a16:creationId xmlns:a16="http://schemas.microsoft.com/office/drawing/2014/main" id="{BBF43E8E-68D9-2328-B955-D53F611FDD19}"/>
              </a:ext>
            </a:extLst>
          </p:cNvPr>
          <p:cNvSpPr/>
          <p:nvPr/>
        </p:nvSpPr>
        <p:spPr>
          <a:xfrm>
            <a:off x="9472534" y="4190511"/>
            <a:ext cx="755780" cy="698730"/>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30846B8-5B23-9E0A-0A62-A6E4E0BFC856}"/>
              </a:ext>
            </a:extLst>
          </p:cNvPr>
          <p:cNvSpPr txBox="1"/>
          <p:nvPr/>
        </p:nvSpPr>
        <p:spPr>
          <a:xfrm>
            <a:off x="8980261" y="3913512"/>
            <a:ext cx="1740325" cy="276999"/>
          </a:xfrm>
          <a:prstGeom prst="rect">
            <a:avLst/>
          </a:prstGeom>
          <a:noFill/>
        </p:spPr>
        <p:txBody>
          <a:bodyPr wrap="square">
            <a:spAutoFit/>
          </a:bodyPr>
          <a:lstStyle/>
          <a:p>
            <a:r>
              <a:rPr lang="en-GB" sz="1200" b="1" dirty="0">
                <a:solidFill>
                  <a:srgbClr val="00B050"/>
                </a:solidFill>
              </a:rPr>
              <a:t>Agent should come here</a:t>
            </a:r>
            <a:endParaRPr lang="en-US" sz="1200" b="1" dirty="0">
              <a:solidFill>
                <a:srgbClr val="00B050"/>
              </a:solidFill>
            </a:endParaRPr>
          </a:p>
        </p:txBody>
      </p:sp>
      <p:sp>
        <p:nvSpPr>
          <p:cNvPr id="14" name="Rectangle 13">
            <a:extLst>
              <a:ext uri="{FF2B5EF4-FFF2-40B4-BE49-F238E27FC236}">
                <a16:creationId xmlns:a16="http://schemas.microsoft.com/office/drawing/2014/main" id="{934A50D2-F09F-5F65-1C26-3F9D06D2E5EA}"/>
              </a:ext>
            </a:extLst>
          </p:cNvPr>
          <p:cNvSpPr/>
          <p:nvPr/>
        </p:nvSpPr>
        <p:spPr>
          <a:xfrm rot="3242794">
            <a:off x="6869504" y="2208400"/>
            <a:ext cx="998240" cy="436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68143BA-067B-E206-F507-AD5F5D1506FD}"/>
              </a:ext>
            </a:extLst>
          </p:cNvPr>
          <p:cNvSpPr/>
          <p:nvPr/>
        </p:nvSpPr>
        <p:spPr>
          <a:xfrm rot="5400000">
            <a:off x="7302252" y="3384472"/>
            <a:ext cx="998240" cy="436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A8765CC-EDFB-8CD3-F953-9E65AB36625F}"/>
              </a:ext>
            </a:extLst>
          </p:cNvPr>
          <p:cNvSpPr/>
          <p:nvPr/>
        </p:nvSpPr>
        <p:spPr>
          <a:xfrm rot="5400000">
            <a:off x="7339208" y="3282514"/>
            <a:ext cx="998240" cy="436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Élőláb helye 2">
            <a:extLst>
              <a:ext uri="{FF2B5EF4-FFF2-40B4-BE49-F238E27FC236}">
                <a16:creationId xmlns:a16="http://schemas.microsoft.com/office/drawing/2014/main" id="{CC2BB7FF-8F79-2B2A-2BF0-D0B42BDBBB4B}"/>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17" name="Csoportba foglalás 16">
            <a:extLst>
              <a:ext uri="{FF2B5EF4-FFF2-40B4-BE49-F238E27FC236}">
                <a16:creationId xmlns:a16="http://schemas.microsoft.com/office/drawing/2014/main" id="{7C06DF70-A079-91E8-893F-6B197230E88E}"/>
              </a:ext>
            </a:extLst>
          </p:cNvPr>
          <p:cNvGrpSpPr/>
          <p:nvPr/>
        </p:nvGrpSpPr>
        <p:grpSpPr>
          <a:xfrm>
            <a:off x="3078726" y="6038296"/>
            <a:ext cx="1736050" cy="787001"/>
            <a:chOff x="6717298" y="6108892"/>
            <a:chExt cx="1736050" cy="787001"/>
          </a:xfrm>
        </p:grpSpPr>
        <p:pic>
          <p:nvPicPr>
            <p:cNvPr id="18" name="Ábra 17">
              <a:extLst>
                <a:ext uri="{FF2B5EF4-FFF2-40B4-BE49-F238E27FC236}">
                  <a16:creationId xmlns:a16="http://schemas.microsoft.com/office/drawing/2014/main" id="{3B9A01D5-91CF-8442-B050-791FC9B6E3D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19" name="Ábra 18">
              <a:extLst>
                <a:ext uri="{FF2B5EF4-FFF2-40B4-BE49-F238E27FC236}">
                  <a16:creationId xmlns:a16="http://schemas.microsoft.com/office/drawing/2014/main" id="{62C600DC-9F00-46D2-0078-0B5968D61196}"/>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5454427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7">
            <a:extLst>
              <a:ext uri="{FF2B5EF4-FFF2-40B4-BE49-F238E27FC236}">
                <a16:creationId xmlns:a16="http://schemas.microsoft.com/office/drawing/2014/main" id="{49A98381-C2DB-CA56-9FBE-2D521B3AEA52}"/>
              </a:ext>
            </a:extLst>
          </p:cNvPr>
          <p:cNvPicPr>
            <a:picLocks noChangeAspect="1"/>
          </p:cNvPicPr>
          <p:nvPr/>
        </p:nvPicPr>
        <p:blipFill rotWithShape="1">
          <a:blip r:embed="rId2"/>
          <a:srcRect l="305" t="-7" r="102" b="989"/>
          <a:stretch/>
        </p:blipFill>
        <p:spPr>
          <a:xfrm>
            <a:off x="5822302" y="1548721"/>
            <a:ext cx="5924939" cy="4119883"/>
          </a:xfrm>
          <a:prstGeom prst="rect">
            <a:avLst/>
          </a:prstGeom>
        </p:spPr>
      </p:pic>
      <p:sp>
        <p:nvSpPr>
          <p:cNvPr id="2" name="Content Placeholder 1">
            <a:extLst>
              <a:ext uri="{FF2B5EF4-FFF2-40B4-BE49-F238E27FC236}">
                <a16:creationId xmlns:a16="http://schemas.microsoft.com/office/drawing/2014/main" id="{82C0A5E2-87D8-6D35-309F-1300287642F1}"/>
              </a:ext>
            </a:extLst>
          </p:cNvPr>
          <p:cNvSpPr>
            <a:spLocks noGrp="1"/>
          </p:cNvSpPr>
          <p:nvPr>
            <p:ph idx="1"/>
          </p:nvPr>
        </p:nvSpPr>
        <p:spPr>
          <a:xfrm>
            <a:off x="838200" y="1548721"/>
            <a:ext cx="4900127" cy="4351338"/>
          </a:xfrm>
        </p:spPr>
        <p:txBody>
          <a:bodyPr>
            <a:normAutofit lnSpcReduction="10000"/>
          </a:bodyPr>
          <a:lstStyle/>
          <a:p>
            <a:r>
              <a:rPr lang="en-GB" sz="2000" dirty="0"/>
              <a:t>Imagine an agent enjoying a touring vacation in Romania. The agent wants to take in the sights, improve its Romanian, enjoy the nightlife, avoid hangovers, and so on. </a:t>
            </a:r>
          </a:p>
          <a:p>
            <a:r>
              <a:rPr lang="en-GB" sz="2000" dirty="0"/>
              <a:t>Suppose the agent is currently in the city of Arad </a:t>
            </a:r>
          </a:p>
          <a:p>
            <a:r>
              <a:rPr lang="en-GB" sz="2000" dirty="0"/>
              <a:t>and has a non-refundable ticket to fly out of Bucharest the following day.</a:t>
            </a:r>
          </a:p>
          <a:p>
            <a:r>
              <a:rPr lang="en-GB" sz="2000" dirty="0"/>
              <a:t>The agent observes street signs and sees that there are three roads leading out of Arad: one toward Sibiu, one to Timisoara, and one to </a:t>
            </a:r>
            <a:r>
              <a:rPr lang="en-GB" sz="2000" dirty="0" err="1"/>
              <a:t>Zerind</a:t>
            </a:r>
            <a:r>
              <a:rPr lang="en-GB" sz="2000" dirty="0"/>
              <a:t>. None of these are the goal </a:t>
            </a:r>
          </a:p>
          <a:p>
            <a:r>
              <a:rPr lang="en-GB" sz="2000" dirty="0"/>
              <a:t>The agent has a map</a:t>
            </a:r>
          </a:p>
        </p:txBody>
      </p:sp>
      <p:sp>
        <p:nvSpPr>
          <p:cNvPr id="5" name="Slide Number Placeholder 4">
            <a:extLst>
              <a:ext uri="{FF2B5EF4-FFF2-40B4-BE49-F238E27FC236}">
                <a16:creationId xmlns:a16="http://schemas.microsoft.com/office/drawing/2014/main" id="{55C51500-6C5E-695E-2A89-3299B3D99A5A}"/>
              </a:ext>
            </a:extLst>
          </p:cNvPr>
          <p:cNvSpPr>
            <a:spLocks noGrp="1"/>
          </p:cNvSpPr>
          <p:nvPr>
            <p:ph type="sldNum" sz="quarter" idx="12"/>
          </p:nvPr>
        </p:nvSpPr>
        <p:spPr/>
        <p:txBody>
          <a:bodyPr/>
          <a:lstStyle/>
          <a:p>
            <a:fld id="{9F7ECEBC-3B63-4262-8BE9-06366B519A9F}" type="slidenum">
              <a:rPr lang="hu-HU" smtClean="0"/>
              <a:pPr/>
              <a:t>24</a:t>
            </a:fld>
            <a:endParaRPr lang="hu-HU" dirty="0"/>
          </a:p>
        </p:txBody>
      </p:sp>
      <p:sp>
        <p:nvSpPr>
          <p:cNvPr id="6" name="Title 5">
            <a:extLst>
              <a:ext uri="{FF2B5EF4-FFF2-40B4-BE49-F238E27FC236}">
                <a16:creationId xmlns:a16="http://schemas.microsoft.com/office/drawing/2014/main" id="{14F755BA-7398-3978-9BDB-C408548A2CE9}"/>
              </a:ext>
            </a:extLst>
          </p:cNvPr>
          <p:cNvSpPr>
            <a:spLocks noGrp="1"/>
          </p:cNvSpPr>
          <p:nvPr>
            <p:ph type="title"/>
          </p:nvPr>
        </p:nvSpPr>
        <p:spPr/>
        <p:txBody>
          <a:bodyPr/>
          <a:lstStyle/>
          <a:p>
            <a:r>
              <a:rPr lang="en-US" dirty="0"/>
              <a:t>Search System</a:t>
            </a:r>
            <a:r>
              <a:rPr lang="hu-HU" dirty="0"/>
              <a:t> - </a:t>
            </a:r>
            <a:r>
              <a:rPr lang="en-US" dirty="0"/>
              <a:t>Example</a:t>
            </a:r>
          </a:p>
        </p:txBody>
      </p:sp>
      <p:pic>
        <p:nvPicPr>
          <p:cNvPr id="7" name="Content Placeholder 7">
            <a:extLst>
              <a:ext uri="{FF2B5EF4-FFF2-40B4-BE49-F238E27FC236}">
                <a16:creationId xmlns:a16="http://schemas.microsoft.com/office/drawing/2014/main" id="{5D9F1CCD-A366-3595-8BA2-FCA8BFB7A12E}"/>
              </a:ext>
            </a:extLst>
          </p:cNvPr>
          <p:cNvPicPr>
            <a:picLocks noChangeAspect="1"/>
          </p:cNvPicPr>
          <p:nvPr/>
        </p:nvPicPr>
        <p:blipFill rotWithShape="1">
          <a:blip r:embed="rId2"/>
          <a:srcRect l="1716" t="25339" r="90599" b="71970"/>
          <a:stretch/>
        </p:blipFill>
        <p:spPr>
          <a:xfrm>
            <a:off x="5906278" y="2603241"/>
            <a:ext cx="457200" cy="111967"/>
          </a:xfrm>
          <a:prstGeom prst="rect">
            <a:avLst/>
          </a:prstGeom>
        </p:spPr>
      </p:pic>
      <p:sp>
        <p:nvSpPr>
          <p:cNvPr id="8" name="Oval 7">
            <a:extLst>
              <a:ext uri="{FF2B5EF4-FFF2-40B4-BE49-F238E27FC236}">
                <a16:creationId xmlns:a16="http://schemas.microsoft.com/office/drawing/2014/main" id="{748CC1AB-E8DC-D9E4-2F27-1865A72B4780}"/>
              </a:ext>
            </a:extLst>
          </p:cNvPr>
          <p:cNvSpPr/>
          <p:nvPr/>
        </p:nvSpPr>
        <p:spPr>
          <a:xfrm>
            <a:off x="5822302" y="2332653"/>
            <a:ext cx="718457" cy="69979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FA9EB69-E9CE-CE19-9799-3EB2A152436E}"/>
              </a:ext>
            </a:extLst>
          </p:cNvPr>
          <p:cNvSpPr txBox="1"/>
          <p:nvPr/>
        </p:nvSpPr>
        <p:spPr>
          <a:xfrm>
            <a:off x="5307564" y="2102978"/>
            <a:ext cx="1029477" cy="276999"/>
          </a:xfrm>
          <a:prstGeom prst="rect">
            <a:avLst/>
          </a:prstGeom>
          <a:noFill/>
        </p:spPr>
        <p:txBody>
          <a:bodyPr wrap="square">
            <a:spAutoFit/>
          </a:bodyPr>
          <a:lstStyle/>
          <a:p>
            <a:r>
              <a:rPr lang="en-GB" sz="1200" b="1" dirty="0">
                <a:solidFill>
                  <a:srgbClr val="FF0000"/>
                </a:solidFill>
              </a:rPr>
              <a:t>Agent is here</a:t>
            </a:r>
            <a:endParaRPr lang="en-US" sz="1200" b="1" dirty="0">
              <a:solidFill>
                <a:srgbClr val="FF0000"/>
              </a:solidFill>
            </a:endParaRPr>
          </a:p>
        </p:txBody>
      </p:sp>
      <p:pic>
        <p:nvPicPr>
          <p:cNvPr id="9" name="Content Placeholder 7">
            <a:extLst>
              <a:ext uri="{FF2B5EF4-FFF2-40B4-BE49-F238E27FC236}">
                <a16:creationId xmlns:a16="http://schemas.microsoft.com/office/drawing/2014/main" id="{34B5624A-E390-1AD4-AFBE-6C96BFCD5782}"/>
              </a:ext>
            </a:extLst>
          </p:cNvPr>
          <p:cNvPicPr>
            <a:picLocks noChangeAspect="1"/>
          </p:cNvPicPr>
          <p:nvPr/>
        </p:nvPicPr>
        <p:blipFill rotWithShape="1">
          <a:blip r:embed="rId2"/>
          <a:srcRect l="63560" t="67775" r="25514" b="23877"/>
          <a:stretch/>
        </p:blipFill>
        <p:spPr>
          <a:xfrm>
            <a:off x="9578281" y="4366726"/>
            <a:ext cx="650033" cy="347366"/>
          </a:xfrm>
          <a:prstGeom prst="rect">
            <a:avLst/>
          </a:prstGeom>
        </p:spPr>
      </p:pic>
      <p:sp>
        <p:nvSpPr>
          <p:cNvPr id="12" name="Oval 11">
            <a:extLst>
              <a:ext uri="{FF2B5EF4-FFF2-40B4-BE49-F238E27FC236}">
                <a16:creationId xmlns:a16="http://schemas.microsoft.com/office/drawing/2014/main" id="{BBF43E8E-68D9-2328-B955-D53F611FDD19}"/>
              </a:ext>
            </a:extLst>
          </p:cNvPr>
          <p:cNvSpPr/>
          <p:nvPr/>
        </p:nvSpPr>
        <p:spPr>
          <a:xfrm>
            <a:off x="9472534" y="4190511"/>
            <a:ext cx="755780" cy="698730"/>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30846B8-5B23-9E0A-0A62-A6E4E0BFC856}"/>
              </a:ext>
            </a:extLst>
          </p:cNvPr>
          <p:cNvSpPr txBox="1"/>
          <p:nvPr/>
        </p:nvSpPr>
        <p:spPr>
          <a:xfrm>
            <a:off x="8980261" y="3913512"/>
            <a:ext cx="1740325" cy="276999"/>
          </a:xfrm>
          <a:prstGeom prst="rect">
            <a:avLst/>
          </a:prstGeom>
          <a:noFill/>
        </p:spPr>
        <p:txBody>
          <a:bodyPr wrap="square">
            <a:spAutoFit/>
          </a:bodyPr>
          <a:lstStyle/>
          <a:p>
            <a:r>
              <a:rPr lang="en-GB" sz="1200" b="1" dirty="0">
                <a:solidFill>
                  <a:srgbClr val="00B050"/>
                </a:solidFill>
              </a:rPr>
              <a:t>Agent should come here</a:t>
            </a:r>
            <a:endParaRPr lang="en-US" sz="1200" b="1" dirty="0">
              <a:solidFill>
                <a:srgbClr val="00B050"/>
              </a:solidFill>
            </a:endParaRPr>
          </a:p>
        </p:txBody>
      </p:sp>
      <p:sp>
        <p:nvSpPr>
          <p:cNvPr id="3" name="Élőláb helye 2">
            <a:extLst>
              <a:ext uri="{FF2B5EF4-FFF2-40B4-BE49-F238E27FC236}">
                <a16:creationId xmlns:a16="http://schemas.microsoft.com/office/drawing/2014/main" id="{164E6DDD-89F7-33B4-4F64-A7826476D64E}"/>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14" name="Csoportba foglalás 13">
            <a:extLst>
              <a:ext uri="{FF2B5EF4-FFF2-40B4-BE49-F238E27FC236}">
                <a16:creationId xmlns:a16="http://schemas.microsoft.com/office/drawing/2014/main" id="{70864C43-B683-DA86-59DA-932AF8BE4800}"/>
              </a:ext>
            </a:extLst>
          </p:cNvPr>
          <p:cNvGrpSpPr/>
          <p:nvPr/>
        </p:nvGrpSpPr>
        <p:grpSpPr>
          <a:xfrm>
            <a:off x="3078726" y="6038296"/>
            <a:ext cx="1736050" cy="787001"/>
            <a:chOff x="6717298" y="6108892"/>
            <a:chExt cx="1736050" cy="787001"/>
          </a:xfrm>
        </p:grpSpPr>
        <p:pic>
          <p:nvPicPr>
            <p:cNvPr id="15" name="Ábra 14">
              <a:extLst>
                <a:ext uri="{FF2B5EF4-FFF2-40B4-BE49-F238E27FC236}">
                  <a16:creationId xmlns:a16="http://schemas.microsoft.com/office/drawing/2014/main" id="{25F4A18C-52F0-36AB-90D6-7C224B0B2BE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16" name="Ábra 15">
              <a:extLst>
                <a:ext uri="{FF2B5EF4-FFF2-40B4-BE49-F238E27FC236}">
                  <a16:creationId xmlns:a16="http://schemas.microsoft.com/office/drawing/2014/main" id="{9A2863CB-A56F-D666-9C5A-E48E26101CBA}"/>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13052675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7">
            <a:extLst>
              <a:ext uri="{FF2B5EF4-FFF2-40B4-BE49-F238E27FC236}">
                <a16:creationId xmlns:a16="http://schemas.microsoft.com/office/drawing/2014/main" id="{49A98381-C2DB-CA56-9FBE-2D521B3AEA52}"/>
              </a:ext>
            </a:extLst>
          </p:cNvPr>
          <p:cNvPicPr>
            <a:picLocks noChangeAspect="1"/>
          </p:cNvPicPr>
          <p:nvPr/>
        </p:nvPicPr>
        <p:blipFill rotWithShape="1">
          <a:blip r:embed="rId3"/>
          <a:srcRect l="305" t="-7" r="102" b="989"/>
          <a:stretch/>
        </p:blipFill>
        <p:spPr>
          <a:xfrm>
            <a:off x="5822302" y="1548721"/>
            <a:ext cx="5924939" cy="4119883"/>
          </a:xfrm>
          <a:prstGeom prst="rect">
            <a:avLst/>
          </a:prstGeom>
        </p:spPr>
      </p:pic>
      <p:sp>
        <p:nvSpPr>
          <p:cNvPr id="2" name="Content Placeholder 1">
            <a:extLst>
              <a:ext uri="{FF2B5EF4-FFF2-40B4-BE49-F238E27FC236}">
                <a16:creationId xmlns:a16="http://schemas.microsoft.com/office/drawing/2014/main" id="{82C0A5E2-87D8-6D35-309F-1300287642F1}"/>
              </a:ext>
            </a:extLst>
          </p:cNvPr>
          <p:cNvSpPr>
            <a:spLocks noGrp="1"/>
          </p:cNvSpPr>
          <p:nvPr>
            <p:ph idx="1"/>
          </p:nvPr>
        </p:nvSpPr>
        <p:spPr>
          <a:xfrm>
            <a:off x="838200" y="1548721"/>
            <a:ext cx="4900127" cy="4351338"/>
          </a:xfrm>
        </p:spPr>
        <p:txBody>
          <a:bodyPr>
            <a:normAutofit lnSpcReduction="10000"/>
          </a:bodyPr>
          <a:lstStyle/>
          <a:p>
            <a:pPr marL="0" indent="0">
              <a:buNone/>
            </a:pPr>
            <a:r>
              <a:rPr lang="en-GB" sz="2000" dirty="0"/>
              <a:t>With that information, the agent can follow a four-phase problem-solving process:</a:t>
            </a:r>
          </a:p>
          <a:p>
            <a:r>
              <a:rPr lang="en-GB" sz="2000" b="1" dirty="0"/>
              <a:t>Goal formulation: </a:t>
            </a:r>
            <a:r>
              <a:rPr lang="en-GB" sz="2000" dirty="0"/>
              <a:t>The agent adopts the goal of reaching Bucharest. Goals organize behaviour by limiting the objectives and hence the actions to be considered.</a:t>
            </a:r>
          </a:p>
          <a:p>
            <a:r>
              <a:rPr lang="en-GB" sz="2000" b="1" dirty="0"/>
              <a:t>Problem formulation: </a:t>
            </a:r>
            <a:r>
              <a:rPr lang="en-GB" sz="2000" dirty="0"/>
              <a:t>The agent devises a description of the states and actions necessary to reach the goal. </a:t>
            </a:r>
            <a:br>
              <a:rPr lang="en-GB" sz="2000" dirty="0"/>
            </a:br>
            <a:r>
              <a:rPr lang="en-GB" sz="2000" dirty="0"/>
              <a:t>For example, consider the actions of traveling from one city to an adjacent city</a:t>
            </a:r>
          </a:p>
          <a:p>
            <a:endParaRPr lang="en-GB" sz="2000" dirty="0"/>
          </a:p>
        </p:txBody>
      </p:sp>
      <p:sp>
        <p:nvSpPr>
          <p:cNvPr id="5" name="Slide Number Placeholder 4">
            <a:extLst>
              <a:ext uri="{FF2B5EF4-FFF2-40B4-BE49-F238E27FC236}">
                <a16:creationId xmlns:a16="http://schemas.microsoft.com/office/drawing/2014/main" id="{55C51500-6C5E-695E-2A89-3299B3D99A5A}"/>
              </a:ext>
            </a:extLst>
          </p:cNvPr>
          <p:cNvSpPr>
            <a:spLocks noGrp="1"/>
          </p:cNvSpPr>
          <p:nvPr>
            <p:ph type="sldNum" sz="quarter" idx="12"/>
          </p:nvPr>
        </p:nvSpPr>
        <p:spPr/>
        <p:txBody>
          <a:bodyPr/>
          <a:lstStyle/>
          <a:p>
            <a:fld id="{9F7ECEBC-3B63-4262-8BE9-06366B519A9F}" type="slidenum">
              <a:rPr lang="hu-HU" smtClean="0"/>
              <a:pPr/>
              <a:t>25</a:t>
            </a:fld>
            <a:endParaRPr lang="hu-HU" dirty="0"/>
          </a:p>
        </p:txBody>
      </p:sp>
      <p:sp>
        <p:nvSpPr>
          <p:cNvPr id="6" name="Title 5">
            <a:extLst>
              <a:ext uri="{FF2B5EF4-FFF2-40B4-BE49-F238E27FC236}">
                <a16:creationId xmlns:a16="http://schemas.microsoft.com/office/drawing/2014/main" id="{14F755BA-7398-3978-9BDB-C408548A2CE9}"/>
              </a:ext>
            </a:extLst>
          </p:cNvPr>
          <p:cNvSpPr>
            <a:spLocks noGrp="1"/>
          </p:cNvSpPr>
          <p:nvPr>
            <p:ph type="title"/>
          </p:nvPr>
        </p:nvSpPr>
        <p:spPr/>
        <p:txBody>
          <a:bodyPr/>
          <a:lstStyle/>
          <a:p>
            <a:r>
              <a:rPr lang="en-US" dirty="0"/>
              <a:t>Search System</a:t>
            </a:r>
            <a:r>
              <a:rPr lang="hu-HU" dirty="0"/>
              <a:t> - </a:t>
            </a:r>
            <a:r>
              <a:rPr lang="en-US" dirty="0"/>
              <a:t>Example</a:t>
            </a:r>
          </a:p>
        </p:txBody>
      </p:sp>
      <p:pic>
        <p:nvPicPr>
          <p:cNvPr id="7" name="Content Placeholder 7">
            <a:extLst>
              <a:ext uri="{FF2B5EF4-FFF2-40B4-BE49-F238E27FC236}">
                <a16:creationId xmlns:a16="http://schemas.microsoft.com/office/drawing/2014/main" id="{5D9F1CCD-A366-3595-8BA2-FCA8BFB7A12E}"/>
              </a:ext>
            </a:extLst>
          </p:cNvPr>
          <p:cNvPicPr>
            <a:picLocks noChangeAspect="1"/>
          </p:cNvPicPr>
          <p:nvPr/>
        </p:nvPicPr>
        <p:blipFill rotWithShape="1">
          <a:blip r:embed="rId3"/>
          <a:srcRect l="1716" t="25339" r="90599" b="71970"/>
          <a:stretch/>
        </p:blipFill>
        <p:spPr>
          <a:xfrm>
            <a:off x="5906278" y="2603241"/>
            <a:ext cx="457200" cy="111967"/>
          </a:xfrm>
          <a:prstGeom prst="rect">
            <a:avLst/>
          </a:prstGeom>
        </p:spPr>
      </p:pic>
      <p:sp>
        <p:nvSpPr>
          <p:cNvPr id="8" name="Oval 7">
            <a:extLst>
              <a:ext uri="{FF2B5EF4-FFF2-40B4-BE49-F238E27FC236}">
                <a16:creationId xmlns:a16="http://schemas.microsoft.com/office/drawing/2014/main" id="{748CC1AB-E8DC-D9E4-2F27-1865A72B4780}"/>
              </a:ext>
            </a:extLst>
          </p:cNvPr>
          <p:cNvSpPr/>
          <p:nvPr/>
        </p:nvSpPr>
        <p:spPr>
          <a:xfrm>
            <a:off x="5822302" y="2332653"/>
            <a:ext cx="718457" cy="69979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FA9EB69-E9CE-CE19-9799-3EB2A152436E}"/>
              </a:ext>
            </a:extLst>
          </p:cNvPr>
          <p:cNvSpPr txBox="1"/>
          <p:nvPr/>
        </p:nvSpPr>
        <p:spPr>
          <a:xfrm>
            <a:off x="5307564" y="2102978"/>
            <a:ext cx="1029477" cy="276999"/>
          </a:xfrm>
          <a:prstGeom prst="rect">
            <a:avLst/>
          </a:prstGeom>
          <a:noFill/>
        </p:spPr>
        <p:txBody>
          <a:bodyPr wrap="square">
            <a:spAutoFit/>
          </a:bodyPr>
          <a:lstStyle/>
          <a:p>
            <a:r>
              <a:rPr lang="en-GB" sz="1200" b="1" dirty="0">
                <a:solidFill>
                  <a:srgbClr val="FF0000"/>
                </a:solidFill>
              </a:rPr>
              <a:t>Agent is here</a:t>
            </a:r>
            <a:endParaRPr lang="en-US" sz="1200" b="1" dirty="0">
              <a:solidFill>
                <a:srgbClr val="FF0000"/>
              </a:solidFill>
            </a:endParaRPr>
          </a:p>
        </p:txBody>
      </p:sp>
      <p:pic>
        <p:nvPicPr>
          <p:cNvPr id="9" name="Content Placeholder 7">
            <a:extLst>
              <a:ext uri="{FF2B5EF4-FFF2-40B4-BE49-F238E27FC236}">
                <a16:creationId xmlns:a16="http://schemas.microsoft.com/office/drawing/2014/main" id="{34B5624A-E390-1AD4-AFBE-6C96BFCD5782}"/>
              </a:ext>
            </a:extLst>
          </p:cNvPr>
          <p:cNvPicPr>
            <a:picLocks noChangeAspect="1"/>
          </p:cNvPicPr>
          <p:nvPr/>
        </p:nvPicPr>
        <p:blipFill rotWithShape="1">
          <a:blip r:embed="rId3"/>
          <a:srcRect l="63560" t="67775" r="25514" b="23877"/>
          <a:stretch/>
        </p:blipFill>
        <p:spPr>
          <a:xfrm>
            <a:off x="9578281" y="4366726"/>
            <a:ext cx="650033" cy="347366"/>
          </a:xfrm>
          <a:prstGeom prst="rect">
            <a:avLst/>
          </a:prstGeom>
        </p:spPr>
      </p:pic>
      <p:sp>
        <p:nvSpPr>
          <p:cNvPr id="12" name="Oval 11">
            <a:extLst>
              <a:ext uri="{FF2B5EF4-FFF2-40B4-BE49-F238E27FC236}">
                <a16:creationId xmlns:a16="http://schemas.microsoft.com/office/drawing/2014/main" id="{BBF43E8E-68D9-2328-B955-D53F611FDD19}"/>
              </a:ext>
            </a:extLst>
          </p:cNvPr>
          <p:cNvSpPr/>
          <p:nvPr/>
        </p:nvSpPr>
        <p:spPr>
          <a:xfrm>
            <a:off x="9472534" y="4190511"/>
            <a:ext cx="755780" cy="698730"/>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30846B8-5B23-9E0A-0A62-A6E4E0BFC856}"/>
              </a:ext>
            </a:extLst>
          </p:cNvPr>
          <p:cNvSpPr txBox="1"/>
          <p:nvPr/>
        </p:nvSpPr>
        <p:spPr>
          <a:xfrm>
            <a:off x="8980261" y="3913512"/>
            <a:ext cx="1740325" cy="276999"/>
          </a:xfrm>
          <a:prstGeom prst="rect">
            <a:avLst/>
          </a:prstGeom>
          <a:noFill/>
        </p:spPr>
        <p:txBody>
          <a:bodyPr wrap="square">
            <a:spAutoFit/>
          </a:bodyPr>
          <a:lstStyle/>
          <a:p>
            <a:r>
              <a:rPr lang="en-GB" sz="1200" b="1" dirty="0">
                <a:solidFill>
                  <a:srgbClr val="00B050"/>
                </a:solidFill>
              </a:rPr>
              <a:t>Agent should come here</a:t>
            </a:r>
            <a:endParaRPr lang="en-US" sz="1200" b="1" dirty="0">
              <a:solidFill>
                <a:srgbClr val="00B050"/>
              </a:solidFill>
            </a:endParaRPr>
          </a:p>
        </p:txBody>
      </p:sp>
      <p:sp>
        <p:nvSpPr>
          <p:cNvPr id="3" name="Élőláb helye 2">
            <a:extLst>
              <a:ext uri="{FF2B5EF4-FFF2-40B4-BE49-F238E27FC236}">
                <a16:creationId xmlns:a16="http://schemas.microsoft.com/office/drawing/2014/main" id="{4C65B1AC-A05B-E485-9CC8-8EE22EF95D9D}"/>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14" name="Csoportba foglalás 13">
            <a:extLst>
              <a:ext uri="{FF2B5EF4-FFF2-40B4-BE49-F238E27FC236}">
                <a16:creationId xmlns:a16="http://schemas.microsoft.com/office/drawing/2014/main" id="{EA2E0655-A2ED-FB60-A9DB-C7AAF64D0A78}"/>
              </a:ext>
            </a:extLst>
          </p:cNvPr>
          <p:cNvGrpSpPr/>
          <p:nvPr/>
        </p:nvGrpSpPr>
        <p:grpSpPr>
          <a:xfrm>
            <a:off x="3078726" y="6038296"/>
            <a:ext cx="1736050" cy="787001"/>
            <a:chOff x="6717298" y="6108892"/>
            <a:chExt cx="1736050" cy="787001"/>
          </a:xfrm>
        </p:grpSpPr>
        <p:pic>
          <p:nvPicPr>
            <p:cNvPr id="15" name="Ábra 14">
              <a:extLst>
                <a:ext uri="{FF2B5EF4-FFF2-40B4-BE49-F238E27FC236}">
                  <a16:creationId xmlns:a16="http://schemas.microsoft.com/office/drawing/2014/main" id="{54891C1E-6469-C83C-ED2A-34F4DA3E8A84}"/>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51528"/>
            <a:stretch/>
          </p:blipFill>
          <p:spPr>
            <a:xfrm>
              <a:off x="6717298" y="6197751"/>
              <a:ext cx="834080" cy="698142"/>
            </a:xfrm>
            <a:prstGeom prst="rect">
              <a:avLst/>
            </a:prstGeom>
          </p:spPr>
        </p:pic>
        <p:pic>
          <p:nvPicPr>
            <p:cNvPr id="16" name="Ábra 15">
              <a:extLst>
                <a:ext uri="{FF2B5EF4-FFF2-40B4-BE49-F238E27FC236}">
                  <a16:creationId xmlns:a16="http://schemas.microsoft.com/office/drawing/2014/main" id="{439162A0-A451-E251-C1B9-F65C21437854}"/>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2200760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7">
            <a:extLst>
              <a:ext uri="{FF2B5EF4-FFF2-40B4-BE49-F238E27FC236}">
                <a16:creationId xmlns:a16="http://schemas.microsoft.com/office/drawing/2014/main" id="{49A98381-C2DB-CA56-9FBE-2D521B3AEA52}"/>
              </a:ext>
            </a:extLst>
          </p:cNvPr>
          <p:cNvPicPr>
            <a:picLocks noChangeAspect="1"/>
          </p:cNvPicPr>
          <p:nvPr/>
        </p:nvPicPr>
        <p:blipFill rotWithShape="1">
          <a:blip r:embed="rId3"/>
          <a:srcRect l="305" t="-7" r="102" b="989"/>
          <a:stretch/>
        </p:blipFill>
        <p:spPr>
          <a:xfrm>
            <a:off x="5822302" y="1548721"/>
            <a:ext cx="5924939" cy="4119883"/>
          </a:xfrm>
          <a:prstGeom prst="rect">
            <a:avLst/>
          </a:prstGeom>
        </p:spPr>
      </p:pic>
      <p:sp>
        <p:nvSpPr>
          <p:cNvPr id="2" name="Content Placeholder 1">
            <a:extLst>
              <a:ext uri="{FF2B5EF4-FFF2-40B4-BE49-F238E27FC236}">
                <a16:creationId xmlns:a16="http://schemas.microsoft.com/office/drawing/2014/main" id="{82C0A5E2-87D8-6D35-309F-1300287642F1}"/>
              </a:ext>
            </a:extLst>
          </p:cNvPr>
          <p:cNvSpPr>
            <a:spLocks noGrp="1"/>
          </p:cNvSpPr>
          <p:nvPr>
            <p:ph idx="1"/>
          </p:nvPr>
        </p:nvSpPr>
        <p:spPr>
          <a:xfrm>
            <a:off x="838200" y="1548721"/>
            <a:ext cx="4900127" cy="4351338"/>
          </a:xfrm>
        </p:spPr>
        <p:txBody>
          <a:bodyPr>
            <a:normAutofit/>
          </a:bodyPr>
          <a:lstStyle/>
          <a:p>
            <a:pPr marL="0" indent="0">
              <a:buNone/>
            </a:pPr>
            <a:r>
              <a:rPr lang="en-GB" sz="2000" dirty="0"/>
              <a:t>With that information, the agent can follow a four-phase problem-solving process:</a:t>
            </a:r>
          </a:p>
          <a:p>
            <a:r>
              <a:rPr lang="en-GB" sz="2000" b="1" dirty="0"/>
              <a:t>Search: </a:t>
            </a:r>
            <a:r>
              <a:rPr lang="en-GB" sz="2000" dirty="0"/>
              <a:t>Before taking any, the agent simulates sequences of actions in its model, searching until it finds a sequence of actions that reaches the goal. (solution, e.g. Arad -&gt; Sibiu -&gt; </a:t>
            </a:r>
            <a:r>
              <a:rPr lang="en-GB" sz="2000" dirty="0" err="1"/>
              <a:t>Fagaras</a:t>
            </a:r>
            <a:r>
              <a:rPr lang="en-GB" sz="2000" dirty="0"/>
              <a:t> -&gt; Bucharest )</a:t>
            </a:r>
          </a:p>
          <a:p>
            <a:r>
              <a:rPr lang="en-GB" sz="2000" b="1" dirty="0"/>
              <a:t>Execution: </a:t>
            </a:r>
            <a:r>
              <a:rPr lang="en-GB" sz="2000" dirty="0"/>
              <a:t>The agent can now execute the actions in the solution, one at a time.</a:t>
            </a:r>
          </a:p>
        </p:txBody>
      </p:sp>
      <p:sp>
        <p:nvSpPr>
          <p:cNvPr id="5" name="Slide Number Placeholder 4">
            <a:extLst>
              <a:ext uri="{FF2B5EF4-FFF2-40B4-BE49-F238E27FC236}">
                <a16:creationId xmlns:a16="http://schemas.microsoft.com/office/drawing/2014/main" id="{55C51500-6C5E-695E-2A89-3299B3D99A5A}"/>
              </a:ext>
            </a:extLst>
          </p:cNvPr>
          <p:cNvSpPr>
            <a:spLocks noGrp="1"/>
          </p:cNvSpPr>
          <p:nvPr>
            <p:ph type="sldNum" sz="quarter" idx="12"/>
          </p:nvPr>
        </p:nvSpPr>
        <p:spPr/>
        <p:txBody>
          <a:bodyPr/>
          <a:lstStyle/>
          <a:p>
            <a:fld id="{9F7ECEBC-3B63-4262-8BE9-06366B519A9F}" type="slidenum">
              <a:rPr lang="hu-HU" smtClean="0"/>
              <a:pPr/>
              <a:t>26</a:t>
            </a:fld>
            <a:endParaRPr lang="hu-HU" dirty="0"/>
          </a:p>
        </p:txBody>
      </p:sp>
      <p:sp>
        <p:nvSpPr>
          <p:cNvPr id="6" name="Title 5">
            <a:extLst>
              <a:ext uri="{FF2B5EF4-FFF2-40B4-BE49-F238E27FC236}">
                <a16:creationId xmlns:a16="http://schemas.microsoft.com/office/drawing/2014/main" id="{14F755BA-7398-3978-9BDB-C408548A2CE9}"/>
              </a:ext>
            </a:extLst>
          </p:cNvPr>
          <p:cNvSpPr>
            <a:spLocks noGrp="1"/>
          </p:cNvSpPr>
          <p:nvPr>
            <p:ph type="title"/>
          </p:nvPr>
        </p:nvSpPr>
        <p:spPr/>
        <p:txBody>
          <a:bodyPr/>
          <a:lstStyle/>
          <a:p>
            <a:r>
              <a:rPr lang="en-US" dirty="0"/>
              <a:t>Search System</a:t>
            </a:r>
            <a:r>
              <a:rPr lang="hu-HU" dirty="0"/>
              <a:t> - </a:t>
            </a:r>
            <a:r>
              <a:rPr lang="en-US" dirty="0"/>
              <a:t>Example</a:t>
            </a:r>
          </a:p>
        </p:txBody>
      </p:sp>
      <p:pic>
        <p:nvPicPr>
          <p:cNvPr id="7" name="Content Placeholder 7">
            <a:extLst>
              <a:ext uri="{FF2B5EF4-FFF2-40B4-BE49-F238E27FC236}">
                <a16:creationId xmlns:a16="http://schemas.microsoft.com/office/drawing/2014/main" id="{5D9F1CCD-A366-3595-8BA2-FCA8BFB7A12E}"/>
              </a:ext>
            </a:extLst>
          </p:cNvPr>
          <p:cNvPicPr>
            <a:picLocks noChangeAspect="1"/>
          </p:cNvPicPr>
          <p:nvPr/>
        </p:nvPicPr>
        <p:blipFill rotWithShape="1">
          <a:blip r:embed="rId3"/>
          <a:srcRect l="1716" t="25339" r="90599" b="71970"/>
          <a:stretch/>
        </p:blipFill>
        <p:spPr>
          <a:xfrm>
            <a:off x="5906278" y="2603241"/>
            <a:ext cx="457200" cy="111967"/>
          </a:xfrm>
          <a:prstGeom prst="rect">
            <a:avLst/>
          </a:prstGeom>
        </p:spPr>
      </p:pic>
      <p:sp>
        <p:nvSpPr>
          <p:cNvPr id="8" name="Oval 7">
            <a:extLst>
              <a:ext uri="{FF2B5EF4-FFF2-40B4-BE49-F238E27FC236}">
                <a16:creationId xmlns:a16="http://schemas.microsoft.com/office/drawing/2014/main" id="{748CC1AB-E8DC-D9E4-2F27-1865A72B4780}"/>
              </a:ext>
            </a:extLst>
          </p:cNvPr>
          <p:cNvSpPr/>
          <p:nvPr/>
        </p:nvSpPr>
        <p:spPr>
          <a:xfrm>
            <a:off x="5822302" y="2332653"/>
            <a:ext cx="718457" cy="699796"/>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FA9EB69-E9CE-CE19-9799-3EB2A152436E}"/>
              </a:ext>
            </a:extLst>
          </p:cNvPr>
          <p:cNvSpPr txBox="1"/>
          <p:nvPr/>
        </p:nvSpPr>
        <p:spPr>
          <a:xfrm>
            <a:off x="5307564" y="2102978"/>
            <a:ext cx="1029477" cy="276999"/>
          </a:xfrm>
          <a:prstGeom prst="rect">
            <a:avLst/>
          </a:prstGeom>
          <a:noFill/>
        </p:spPr>
        <p:txBody>
          <a:bodyPr wrap="square">
            <a:spAutoFit/>
          </a:bodyPr>
          <a:lstStyle/>
          <a:p>
            <a:r>
              <a:rPr lang="en-GB" sz="1200" b="1" dirty="0">
                <a:solidFill>
                  <a:srgbClr val="FF0000"/>
                </a:solidFill>
              </a:rPr>
              <a:t>Agent is here</a:t>
            </a:r>
            <a:endParaRPr lang="en-US" sz="1200" b="1" dirty="0">
              <a:solidFill>
                <a:srgbClr val="FF0000"/>
              </a:solidFill>
            </a:endParaRPr>
          </a:p>
        </p:txBody>
      </p:sp>
      <p:pic>
        <p:nvPicPr>
          <p:cNvPr id="9" name="Content Placeholder 7">
            <a:extLst>
              <a:ext uri="{FF2B5EF4-FFF2-40B4-BE49-F238E27FC236}">
                <a16:creationId xmlns:a16="http://schemas.microsoft.com/office/drawing/2014/main" id="{34B5624A-E390-1AD4-AFBE-6C96BFCD5782}"/>
              </a:ext>
            </a:extLst>
          </p:cNvPr>
          <p:cNvPicPr>
            <a:picLocks noChangeAspect="1"/>
          </p:cNvPicPr>
          <p:nvPr/>
        </p:nvPicPr>
        <p:blipFill rotWithShape="1">
          <a:blip r:embed="rId3"/>
          <a:srcRect l="63560" t="67775" r="25514" b="23877"/>
          <a:stretch/>
        </p:blipFill>
        <p:spPr>
          <a:xfrm>
            <a:off x="9578281" y="4366726"/>
            <a:ext cx="650033" cy="347366"/>
          </a:xfrm>
          <a:prstGeom prst="rect">
            <a:avLst/>
          </a:prstGeom>
        </p:spPr>
      </p:pic>
      <p:sp>
        <p:nvSpPr>
          <p:cNvPr id="12" name="Oval 11">
            <a:extLst>
              <a:ext uri="{FF2B5EF4-FFF2-40B4-BE49-F238E27FC236}">
                <a16:creationId xmlns:a16="http://schemas.microsoft.com/office/drawing/2014/main" id="{BBF43E8E-68D9-2328-B955-D53F611FDD19}"/>
              </a:ext>
            </a:extLst>
          </p:cNvPr>
          <p:cNvSpPr/>
          <p:nvPr/>
        </p:nvSpPr>
        <p:spPr>
          <a:xfrm>
            <a:off x="9472534" y="4190511"/>
            <a:ext cx="755780" cy="698730"/>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30846B8-5B23-9E0A-0A62-A6E4E0BFC856}"/>
              </a:ext>
            </a:extLst>
          </p:cNvPr>
          <p:cNvSpPr txBox="1"/>
          <p:nvPr/>
        </p:nvSpPr>
        <p:spPr>
          <a:xfrm>
            <a:off x="8980261" y="3913512"/>
            <a:ext cx="1740325" cy="276999"/>
          </a:xfrm>
          <a:prstGeom prst="rect">
            <a:avLst/>
          </a:prstGeom>
          <a:noFill/>
        </p:spPr>
        <p:txBody>
          <a:bodyPr wrap="square">
            <a:spAutoFit/>
          </a:bodyPr>
          <a:lstStyle/>
          <a:p>
            <a:r>
              <a:rPr lang="en-GB" sz="1200" b="1" dirty="0">
                <a:solidFill>
                  <a:srgbClr val="00B050"/>
                </a:solidFill>
              </a:rPr>
              <a:t>Agent should come here</a:t>
            </a:r>
            <a:endParaRPr lang="en-US" sz="1200" b="1" dirty="0">
              <a:solidFill>
                <a:srgbClr val="00B050"/>
              </a:solidFill>
            </a:endParaRPr>
          </a:p>
        </p:txBody>
      </p:sp>
      <p:sp>
        <p:nvSpPr>
          <p:cNvPr id="3" name="Élőláb helye 2">
            <a:extLst>
              <a:ext uri="{FF2B5EF4-FFF2-40B4-BE49-F238E27FC236}">
                <a16:creationId xmlns:a16="http://schemas.microsoft.com/office/drawing/2014/main" id="{CC2797B1-517B-A97A-44F2-F9B9AF87DD98}"/>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14" name="Csoportba foglalás 13">
            <a:extLst>
              <a:ext uri="{FF2B5EF4-FFF2-40B4-BE49-F238E27FC236}">
                <a16:creationId xmlns:a16="http://schemas.microsoft.com/office/drawing/2014/main" id="{90C2165E-816F-663F-339C-8F50089DF747}"/>
              </a:ext>
            </a:extLst>
          </p:cNvPr>
          <p:cNvGrpSpPr/>
          <p:nvPr/>
        </p:nvGrpSpPr>
        <p:grpSpPr>
          <a:xfrm>
            <a:off x="3078726" y="6038296"/>
            <a:ext cx="1736050" cy="787001"/>
            <a:chOff x="6717298" y="6108892"/>
            <a:chExt cx="1736050" cy="787001"/>
          </a:xfrm>
        </p:grpSpPr>
        <p:pic>
          <p:nvPicPr>
            <p:cNvPr id="15" name="Ábra 14">
              <a:extLst>
                <a:ext uri="{FF2B5EF4-FFF2-40B4-BE49-F238E27FC236}">
                  <a16:creationId xmlns:a16="http://schemas.microsoft.com/office/drawing/2014/main" id="{A1C3335F-AAB1-5C00-1D1E-2A4ED4CEC1D6}"/>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51528"/>
            <a:stretch/>
          </p:blipFill>
          <p:spPr>
            <a:xfrm>
              <a:off x="6717298" y="6197751"/>
              <a:ext cx="834080" cy="698142"/>
            </a:xfrm>
            <a:prstGeom prst="rect">
              <a:avLst/>
            </a:prstGeom>
          </p:spPr>
        </p:pic>
        <p:pic>
          <p:nvPicPr>
            <p:cNvPr id="16" name="Ábra 15">
              <a:extLst>
                <a:ext uri="{FF2B5EF4-FFF2-40B4-BE49-F238E27FC236}">
                  <a16:creationId xmlns:a16="http://schemas.microsoft.com/office/drawing/2014/main" id="{3C24D773-FFFC-8051-8D83-7C8C2E95C5D2}"/>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1002812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95822C0-25E6-A30A-0EA6-CBC3E568D3CB}"/>
              </a:ext>
            </a:extLst>
          </p:cNvPr>
          <p:cNvSpPr>
            <a:spLocks noGrp="1"/>
          </p:cNvSpPr>
          <p:nvPr>
            <p:ph idx="1"/>
          </p:nvPr>
        </p:nvSpPr>
        <p:spPr/>
        <p:txBody>
          <a:bodyPr>
            <a:normAutofit/>
          </a:bodyPr>
          <a:lstStyle/>
          <a:p>
            <a:r>
              <a:rPr lang="en-US" sz="2400" dirty="0"/>
              <a:t>State space </a:t>
            </a:r>
          </a:p>
          <a:p>
            <a:r>
              <a:rPr lang="en-US" sz="2400" dirty="0"/>
              <a:t>Initial State</a:t>
            </a:r>
          </a:p>
          <a:p>
            <a:r>
              <a:rPr lang="en-US" sz="2400" dirty="0"/>
              <a:t>Goal state</a:t>
            </a:r>
          </a:p>
          <a:p>
            <a:r>
              <a:rPr lang="en-US" sz="2400" dirty="0"/>
              <a:t>Actions</a:t>
            </a:r>
          </a:p>
          <a:p>
            <a:r>
              <a:rPr lang="en-US" sz="2400" dirty="0"/>
              <a:t>Transition model</a:t>
            </a:r>
          </a:p>
          <a:p>
            <a:r>
              <a:rPr lang="en-US" sz="2400" dirty="0"/>
              <a:t>Action cost function</a:t>
            </a:r>
          </a:p>
        </p:txBody>
      </p:sp>
      <p:sp>
        <p:nvSpPr>
          <p:cNvPr id="5" name="Slide Number Placeholder 4">
            <a:extLst>
              <a:ext uri="{FF2B5EF4-FFF2-40B4-BE49-F238E27FC236}">
                <a16:creationId xmlns:a16="http://schemas.microsoft.com/office/drawing/2014/main" id="{012EF196-5AD5-1F0F-BE6C-DF913365CA35}"/>
              </a:ext>
            </a:extLst>
          </p:cNvPr>
          <p:cNvSpPr>
            <a:spLocks noGrp="1"/>
          </p:cNvSpPr>
          <p:nvPr>
            <p:ph type="sldNum" sz="quarter" idx="12"/>
          </p:nvPr>
        </p:nvSpPr>
        <p:spPr/>
        <p:txBody>
          <a:bodyPr/>
          <a:lstStyle/>
          <a:p>
            <a:fld id="{9F7ECEBC-3B63-4262-8BE9-06366B519A9F}" type="slidenum">
              <a:rPr lang="hu-HU" smtClean="0"/>
              <a:pPr/>
              <a:t>27</a:t>
            </a:fld>
            <a:endParaRPr lang="hu-HU" dirty="0"/>
          </a:p>
        </p:txBody>
      </p:sp>
      <p:sp>
        <p:nvSpPr>
          <p:cNvPr id="6" name="Title 5">
            <a:extLst>
              <a:ext uri="{FF2B5EF4-FFF2-40B4-BE49-F238E27FC236}">
                <a16:creationId xmlns:a16="http://schemas.microsoft.com/office/drawing/2014/main" id="{CC8315F3-4FB2-431F-F45E-992BDAE00BEC}"/>
              </a:ext>
            </a:extLst>
          </p:cNvPr>
          <p:cNvSpPr>
            <a:spLocks noGrp="1"/>
          </p:cNvSpPr>
          <p:nvPr>
            <p:ph type="title"/>
          </p:nvPr>
        </p:nvSpPr>
        <p:spPr/>
        <p:txBody>
          <a:bodyPr>
            <a:normAutofit/>
          </a:bodyPr>
          <a:lstStyle/>
          <a:p>
            <a:r>
              <a:rPr lang="en-US" sz="3600" dirty="0"/>
              <a:t>Problem formulation</a:t>
            </a:r>
            <a:endParaRPr lang="en-US" dirty="0"/>
          </a:p>
        </p:txBody>
      </p:sp>
      <p:sp>
        <p:nvSpPr>
          <p:cNvPr id="3" name="Élőláb helye 2">
            <a:extLst>
              <a:ext uri="{FF2B5EF4-FFF2-40B4-BE49-F238E27FC236}">
                <a16:creationId xmlns:a16="http://schemas.microsoft.com/office/drawing/2014/main" id="{F2B31867-9935-E4C3-6F9A-AEADEA2571E1}"/>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8C4EBAF6-E8D1-F1F4-6783-0464F0826C2E}"/>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013CA410-BD22-E4AF-F17C-631072D8893F}"/>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B9D7EEE1-BFFF-9A22-9805-EBAD81BE774E}"/>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8226758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AEC01C0-F36D-E21F-0196-42F222BF7AF1}"/>
              </a:ext>
            </a:extLst>
          </p:cNvPr>
          <p:cNvSpPr>
            <a:spLocks noGrp="1"/>
          </p:cNvSpPr>
          <p:nvPr>
            <p:ph idx="1"/>
          </p:nvPr>
        </p:nvSpPr>
        <p:spPr/>
        <p:txBody>
          <a:bodyPr>
            <a:normAutofit/>
          </a:bodyPr>
          <a:lstStyle/>
          <a:p>
            <a:r>
              <a:rPr lang="en-GB" sz="2400" dirty="0"/>
              <a:t>A sequence of actions forms a </a:t>
            </a:r>
            <a:r>
              <a:rPr lang="en-GB" sz="2400" b="1" dirty="0"/>
              <a:t>path</a:t>
            </a:r>
            <a:r>
              <a:rPr lang="en-GB" sz="2400" dirty="0"/>
              <a:t>, and a </a:t>
            </a:r>
            <a:r>
              <a:rPr lang="en-GB" sz="2400" b="1" dirty="0"/>
              <a:t>solution</a:t>
            </a:r>
            <a:r>
              <a:rPr lang="en-GB" sz="2400" dirty="0"/>
              <a:t> is a path from the initial state to a goal state.</a:t>
            </a:r>
          </a:p>
          <a:p>
            <a:r>
              <a:rPr lang="en-GB" sz="2400" dirty="0"/>
              <a:t>Action costs are additive; that is, the total cost of a path is the sum of the individual action costs. An </a:t>
            </a:r>
            <a:r>
              <a:rPr lang="en-GB" sz="2400" b="1" dirty="0"/>
              <a:t>optimal solution </a:t>
            </a:r>
            <a:r>
              <a:rPr lang="en-GB" sz="2400" dirty="0"/>
              <a:t>has the lowest path cost among all solutions. </a:t>
            </a:r>
          </a:p>
          <a:p>
            <a:r>
              <a:rPr lang="en-GB" sz="2400" dirty="0"/>
              <a:t>The state space can be represented as a graph in which the vertices are states and the directed edges between them are actions.</a:t>
            </a:r>
          </a:p>
          <a:p>
            <a:endParaRPr lang="en-GB" dirty="0"/>
          </a:p>
          <a:p>
            <a:endParaRPr lang="en-US" dirty="0"/>
          </a:p>
        </p:txBody>
      </p:sp>
      <p:sp>
        <p:nvSpPr>
          <p:cNvPr id="5" name="Slide Number Placeholder 4">
            <a:extLst>
              <a:ext uri="{FF2B5EF4-FFF2-40B4-BE49-F238E27FC236}">
                <a16:creationId xmlns:a16="http://schemas.microsoft.com/office/drawing/2014/main" id="{0721B709-2603-EE1D-6C1E-38D640F76E84}"/>
              </a:ext>
            </a:extLst>
          </p:cNvPr>
          <p:cNvSpPr>
            <a:spLocks noGrp="1"/>
          </p:cNvSpPr>
          <p:nvPr>
            <p:ph type="sldNum" sz="quarter" idx="12"/>
          </p:nvPr>
        </p:nvSpPr>
        <p:spPr/>
        <p:txBody>
          <a:bodyPr/>
          <a:lstStyle/>
          <a:p>
            <a:fld id="{9F7ECEBC-3B63-4262-8BE9-06366B519A9F}" type="slidenum">
              <a:rPr lang="hu-HU" smtClean="0"/>
              <a:pPr/>
              <a:t>28</a:t>
            </a:fld>
            <a:endParaRPr lang="hu-HU" dirty="0"/>
          </a:p>
        </p:txBody>
      </p:sp>
      <p:sp>
        <p:nvSpPr>
          <p:cNvPr id="6" name="Title 5">
            <a:extLst>
              <a:ext uri="{FF2B5EF4-FFF2-40B4-BE49-F238E27FC236}">
                <a16:creationId xmlns:a16="http://schemas.microsoft.com/office/drawing/2014/main" id="{D5194C55-1654-90AC-3566-1087FA03D55D}"/>
              </a:ext>
            </a:extLst>
          </p:cNvPr>
          <p:cNvSpPr>
            <a:spLocks noGrp="1"/>
          </p:cNvSpPr>
          <p:nvPr>
            <p:ph type="title"/>
          </p:nvPr>
        </p:nvSpPr>
        <p:spPr/>
        <p:txBody>
          <a:bodyPr>
            <a:normAutofit/>
          </a:bodyPr>
          <a:lstStyle/>
          <a:p>
            <a:r>
              <a:rPr lang="en-US" dirty="0"/>
              <a:t>Search System</a:t>
            </a:r>
            <a:r>
              <a:rPr lang="hu-HU" dirty="0"/>
              <a:t> - </a:t>
            </a:r>
            <a:r>
              <a:rPr lang="en-GB" sz="3600" dirty="0"/>
              <a:t>Notes</a:t>
            </a:r>
            <a:endParaRPr lang="en-US" dirty="0"/>
          </a:p>
        </p:txBody>
      </p:sp>
      <p:sp>
        <p:nvSpPr>
          <p:cNvPr id="3" name="Élőláb helye 2">
            <a:extLst>
              <a:ext uri="{FF2B5EF4-FFF2-40B4-BE49-F238E27FC236}">
                <a16:creationId xmlns:a16="http://schemas.microsoft.com/office/drawing/2014/main" id="{F085418D-4354-9DE1-0C3C-A142482E18A3}"/>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326460A3-D034-0A5D-C1E7-32632A3CC069}"/>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1FF414E3-1C07-8F5D-3A06-7911E7DC730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495A9867-9EA7-85FF-0028-34C43D4C2E46}"/>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3996185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0886C8-3194-04B7-9E10-83C428DA6511}"/>
              </a:ext>
            </a:extLst>
          </p:cNvPr>
          <p:cNvSpPr>
            <a:spLocks noGrp="1"/>
          </p:cNvSpPr>
          <p:nvPr>
            <p:ph idx="1"/>
          </p:nvPr>
        </p:nvSpPr>
        <p:spPr>
          <a:xfrm>
            <a:off x="838200" y="1548721"/>
            <a:ext cx="10515600" cy="4351338"/>
          </a:xfrm>
        </p:spPr>
        <p:txBody>
          <a:bodyPr>
            <a:normAutofit/>
          </a:bodyPr>
          <a:lstStyle/>
          <a:p>
            <a:r>
              <a:rPr lang="en-GB" sz="2400" dirty="0"/>
              <a:t>A </a:t>
            </a:r>
            <a:r>
              <a:rPr lang="en-GB" sz="2400" b="1" dirty="0"/>
              <a:t>search algorithm </a:t>
            </a:r>
            <a:r>
              <a:rPr lang="en-GB" sz="2400" dirty="0"/>
              <a:t>takes a search problem as input and returns a solution, or an indication of failure. </a:t>
            </a:r>
          </a:p>
          <a:p>
            <a:r>
              <a:rPr lang="en-GB" sz="2400" dirty="0"/>
              <a:t>We can consider a search algorithm as an algorithm that superimposes a </a:t>
            </a:r>
            <a:r>
              <a:rPr lang="en-GB" sz="2400" b="1" dirty="0"/>
              <a:t>search tree </a:t>
            </a:r>
            <a:r>
              <a:rPr lang="en-GB" sz="2400" dirty="0"/>
              <a:t>over the state-space graph, forming various paths from the initial state, trying to find a path that reaches a goal state. </a:t>
            </a:r>
            <a:endParaRPr lang="en-US" sz="2400" dirty="0"/>
          </a:p>
        </p:txBody>
      </p:sp>
      <p:sp>
        <p:nvSpPr>
          <p:cNvPr id="5" name="Slide Number Placeholder 4">
            <a:extLst>
              <a:ext uri="{FF2B5EF4-FFF2-40B4-BE49-F238E27FC236}">
                <a16:creationId xmlns:a16="http://schemas.microsoft.com/office/drawing/2014/main" id="{DE3FC79D-7EA3-B54B-E192-296F928B5F86}"/>
              </a:ext>
            </a:extLst>
          </p:cNvPr>
          <p:cNvSpPr>
            <a:spLocks noGrp="1"/>
          </p:cNvSpPr>
          <p:nvPr>
            <p:ph type="sldNum" sz="quarter" idx="12"/>
          </p:nvPr>
        </p:nvSpPr>
        <p:spPr/>
        <p:txBody>
          <a:bodyPr/>
          <a:lstStyle/>
          <a:p>
            <a:fld id="{9F7ECEBC-3B63-4262-8BE9-06366B519A9F}" type="slidenum">
              <a:rPr lang="hu-HU" smtClean="0"/>
              <a:pPr/>
              <a:t>29</a:t>
            </a:fld>
            <a:endParaRPr lang="hu-HU" dirty="0"/>
          </a:p>
        </p:txBody>
      </p:sp>
      <p:sp>
        <p:nvSpPr>
          <p:cNvPr id="6" name="Title 5">
            <a:extLst>
              <a:ext uri="{FF2B5EF4-FFF2-40B4-BE49-F238E27FC236}">
                <a16:creationId xmlns:a16="http://schemas.microsoft.com/office/drawing/2014/main" id="{B01068DE-7F3F-A1F8-41E4-CBECEC4E2D77}"/>
              </a:ext>
            </a:extLst>
          </p:cNvPr>
          <p:cNvSpPr>
            <a:spLocks noGrp="1"/>
          </p:cNvSpPr>
          <p:nvPr>
            <p:ph type="title"/>
          </p:nvPr>
        </p:nvSpPr>
        <p:spPr/>
        <p:txBody>
          <a:bodyPr>
            <a:normAutofit/>
          </a:bodyPr>
          <a:lstStyle/>
          <a:p>
            <a:r>
              <a:rPr lang="en-US" dirty="0"/>
              <a:t>General scheme of a search system</a:t>
            </a:r>
          </a:p>
        </p:txBody>
      </p:sp>
      <p:pic>
        <p:nvPicPr>
          <p:cNvPr id="8" name="Picture 7">
            <a:extLst>
              <a:ext uri="{FF2B5EF4-FFF2-40B4-BE49-F238E27FC236}">
                <a16:creationId xmlns:a16="http://schemas.microsoft.com/office/drawing/2014/main" id="{51EB251D-8A25-CBDC-F4B2-622A8C5E9C53}"/>
              </a:ext>
            </a:extLst>
          </p:cNvPr>
          <p:cNvPicPr>
            <a:picLocks noChangeAspect="1"/>
          </p:cNvPicPr>
          <p:nvPr/>
        </p:nvPicPr>
        <p:blipFill>
          <a:blip r:embed="rId3"/>
          <a:stretch>
            <a:fillRect/>
          </a:stretch>
        </p:blipFill>
        <p:spPr>
          <a:xfrm>
            <a:off x="1562100" y="3396343"/>
            <a:ext cx="9067800" cy="2352675"/>
          </a:xfrm>
          <a:prstGeom prst="rect">
            <a:avLst/>
          </a:prstGeom>
        </p:spPr>
      </p:pic>
      <p:sp>
        <p:nvSpPr>
          <p:cNvPr id="3" name="Élőláb helye 2">
            <a:extLst>
              <a:ext uri="{FF2B5EF4-FFF2-40B4-BE49-F238E27FC236}">
                <a16:creationId xmlns:a16="http://schemas.microsoft.com/office/drawing/2014/main" id="{EA5C16A1-4866-D9A6-8760-7FD3FAB231E8}"/>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5C716D36-D5E2-4824-2101-7C8031A6ABC2}"/>
              </a:ext>
            </a:extLst>
          </p:cNvPr>
          <p:cNvGrpSpPr/>
          <p:nvPr/>
        </p:nvGrpSpPr>
        <p:grpSpPr>
          <a:xfrm>
            <a:off x="3078726" y="6038296"/>
            <a:ext cx="1736050" cy="787001"/>
            <a:chOff x="6717298" y="6108892"/>
            <a:chExt cx="1736050" cy="787001"/>
          </a:xfrm>
        </p:grpSpPr>
        <p:pic>
          <p:nvPicPr>
            <p:cNvPr id="9" name="Ábra 8">
              <a:extLst>
                <a:ext uri="{FF2B5EF4-FFF2-40B4-BE49-F238E27FC236}">
                  <a16:creationId xmlns:a16="http://schemas.microsoft.com/office/drawing/2014/main" id="{81CB2D24-8666-42EB-B54C-E9CCAB6D0A92}"/>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51528"/>
            <a:stretch/>
          </p:blipFill>
          <p:spPr>
            <a:xfrm>
              <a:off x="6717298" y="6197751"/>
              <a:ext cx="834080" cy="698142"/>
            </a:xfrm>
            <a:prstGeom prst="rect">
              <a:avLst/>
            </a:prstGeom>
          </p:spPr>
        </p:pic>
        <p:pic>
          <p:nvPicPr>
            <p:cNvPr id="10" name="Ábra 9">
              <a:extLst>
                <a:ext uri="{FF2B5EF4-FFF2-40B4-BE49-F238E27FC236}">
                  <a16:creationId xmlns:a16="http://schemas.microsoft.com/office/drawing/2014/main" id="{E1083A0B-5F45-7F8B-2E05-B602C99ED7C5}"/>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3060965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How Alan Turing Cracked The Enigma Code | Imperial War Museums">
            <a:extLst>
              <a:ext uri="{FF2B5EF4-FFF2-40B4-BE49-F238E27FC236}">
                <a16:creationId xmlns:a16="http://schemas.microsoft.com/office/drawing/2014/main" id="{180A04C8-0846-7815-EF84-9266CC8D78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46087" y="903149"/>
            <a:ext cx="2991185" cy="4141641"/>
          </a:xfrm>
          <a:prstGeom prst="rect">
            <a:avLst/>
          </a:prstGeom>
          <a:noFill/>
          <a:extLst>
            <a:ext uri="{909E8E84-426E-40DD-AFC4-6F175D3DCCD1}">
              <a14:hiddenFill xmlns:a14="http://schemas.microsoft.com/office/drawing/2010/main">
                <a:solidFill>
                  <a:srgbClr val="FFFFFF"/>
                </a:solidFill>
              </a14:hiddenFill>
            </a:ext>
          </a:extLst>
        </p:spPr>
      </p:pic>
      <p:sp>
        <p:nvSpPr>
          <p:cNvPr id="2" name="Tartalom helye 1">
            <a:extLst>
              <a:ext uri="{FF2B5EF4-FFF2-40B4-BE49-F238E27FC236}">
                <a16:creationId xmlns:a16="http://schemas.microsoft.com/office/drawing/2014/main" id="{685E335C-229F-0831-BC03-7E9A0437181E}"/>
              </a:ext>
            </a:extLst>
          </p:cNvPr>
          <p:cNvSpPr>
            <a:spLocks noGrp="1"/>
          </p:cNvSpPr>
          <p:nvPr>
            <p:ph idx="1"/>
          </p:nvPr>
        </p:nvSpPr>
        <p:spPr>
          <a:xfrm>
            <a:off x="838201" y="1548721"/>
            <a:ext cx="5387502" cy="4351338"/>
          </a:xfrm>
        </p:spPr>
        <p:txBody>
          <a:bodyPr/>
          <a:lstStyle/>
          <a:p>
            <a:r>
              <a:rPr lang="hu-HU" dirty="0" err="1"/>
              <a:t>Universal</a:t>
            </a:r>
            <a:r>
              <a:rPr lang="hu-HU" dirty="0"/>
              <a:t> Turing </a:t>
            </a:r>
            <a:r>
              <a:rPr lang="hu-HU" dirty="0" err="1"/>
              <a:t>Machine</a:t>
            </a:r>
            <a:r>
              <a:rPr lang="hu-HU" dirty="0"/>
              <a:t> – a </a:t>
            </a:r>
            <a:r>
              <a:rPr lang="hu-HU" dirty="0" err="1"/>
              <a:t>machine</a:t>
            </a:r>
            <a:r>
              <a:rPr lang="hu-HU" dirty="0"/>
              <a:t> </a:t>
            </a:r>
            <a:r>
              <a:rPr lang="hu-HU" dirty="0" err="1"/>
              <a:t>that</a:t>
            </a:r>
            <a:r>
              <a:rPr lang="hu-HU" dirty="0"/>
              <a:t> </a:t>
            </a:r>
            <a:r>
              <a:rPr lang="hu-HU" dirty="0" err="1"/>
              <a:t>can</a:t>
            </a:r>
            <a:r>
              <a:rPr lang="hu-HU" dirty="0"/>
              <a:t> </a:t>
            </a:r>
            <a:r>
              <a:rPr lang="hu-HU" dirty="0" err="1"/>
              <a:t>calculate</a:t>
            </a:r>
            <a:r>
              <a:rPr lang="hu-HU" dirty="0"/>
              <a:t> </a:t>
            </a:r>
            <a:r>
              <a:rPr lang="hu-HU" dirty="0" err="1"/>
              <a:t>anything</a:t>
            </a:r>
            <a:r>
              <a:rPr lang="hu-HU" dirty="0"/>
              <a:t> </a:t>
            </a:r>
            <a:r>
              <a:rPr lang="hu-HU" dirty="0" err="1"/>
              <a:t>that</a:t>
            </a:r>
            <a:r>
              <a:rPr lang="hu-HU" dirty="0"/>
              <a:t> is </a:t>
            </a:r>
            <a:r>
              <a:rPr lang="hu-HU" dirty="0" err="1"/>
              <a:t>calculatable</a:t>
            </a:r>
            <a:r>
              <a:rPr lang="hu-HU" dirty="0"/>
              <a:t> (in </a:t>
            </a:r>
            <a:r>
              <a:rPr lang="hu-HU" dirty="0" err="1"/>
              <a:t>his</a:t>
            </a:r>
            <a:r>
              <a:rPr lang="hu-HU" dirty="0"/>
              <a:t> </a:t>
            </a:r>
            <a:r>
              <a:rPr lang="hu-HU" dirty="0" err="1"/>
              <a:t>seminal</a:t>
            </a:r>
            <a:r>
              <a:rPr lang="hu-HU" dirty="0"/>
              <a:t> </a:t>
            </a:r>
            <a:r>
              <a:rPr lang="hu-HU" dirty="0" err="1"/>
              <a:t>paper</a:t>
            </a:r>
            <a:r>
              <a:rPr lang="hu-HU" dirty="0"/>
              <a:t>: „</a:t>
            </a:r>
            <a:r>
              <a:rPr lang="en-US" b="0" i="0" dirty="0">
                <a:effectLst/>
              </a:rPr>
              <a:t>On Computable Numbers, with an Application to the </a:t>
            </a:r>
            <a:r>
              <a:rPr lang="en-US" b="0" i="0" dirty="0" err="1">
                <a:effectLst/>
              </a:rPr>
              <a:t>Entscheidungsproblem</a:t>
            </a:r>
            <a:r>
              <a:rPr lang="hu-HU" b="0" i="0" dirty="0">
                <a:effectLst/>
              </a:rPr>
              <a:t>”</a:t>
            </a:r>
            <a:r>
              <a:rPr lang="hu-HU" dirty="0"/>
              <a:t>)</a:t>
            </a:r>
          </a:p>
          <a:p>
            <a:r>
              <a:rPr lang="hu-HU" dirty="0"/>
              <a:t>1950 - Turing test</a:t>
            </a:r>
            <a:endParaRPr lang="en-US" dirty="0"/>
          </a:p>
        </p:txBody>
      </p:sp>
      <p:sp>
        <p:nvSpPr>
          <p:cNvPr id="5" name="Dia számának helye 4">
            <a:extLst>
              <a:ext uri="{FF2B5EF4-FFF2-40B4-BE49-F238E27FC236}">
                <a16:creationId xmlns:a16="http://schemas.microsoft.com/office/drawing/2014/main" id="{E599EEC0-ADE8-4387-8AFF-8845B16CB2B2}"/>
              </a:ext>
            </a:extLst>
          </p:cNvPr>
          <p:cNvSpPr>
            <a:spLocks noGrp="1"/>
          </p:cNvSpPr>
          <p:nvPr>
            <p:ph type="sldNum" sz="quarter" idx="12"/>
          </p:nvPr>
        </p:nvSpPr>
        <p:spPr/>
        <p:txBody>
          <a:bodyPr/>
          <a:lstStyle/>
          <a:p>
            <a:fld id="{9F7ECEBC-3B63-4262-8BE9-06366B519A9F}" type="slidenum">
              <a:rPr lang="hu-HU" smtClean="0"/>
              <a:pPr/>
              <a:t>3</a:t>
            </a:fld>
            <a:endParaRPr lang="hu-HU" dirty="0"/>
          </a:p>
        </p:txBody>
      </p:sp>
      <p:sp>
        <p:nvSpPr>
          <p:cNvPr id="6" name="Cím 5">
            <a:extLst>
              <a:ext uri="{FF2B5EF4-FFF2-40B4-BE49-F238E27FC236}">
                <a16:creationId xmlns:a16="http://schemas.microsoft.com/office/drawing/2014/main" id="{06C32554-8602-F6FC-109C-5B394CE5627A}"/>
              </a:ext>
            </a:extLst>
          </p:cNvPr>
          <p:cNvSpPr>
            <a:spLocks noGrp="1"/>
          </p:cNvSpPr>
          <p:nvPr>
            <p:ph type="title"/>
          </p:nvPr>
        </p:nvSpPr>
        <p:spPr/>
        <p:txBody>
          <a:bodyPr/>
          <a:lstStyle/>
          <a:p>
            <a:r>
              <a:rPr lang="hu-HU" dirty="0"/>
              <a:t>Turing</a:t>
            </a:r>
            <a:endParaRPr lang="en-US" dirty="0"/>
          </a:p>
        </p:txBody>
      </p:sp>
      <p:pic>
        <p:nvPicPr>
          <p:cNvPr id="7170" name="Picture 2" descr="A physical Turing machine constructed by Mike Davey">
            <a:extLst>
              <a:ext uri="{FF2B5EF4-FFF2-40B4-BE49-F238E27FC236}">
                <a16:creationId xmlns:a16="http://schemas.microsoft.com/office/drawing/2014/main" id="{B5D1E516-B0EB-86A8-8979-44E60EB303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8562" y="4197225"/>
            <a:ext cx="2536929" cy="1695130"/>
          </a:xfrm>
          <a:prstGeom prst="rect">
            <a:avLst/>
          </a:prstGeom>
          <a:noFill/>
          <a:extLst>
            <a:ext uri="{909E8E84-426E-40DD-AFC4-6F175D3DCCD1}">
              <a14:hiddenFill xmlns:a14="http://schemas.microsoft.com/office/drawing/2010/main">
                <a:solidFill>
                  <a:srgbClr val="FFFFFF"/>
                </a:solidFill>
              </a14:hiddenFill>
            </a:ext>
          </a:extLst>
        </p:spPr>
      </p:pic>
      <p:sp>
        <p:nvSpPr>
          <p:cNvPr id="3" name="Élőláb helye 2">
            <a:extLst>
              <a:ext uri="{FF2B5EF4-FFF2-40B4-BE49-F238E27FC236}">
                <a16:creationId xmlns:a16="http://schemas.microsoft.com/office/drawing/2014/main" id="{CBD50632-8FA9-1B9F-7B63-58BDE6C90C7D}"/>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CBE1E43E-FB91-5787-8A72-22871F593BAD}"/>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B2EEAECF-39CC-16CA-D5BA-2B842B452E2E}"/>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2DE51486-1901-6D98-050E-D0D07634FB04}"/>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27087994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0886C8-3194-04B7-9E10-83C428DA6511}"/>
              </a:ext>
            </a:extLst>
          </p:cNvPr>
          <p:cNvSpPr>
            <a:spLocks noGrp="1"/>
          </p:cNvSpPr>
          <p:nvPr>
            <p:ph idx="1"/>
          </p:nvPr>
        </p:nvSpPr>
        <p:spPr>
          <a:xfrm>
            <a:off x="838200" y="1548721"/>
            <a:ext cx="10515600" cy="4351338"/>
          </a:xfrm>
        </p:spPr>
        <p:txBody>
          <a:bodyPr>
            <a:normAutofit/>
          </a:bodyPr>
          <a:lstStyle/>
          <a:p>
            <a:pPr marL="0" indent="0">
              <a:buNone/>
            </a:pPr>
            <a:r>
              <a:rPr lang="en-GB" sz="2400" dirty="0"/>
              <a:t>The state space describes the (possibly infinite) set of states in the world, and the actions that allow transitions from one state to another. </a:t>
            </a:r>
          </a:p>
          <a:p>
            <a:r>
              <a:rPr lang="en-GB" sz="2400" dirty="0"/>
              <a:t>The search tree describes paths between these states, reaching towards the goal. </a:t>
            </a:r>
            <a:endParaRPr lang="en-US" sz="2400" dirty="0"/>
          </a:p>
        </p:txBody>
      </p:sp>
      <p:sp>
        <p:nvSpPr>
          <p:cNvPr id="5" name="Slide Number Placeholder 4">
            <a:extLst>
              <a:ext uri="{FF2B5EF4-FFF2-40B4-BE49-F238E27FC236}">
                <a16:creationId xmlns:a16="http://schemas.microsoft.com/office/drawing/2014/main" id="{DE3FC79D-7EA3-B54B-E192-296F928B5F86}"/>
              </a:ext>
            </a:extLst>
          </p:cNvPr>
          <p:cNvSpPr>
            <a:spLocks noGrp="1"/>
          </p:cNvSpPr>
          <p:nvPr>
            <p:ph type="sldNum" sz="quarter" idx="12"/>
          </p:nvPr>
        </p:nvSpPr>
        <p:spPr/>
        <p:txBody>
          <a:bodyPr/>
          <a:lstStyle/>
          <a:p>
            <a:fld id="{9F7ECEBC-3B63-4262-8BE9-06366B519A9F}" type="slidenum">
              <a:rPr lang="hu-HU" smtClean="0"/>
              <a:pPr/>
              <a:t>30</a:t>
            </a:fld>
            <a:endParaRPr lang="hu-HU" dirty="0"/>
          </a:p>
        </p:txBody>
      </p:sp>
      <p:sp>
        <p:nvSpPr>
          <p:cNvPr id="6" name="Title 5">
            <a:extLst>
              <a:ext uri="{FF2B5EF4-FFF2-40B4-BE49-F238E27FC236}">
                <a16:creationId xmlns:a16="http://schemas.microsoft.com/office/drawing/2014/main" id="{B01068DE-7F3F-A1F8-41E4-CBECEC4E2D77}"/>
              </a:ext>
            </a:extLst>
          </p:cNvPr>
          <p:cNvSpPr>
            <a:spLocks noGrp="1"/>
          </p:cNvSpPr>
          <p:nvPr>
            <p:ph type="title"/>
          </p:nvPr>
        </p:nvSpPr>
        <p:spPr/>
        <p:txBody>
          <a:bodyPr/>
          <a:lstStyle/>
          <a:p>
            <a:pPr marL="0" indent="0">
              <a:buNone/>
            </a:pPr>
            <a:r>
              <a:rPr lang="en-GB" sz="3600" dirty="0"/>
              <a:t>State Space vs Search Tree.</a:t>
            </a:r>
          </a:p>
        </p:txBody>
      </p:sp>
      <p:pic>
        <p:nvPicPr>
          <p:cNvPr id="6146" name="Picture 2" descr="CMPS 403 | Artificial Intelligence | F20 | Session 2-(II) | Search (Search  Trees) - YouTube">
            <a:extLst>
              <a:ext uri="{FF2B5EF4-FFF2-40B4-BE49-F238E27FC236}">
                <a16:creationId xmlns:a16="http://schemas.microsoft.com/office/drawing/2014/main" id="{002D6D44-A296-99EF-A736-52C5460F66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49" t="25034" r="64107" b="16871"/>
          <a:stretch/>
        </p:blipFill>
        <p:spPr bwMode="auto">
          <a:xfrm>
            <a:off x="3531396" y="3564720"/>
            <a:ext cx="2430569" cy="23749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MPS 403 | Artificial Intelligence | F20 | Session 2-(II) | Search (Search  Trees) - YouTube">
            <a:extLst>
              <a:ext uri="{FF2B5EF4-FFF2-40B4-BE49-F238E27FC236}">
                <a16:creationId xmlns:a16="http://schemas.microsoft.com/office/drawing/2014/main" id="{9027E220-1960-AD83-05EF-7CD47A74D0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5745" t="25036" r="3220" b="16870"/>
          <a:stretch/>
        </p:blipFill>
        <p:spPr bwMode="auto">
          <a:xfrm>
            <a:off x="6230036" y="3542716"/>
            <a:ext cx="2982266" cy="2374950"/>
          </a:xfrm>
          <a:prstGeom prst="rect">
            <a:avLst/>
          </a:prstGeom>
          <a:noFill/>
          <a:extLst>
            <a:ext uri="{909E8E84-426E-40DD-AFC4-6F175D3DCCD1}">
              <a14:hiddenFill xmlns:a14="http://schemas.microsoft.com/office/drawing/2010/main">
                <a:solidFill>
                  <a:srgbClr val="FFFFFF"/>
                </a:solidFill>
              </a14:hiddenFill>
            </a:ext>
          </a:extLst>
        </p:spPr>
      </p:pic>
      <p:sp>
        <p:nvSpPr>
          <p:cNvPr id="3" name="Élőláb helye 2">
            <a:extLst>
              <a:ext uri="{FF2B5EF4-FFF2-40B4-BE49-F238E27FC236}">
                <a16:creationId xmlns:a16="http://schemas.microsoft.com/office/drawing/2014/main" id="{DE7E127B-B7F3-D77F-F05E-36D075B69E27}"/>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8" name="Csoportba foglalás 7">
            <a:extLst>
              <a:ext uri="{FF2B5EF4-FFF2-40B4-BE49-F238E27FC236}">
                <a16:creationId xmlns:a16="http://schemas.microsoft.com/office/drawing/2014/main" id="{3456C4C2-D7F3-4C64-BC45-D49AC684C2AA}"/>
              </a:ext>
            </a:extLst>
          </p:cNvPr>
          <p:cNvGrpSpPr/>
          <p:nvPr/>
        </p:nvGrpSpPr>
        <p:grpSpPr>
          <a:xfrm>
            <a:off x="3078726" y="6038296"/>
            <a:ext cx="1736050" cy="787001"/>
            <a:chOff x="6717298" y="6108892"/>
            <a:chExt cx="1736050" cy="787001"/>
          </a:xfrm>
        </p:grpSpPr>
        <p:pic>
          <p:nvPicPr>
            <p:cNvPr id="9" name="Ábra 8">
              <a:extLst>
                <a:ext uri="{FF2B5EF4-FFF2-40B4-BE49-F238E27FC236}">
                  <a16:creationId xmlns:a16="http://schemas.microsoft.com/office/drawing/2014/main" id="{C13BB887-5729-79AA-D92C-327F281C74ED}"/>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51528"/>
            <a:stretch/>
          </p:blipFill>
          <p:spPr>
            <a:xfrm>
              <a:off x="6717298" y="6197751"/>
              <a:ext cx="834080" cy="698142"/>
            </a:xfrm>
            <a:prstGeom prst="rect">
              <a:avLst/>
            </a:prstGeom>
          </p:spPr>
        </p:pic>
        <p:pic>
          <p:nvPicPr>
            <p:cNvPr id="10" name="Ábra 9">
              <a:extLst>
                <a:ext uri="{FF2B5EF4-FFF2-40B4-BE49-F238E27FC236}">
                  <a16:creationId xmlns:a16="http://schemas.microsoft.com/office/drawing/2014/main" id="{0F05BE33-C905-7A78-BD40-4846FA66621F}"/>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237962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0886C8-3194-04B7-9E10-83C428DA6511}"/>
              </a:ext>
            </a:extLst>
          </p:cNvPr>
          <p:cNvSpPr>
            <a:spLocks noGrp="1"/>
          </p:cNvSpPr>
          <p:nvPr>
            <p:ph idx="1"/>
          </p:nvPr>
        </p:nvSpPr>
        <p:spPr>
          <a:xfrm>
            <a:off x="838200" y="1548721"/>
            <a:ext cx="10515600" cy="4351338"/>
          </a:xfrm>
        </p:spPr>
        <p:txBody>
          <a:bodyPr>
            <a:normAutofit/>
          </a:bodyPr>
          <a:lstStyle/>
          <a:p>
            <a:r>
              <a:rPr lang="en-GB" sz="2400" dirty="0"/>
              <a:t>Each </a:t>
            </a:r>
            <a:r>
              <a:rPr lang="en-GB" sz="2400" b="1" dirty="0"/>
              <a:t>node</a:t>
            </a:r>
            <a:r>
              <a:rPr lang="en-GB" sz="2400" dirty="0"/>
              <a:t> in the search tree corresponds to a state in the state space</a:t>
            </a:r>
            <a:endParaRPr lang="hu-HU" sz="2400" dirty="0"/>
          </a:p>
          <a:p>
            <a:r>
              <a:rPr lang="hu-HU" sz="2400" dirty="0"/>
              <a:t>T</a:t>
            </a:r>
            <a:r>
              <a:rPr lang="en-GB" sz="2400" dirty="0"/>
              <a:t>he </a:t>
            </a:r>
            <a:r>
              <a:rPr lang="en-GB" sz="2400" b="1" dirty="0"/>
              <a:t>edges</a:t>
            </a:r>
            <a:r>
              <a:rPr lang="en-GB" sz="2400" dirty="0"/>
              <a:t> in the search tree correspond to actions.</a:t>
            </a:r>
            <a:endParaRPr lang="hu-HU" sz="2400" dirty="0"/>
          </a:p>
          <a:p>
            <a:r>
              <a:rPr lang="en-GB" sz="2400" dirty="0"/>
              <a:t>The </a:t>
            </a:r>
            <a:r>
              <a:rPr lang="en-GB" sz="2400" b="1" dirty="0"/>
              <a:t>root</a:t>
            </a:r>
            <a:r>
              <a:rPr lang="en-GB" sz="2400" dirty="0"/>
              <a:t> of the tree corresponds to the initial state of the problem</a:t>
            </a:r>
            <a:endParaRPr lang="en-US" sz="2400" dirty="0"/>
          </a:p>
        </p:txBody>
      </p:sp>
      <p:sp>
        <p:nvSpPr>
          <p:cNvPr id="5" name="Slide Number Placeholder 4">
            <a:extLst>
              <a:ext uri="{FF2B5EF4-FFF2-40B4-BE49-F238E27FC236}">
                <a16:creationId xmlns:a16="http://schemas.microsoft.com/office/drawing/2014/main" id="{DE3FC79D-7EA3-B54B-E192-296F928B5F86}"/>
              </a:ext>
            </a:extLst>
          </p:cNvPr>
          <p:cNvSpPr>
            <a:spLocks noGrp="1"/>
          </p:cNvSpPr>
          <p:nvPr>
            <p:ph type="sldNum" sz="quarter" idx="12"/>
          </p:nvPr>
        </p:nvSpPr>
        <p:spPr/>
        <p:txBody>
          <a:bodyPr/>
          <a:lstStyle/>
          <a:p>
            <a:fld id="{9F7ECEBC-3B63-4262-8BE9-06366B519A9F}" type="slidenum">
              <a:rPr lang="hu-HU" smtClean="0"/>
              <a:pPr/>
              <a:t>31</a:t>
            </a:fld>
            <a:endParaRPr lang="hu-HU" dirty="0"/>
          </a:p>
        </p:txBody>
      </p:sp>
      <p:sp>
        <p:nvSpPr>
          <p:cNvPr id="6" name="Title 5">
            <a:extLst>
              <a:ext uri="{FF2B5EF4-FFF2-40B4-BE49-F238E27FC236}">
                <a16:creationId xmlns:a16="http://schemas.microsoft.com/office/drawing/2014/main" id="{B01068DE-7F3F-A1F8-41E4-CBECEC4E2D77}"/>
              </a:ext>
            </a:extLst>
          </p:cNvPr>
          <p:cNvSpPr>
            <a:spLocks noGrp="1"/>
          </p:cNvSpPr>
          <p:nvPr>
            <p:ph type="title"/>
          </p:nvPr>
        </p:nvSpPr>
        <p:spPr/>
        <p:txBody>
          <a:bodyPr>
            <a:normAutofit/>
          </a:bodyPr>
          <a:lstStyle/>
          <a:p>
            <a:r>
              <a:rPr lang="hu-HU" dirty="0"/>
              <a:t>N</a:t>
            </a:r>
            <a:r>
              <a:rPr lang="en-US" dirty="0"/>
              <a:t>ode</a:t>
            </a:r>
            <a:r>
              <a:rPr lang="hu-HU" dirty="0"/>
              <a:t>s, </a:t>
            </a:r>
            <a:r>
              <a:rPr lang="hu-HU" dirty="0" err="1"/>
              <a:t>edges</a:t>
            </a:r>
            <a:r>
              <a:rPr lang="hu-HU" dirty="0"/>
              <a:t>, </a:t>
            </a:r>
            <a:r>
              <a:rPr lang="hu-HU" dirty="0" err="1"/>
              <a:t>root</a:t>
            </a:r>
            <a:endParaRPr lang="en-US" dirty="0"/>
          </a:p>
        </p:txBody>
      </p:sp>
      <p:pic>
        <p:nvPicPr>
          <p:cNvPr id="8" name="Picture 7">
            <a:extLst>
              <a:ext uri="{FF2B5EF4-FFF2-40B4-BE49-F238E27FC236}">
                <a16:creationId xmlns:a16="http://schemas.microsoft.com/office/drawing/2014/main" id="{51EB251D-8A25-CBDC-F4B2-622A8C5E9C53}"/>
              </a:ext>
            </a:extLst>
          </p:cNvPr>
          <p:cNvPicPr>
            <a:picLocks noChangeAspect="1"/>
          </p:cNvPicPr>
          <p:nvPr/>
        </p:nvPicPr>
        <p:blipFill>
          <a:blip r:embed="rId3"/>
          <a:stretch>
            <a:fillRect/>
          </a:stretch>
        </p:blipFill>
        <p:spPr>
          <a:xfrm>
            <a:off x="1562100" y="3396343"/>
            <a:ext cx="9067800" cy="2352675"/>
          </a:xfrm>
          <a:prstGeom prst="rect">
            <a:avLst/>
          </a:prstGeom>
        </p:spPr>
      </p:pic>
      <p:sp>
        <p:nvSpPr>
          <p:cNvPr id="3" name="Élőláb helye 2">
            <a:extLst>
              <a:ext uri="{FF2B5EF4-FFF2-40B4-BE49-F238E27FC236}">
                <a16:creationId xmlns:a16="http://schemas.microsoft.com/office/drawing/2014/main" id="{46B13E56-7FDE-ECF2-2502-A6659921152D}"/>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ADC1C0A1-0777-8A0A-975D-D29457A46F53}"/>
              </a:ext>
            </a:extLst>
          </p:cNvPr>
          <p:cNvGrpSpPr/>
          <p:nvPr/>
        </p:nvGrpSpPr>
        <p:grpSpPr>
          <a:xfrm>
            <a:off x="3078726" y="6038296"/>
            <a:ext cx="1736050" cy="787001"/>
            <a:chOff x="6717298" y="6108892"/>
            <a:chExt cx="1736050" cy="787001"/>
          </a:xfrm>
        </p:grpSpPr>
        <p:pic>
          <p:nvPicPr>
            <p:cNvPr id="9" name="Ábra 8">
              <a:extLst>
                <a:ext uri="{FF2B5EF4-FFF2-40B4-BE49-F238E27FC236}">
                  <a16:creationId xmlns:a16="http://schemas.microsoft.com/office/drawing/2014/main" id="{75FD6B6A-9CED-EE5F-2B7B-B8F345468D22}"/>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51528"/>
            <a:stretch/>
          </p:blipFill>
          <p:spPr>
            <a:xfrm>
              <a:off x="6717298" y="6197751"/>
              <a:ext cx="834080" cy="698142"/>
            </a:xfrm>
            <a:prstGeom prst="rect">
              <a:avLst/>
            </a:prstGeom>
          </p:spPr>
        </p:pic>
        <p:pic>
          <p:nvPicPr>
            <p:cNvPr id="10" name="Ábra 9">
              <a:extLst>
                <a:ext uri="{FF2B5EF4-FFF2-40B4-BE49-F238E27FC236}">
                  <a16:creationId xmlns:a16="http://schemas.microsoft.com/office/drawing/2014/main" id="{A27D00CF-10A9-C9D5-9392-3059DEB80DC0}"/>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42786658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0886C8-3194-04B7-9E10-83C428DA6511}"/>
              </a:ext>
            </a:extLst>
          </p:cNvPr>
          <p:cNvSpPr>
            <a:spLocks noGrp="1"/>
          </p:cNvSpPr>
          <p:nvPr>
            <p:ph idx="1"/>
          </p:nvPr>
        </p:nvSpPr>
        <p:spPr>
          <a:xfrm>
            <a:off x="838200" y="1548721"/>
            <a:ext cx="10515600" cy="4351338"/>
          </a:xfrm>
        </p:spPr>
        <p:txBody>
          <a:bodyPr>
            <a:normAutofit/>
          </a:bodyPr>
          <a:lstStyle/>
          <a:p>
            <a:r>
              <a:rPr lang="en-GB" sz="2400" dirty="0"/>
              <a:t>We can </a:t>
            </a:r>
            <a:r>
              <a:rPr lang="en-GB" sz="2400" b="1" dirty="0"/>
              <a:t>expand</a:t>
            </a:r>
            <a:r>
              <a:rPr lang="en-GB" sz="2400" dirty="0"/>
              <a:t> the node, by considering the available ACTIONS for that state, using the RESULT function to see where those actions lead to, and </a:t>
            </a:r>
            <a:r>
              <a:rPr lang="en-GB" sz="2400" b="1" dirty="0"/>
              <a:t>generating</a:t>
            </a:r>
            <a:r>
              <a:rPr lang="en-GB" sz="2400" dirty="0"/>
              <a:t> a new node (called a </a:t>
            </a:r>
            <a:r>
              <a:rPr lang="en-GB" sz="2400" b="1" dirty="0"/>
              <a:t>child node</a:t>
            </a:r>
            <a:r>
              <a:rPr lang="en-GB" sz="2400" dirty="0"/>
              <a:t> or successor node) for each of the resulting states. Each child node has Arad as its </a:t>
            </a:r>
            <a:r>
              <a:rPr lang="en-GB" sz="2400" b="1" dirty="0"/>
              <a:t>parent node</a:t>
            </a:r>
            <a:r>
              <a:rPr lang="en-GB" sz="2400" dirty="0"/>
              <a:t>.</a:t>
            </a:r>
            <a:endParaRPr lang="en-US" sz="2400" dirty="0"/>
          </a:p>
        </p:txBody>
      </p:sp>
      <p:sp>
        <p:nvSpPr>
          <p:cNvPr id="5" name="Slide Number Placeholder 4">
            <a:extLst>
              <a:ext uri="{FF2B5EF4-FFF2-40B4-BE49-F238E27FC236}">
                <a16:creationId xmlns:a16="http://schemas.microsoft.com/office/drawing/2014/main" id="{DE3FC79D-7EA3-B54B-E192-296F928B5F86}"/>
              </a:ext>
            </a:extLst>
          </p:cNvPr>
          <p:cNvSpPr>
            <a:spLocks noGrp="1"/>
          </p:cNvSpPr>
          <p:nvPr>
            <p:ph type="sldNum" sz="quarter" idx="12"/>
          </p:nvPr>
        </p:nvSpPr>
        <p:spPr/>
        <p:txBody>
          <a:bodyPr/>
          <a:lstStyle/>
          <a:p>
            <a:fld id="{9F7ECEBC-3B63-4262-8BE9-06366B519A9F}" type="slidenum">
              <a:rPr lang="hu-HU" smtClean="0"/>
              <a:pPr/>
              <a:t>32</a:t>
            </a:fld>
            <a:endParaRPr lang="hu-HU" dirty="0"/>
          </a:p>
        </p:txBody>
      </p:sp>
      <p:sp>
        <p:nvSpPr>
          <p:cNvPr id="6" name="Title 5">
            <a:extLst>
              <a:ext uri="{FF2B5EF4-FFF2-40B4-BE49-F238E27FC236}">
                <a16:creationId xmlns:a16="http://schemas.microsoft.com/office/drawing/2014/main" id="{B01068DE-7F3F-A1F8-41E4-CBECEC4E2D77}"/>
              </a:ext>
            </a:extLst>
          </p:cNvPr>
          <p:cNvSpPr>
            <a:spLocks noGrp="1"/>
          </p:cNvSpPr>
          <p:nvPr>
            <p:ph type="title"/>
          </p:nvPr>
        </p:nvSpPr>
        <p:spPr/>
        <p:txBody>
          <a:bodyPr/>
          <a:lstStyle/>
          <a:p>
            <a:r>
              <a:rPr lang="en-US" dirty="0"/>
              <a:t>Search System</a:t>
            </a:r>
            <a:r>
              <a:rPr lang="hu-HU" dirty="0"/>
              <a:t> - </a:t>
            </a:r>
            <a:r>
              <a:rPr lang="hu-HU" dirty="0" err="1"/>
              <a:t>Process</a:t>
            </a:r>
            <a:endParaRPr lang="en-US" dirty="0"/>
          </a:p>
        </p:txBody>
      </p:sp>
      <p:pic>
        <p:nvPicPr>
          <p:cNvPr id="8" name="Picture 7">
            <a:extLst>
              <a:ext uri="{FF2B5EF4-FFF2-40B4-BE49-F238E27FC236}">
                <a16:creationId xmlns:a16="http://schemas.microsoft.com/office/drawing/2014/main" id="{51EB251D-8A25-CBDC-F4B2-622A8C5E9C53}"/>
              </a:ext>
            </a:extLst>
          </p:cNvPr>
          <p:cNvPicPr>
            <a:picLocks noChangeAspect="1"/>
          </p:cNvPicPr>
          <p:nvPr/>
        </p:nvPicPr>
        <p:blipFill>
          <a:blip r:embed="rId3"/>
          <a:stretch>
            <a:fillRect/>
          </a:stretch>
        </p:blipFill>
        <p:spPr>
          <a:xfrm>
            <a:off x="1562100" y="3396343"/>
            <a:ext cx="9067800" cy="2352675"/>
          </a:xfrm>
          <a:prstGeom prst="rect">
            <a:avLst/>
          </a:prstGeom>
        </p:spPr>
      </p:pic>
      <p:sp>
        <p:nvSpPr>
          <p:cNvPr id="3" name="Élőláb helye 2">
            <a:extLst>
              <a:ext uri="{FF2B5EF4-FFF2-40B4-BE49-F238E27FC236}">
                <a16:creationId xmlns:a16="http://schemas.microsoft.com/office/drawing/2014/main" id="{5C956069-DCC0-7BE4-1C52-9664EC97D13F}"/>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F407CF48-F0DA-61BE-060C-A374832A336D}"/>
              </a:ext>
            </a:extLst>
          </p:cNvPr>
          <p:cNvGrpSpPr/>
          <p:nvPr/>
        </p:nvGrpSpPr>
        <p:grpSpPr>
          <a:xfrm>
            <a:off x="3078726" y="6038296"/>
            <a:ext cx="1736050" cy="787001"/>
            <a:chOff x="6717298" y="6108892"/>
            <a:chExt cx="1736050" cy="787001"/>
          </a:xfrm>
        </p:grpSpPr>
        <p:pic>
          <p:nvPicPr>
            <p:cNvPr id="9" name="Ábra 8">
              <a:extLst>
                <a:ext uri="{FF2B5EF4-FFF2-40B4-BE49-F238E27FC236}">
                  <a16:creationId xmlns:a16="http://schemas.microsoft.com/office/drawing/2014/main" id="{9E5E7948-A990-EAAC-1401-9E404512AECF}"/>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51528"/>
            <a:stretch/>
          </p:blipFill>
          <p:spPr>
            <a:xfrm>
              <a:off x="6717298" y="6197751"/>
              <a:ext cx="834080" cy="698142"/>
            </a:xfrm>
            <a:prstGeom prst="rect">
              <a:avLst/>
            </a:prstGeom>
          </p:spPr>
        </p:pic>
        <p:pic>
          <p:nvPicPr>
            <p:cNvPr id="10" name="Ábra 9">
              <a:extLst>
                <a:ext uri="{FF2B5EF4-FFF2-40B4-BE49-F238E27FC236}">
                  <a16:creationId xmlns:a16="http://schemas.microsoft.com/office/drawing/2014/main" id="{6204C372-D814-9F89-0C9B-9DF35E766393}"/>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31877312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0886C8-3194-04B7-9E10-83C428DA6511}"/>
              </a:ext>
            </a:extLst>
          </p:cNvPr>
          <p:cNvSpPr>
            <a:spLocks noGrp="1"/>
          </p:cNvSpPr>
          <p:nvPr>
            <p:ph idx="1"/>
          </p:nvPr>
        </p:nvSpPr>
        <p:spPr>
          <a:xfrm>
            <a:off x="838200" y="1548721"/>
            <a:ext cx="10515600" cy="4351338"/>
          </a:xfrm>
        </p:spPr>
        <p:txBody>
          <a:bodyPr>
            <a:normAutofit/>
          </a:bodyPr>
          <a:lstStyle/>
          <a:p>
            <a:r>
              <a:rPr lang="en-GB" sz="2400" dirty="0"/>
              <a:t>Choose which of these three child nodes to consider next (following up one option now and putting the others aside for later) </a:t>
            </a:r>
          </a:p>
          <a:p>
            <a:r>
              <a:rPr lang="en-GB" sz="2400" dirty="0"/>
              <a:t>Choose to expand Sibiu first. It generates 4 new nodes, resulting in a set of 6 unexpanded nodes. We call this the </a:t>
            </a:r>
            <a:r>
              <a:rPr lang="en-GB" sz="2400" b="1" dirty="0"/>
              <a:t>frontier</a:t>
            </a:r>
            <a:r>
              <a:rPr lang="en-GB" sz="2400" dirty="0"/>
              <a:t> of the search tree. We say that any state that has had a node generated for it has been </a:t>
            </a:r>
            <a:r>
              <a:rPr lang="en-GB" sz="2400" b="1" dirty="0"/>
              <a:t>reached</a:t>
            </a:r>
            <a:r>
              <a:rPr lang="en-GB" sz="2400" dirty="0"/>
              <a:t> (whether or not that node has been expanded).</a:t>
            </a:r>
            <a:endParaRPr lang="en-US" sz="2400" dirty="0"/>
          </a:p>
        </p:txBody>
      </p:sp>
      <p:sp>
        <p:nvSpPr>
          <p:cNvPr id="5" name="Slide Number Placeholder 4">
            <a:extLst>
              <a:ext uri="{FF2B5EF4-FFF2-40B4-BE49-F238E27FC236}">
                <a16:creationId xmlns:a16="http://schemas.microsoft.com/office/drawing/2014/main" id="{DE3FC79D-7EA3-B54B-E192-296F928B5F86}"/>
              </a:ext>
            </a:extLst>
          </p:cNvPr>
          <p:cNvSpPr>
            <a:spLocks noGrp="1"/>
          </p:cNvSpPr>
          <p:nvPr>
            <p:ph type="sldNum" sz="quarter" idx="12"/>
          </p:nvPr>
        </p:nvSpPr>
        <p:spPr/>
        <p:txBody>
          <a:bodyPr/>
          <a:lstStyle/>
          <a:p>
            <a:fld id="{9F7ECEBC-3B63-4262-8BE9-06366B519A9F}" type="slidenum">
              <a:rPr lang="hu-HU" smtClean="0"/>
              <a:pPr/>
              <a:t>33</a:t>
            </a:fld>
            <a:endParaRPr lang="hu-HU" dirty="0"/>
          </a:p>
        </p:txBody>
      </p:sp>
      <p:sp>
        <p:nvSpPr>
          <p:cNvPr id="6" name="Title 5">
            <a:extLst>
              <a:ext uri="{FF2B5EF4-FFF2-40B4-BE49-F238E27FC236}">
                <a16:creationId xmlns:a16="http://schemas.microsoft.com/office/drawing/2014/main" id="{B01068DE-7F3F-A1F8-41E4-CBECEC4E2D77}"/>
              </a:ext>
            </a:extLst>
          </p:cNvPr>
          <p:cNvSpPr>
            <a:spLocks noGrp="1"/>
          </p:cNvSpPr>
          <p:nvPr>
            <p:ph type="title"/>
          </p:nvPr>
        </p:nvSpPr>
        <p:spPr/>
        <p:txBody>
          <a:bodyPr/>
          <a:lstStyle/>
          <a:p>
            <a:r>
              <a:rPr lang="en-US" dirty="0"/>
              <a:t>Search System</a:t>
            </a:r>
            <a:r>
              <a:rPr lang="hu-HU" dirty="0"/>
              <a:t> – </a:t>
            </a:r>
            <a:r>
              <a:rPr lang="hu-HU" dirty="0" err="1"/>
              <a:t>Process</a:t>
            </a:r>
            <a:r>
              <a:rPr lang="hu-HU" dirty="0"/>
              <a:t> (cont.)</a:t>
            </a:r>
            <a:endParaRPr lang="en-US" dirty="0"/>
          </a:p>
        </p:txBody>
      </p:sp>
      <p:pic>
        <p:nvPicPr>
          <p:cNvPr id="10" name="Picture 9">
            <a:extLst>
              <a:ext uri="{FF2B5EF4-FFF2-40B4-BE49-F238E27FC236}">
                <a16:creationId xmlns:a16="http://schemas.microsoft.com/office/drawing/2014/main" id="{86C990C1-8155-3660-40A7-3E0E79B10283}"/>
              </a:ext>
            </a:extLst>
          </p:cNvPr>
          <p:cNvPicPr>
            <a:picLocks noChangeAspect="1"/>
          </p:cNvPicPr>
          <p:nvPr/>
        </p:nvPicPr>
        <p:blipFill>
          <a:blip r:embed="rId3"/>
          <a:stretch>
            <a:fillRect/>
          </a:stretch>
        </p:blipFill>
        <p:spPr>
          <a:xfrm>
            <a:off x="1419225" y="3724390"/>
            <a:ext cx="9353550" cy="2143125"/>
          </a:xfrm>
          <a:prstGeom prst="rect">
            <a:avLst/>
          </a:prstGeom>
        </p:spPr>
      </p:pic>
      <p:sp>
        <p:nvSpPr>
          <p:cNvPr id="3" name="Élőláb helye 2">
            <a:extLst>
              <a:ext uri="{FF2B5EF4-FFF2-40B4-BE49-F238E27FC236}">
                <a16:creationId xmlns:a16="http://schemas.microsoft.com/office/drawing/2014/main" id="{1E6F3EA1-12B7-9A30-0568-E4AE7A22F03A}"/>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63504D7B-860F-4101-8639-B1B8516555E5}"/>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32BD424C-B4F5-B4BE-66E5-C9C8E6B792BE}"/>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0ABF21AF-A680-A207-7A90-4B23C6867FFA}"/>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260468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0886C8-3194-04B7-9E10-83C428DA6511}"/>
              </a:ext>
            </a:extLst>
          </p:cNvPr>
          <p:cNvSpPr>
            <a:spLocks noGrp="1"/>
          </p:cNvSpPr>
          <p:nvPr>
            <p:ph idx="1"/>
          </p:nvPr>
        </p:nvSpPr>
        <p:spPr>
          <a:xfrm>
            <a:off x="838200" y="1548721"/>
            <a:ext cx="10515600" cy="4351338"/>
          </a:xfrm>
        </p:spPr>
        <p:txBody>
          <a:bodyPr>
            <a:normAutofit/>
          </a:bodyPr>
          <a:lstStyle/>
          <a:p>
            <a:pPr marL="0" indent="0">
              <a:buNone/>
            </a:pPr>
            <a:r>
              <a:rPr lang="en-GB" sz="2400" dirty="0"/>
              <a:t>Frontier separates two regions of the state-space graph: </a:t>
            </a:r>
          </a:p>
          <a:p>
            <a:r>
              <a:rPr lang="en-GB" sz="2400" dirty="0"/>
              <a:t>an interior region where every state has been expanded, </a:t>
            </a:r>
          </a:p>
          <a:p>
            <a:r>
              <a:rPr lang="en-GB" sz="2400" dirty="0"/>
              <a:t>and an exterior region of states that have not yet been reached.</a:t>
            </a:r>
            <a:endParaRPr lang="en-US" sz="2400" dirty="0"/>
          </a:p>
        </p:txBody>
      </p:sp>
      <p:sp>
        <p:nvSpPr>
          <p:cNvPr id="5" name="Slide Number Placeholder 4">
            <a:extLst>
              <a:ext uri="{FF2B5EF4-FFF2-40B4-BE49-F238E27FC236}">
                <a16:creationId xmlns:a16="http://schemas.microsoft.com/office/drawing/2014/main" id="{DE3FC79D-7EA3-B54B-E192-296F928B5F86}"/>
              </a:ext>
            </a:extLst>
          </p:cNvPr>
          <p:cNvSpPr>
            <a:spLocks noGrp="1"/>
          </p:cNvSpPr>
          <p:nvPr>
            <p:ph type="sldNum" sz="quarter" idx="12"/>
          </p:nvPr>
        </p:nvSpPr>
        <p:spPr/>
        <p:txBody>
          <a:bodyPr/>
          <a:lstStyle/>
          <a:p>
            <a:fld id="{9F7ECEBC-3B63-4262-8BE9-06366B519A9F}" type="slidenum">
              <a:rPr lang="hu-HU" smtClean="0"/>
              <a:pPr/>
              <a:t>34</a:t>
            </a:fld>
            <a:endParaRPr lang="hu-HU" dirty="0"/>
          </a:p>
        </p:txBody>
      </p:sp>
      <p:sp>
        <p:nvSpPr>
          <p:cNvPr id="6" name="Title 5">
            <a:extLst>
              <a:ext uri="{FF2B5EF4-FFF2-40B4-BE49-F238E27FC236}">
                <a16:creationId xmlns:a16="http://schemas.microsoft.com/office/drawing/2014/main" id="{B01068DE-7F3F-A1F8-41E4-CBECEC4E2D77}"/>
              </a:ext>
            </a:extLst>
          </p:cNvPr>
          <p:cNvSpPr>
            <a:spLocks noGrp="1"/>
          </p:cNvSpPr>
          <p:nvPr>
            <p:ph type="title"/>
          </p:nvPr>
        </p:nvSpPr>
        <p:spPr/>
        <p:txBody>
          <a:bodyPr/>
          <a:lstStyle/>
          <a:p>
            <a:r>
              <a:rPr lang="en-US" dirty="0"/>
              <a:t>Search System</a:t>
            </a:r>
          </a:p>
        </p:txBody>
      </p:sp>
      <p:pic>
        <p:nvPicPr>
          <p:cNvPr id="8" name="Picture 7">
            <a:extLst>
              <a:ext uri="{FF2B5EF4-FFF2-40B4-BE49-F238E27FC236}">
                <a16:creationId xmlns:a16="http://schemas.microsoft.com/office/drawing/2014/main" id="{008DF6A8-91A4-CC83-1354-AFFB16C93A36}"/>
              </a:ext>
            </a:extLst>
          </p:cNvPr>
          <p:cNvPicPr>
            <a:picLocks noChangeAspect="1"/>
          </p:cNvPicPr>
          <p:nvPr/>
        </p:nvPicPr>
        <p:blipFill>
          <a:blip r:embed="rId3"/>
          <a:stretch>
            <a:fillRect/>
          </a:stretch>
        </p:blipFill>
        <p:spPr>
          <a:xfrm>
            <a:off x="3107094" y="2917029"/>
            <a:ext cx="5650560" cy="3090577"/>
          </a:xfrm>
          <a:prstGeom prst="rect">
            <a:avLst/>
          </a:prstGeom>
        </p:spPr>
      </p:pic>
      <p:sp>
        <p:nvSpPr>
          <p:cNvPr id="3" name="Élőláb helye 2">
            <a:extLst>
              <a:ext uri="{FF2B5EF4-FFF2-40B4-BE49-F238E27FC236}">
                <a16:creationId xmlns:a16="http://schemas.microsoft.com/office/drawing/2014/main" id="{F35B94A0-10FD-8C00-52D1-1514BD47F8D4}"/>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C5B2E3A1-5BA1-CE50-C3E5-B5964BD7BE5C}"/>
              </a:ext>
            </a:extLst>
          </p:cNvPr>
          <p:cNvGrpSpPr/>
          <p:nvPr/>
        </p:nvGrpSpPr>
        <p:grpSpPr>
          <a:xfrm>
            <a:off x="3078726" y="6038296"/>
            <a:ext cx="1736050" cy="787001"/>
            <a:chOff x="6717298" y="6108892"/>
            <a:chExt cx="1736050" cy="787001"/>
          </a:xfrm>
        </p:grpSpPr>
        <p:pic>
          <p:nvPicPr>
            <p:cNvPr id="9" name="Ábra 8">
              <a:extLst>
                <a:ext uri="{FF2B5EF4-FFF2-40B4-BE49-F238E27FC236}">
                  <a16:creationId xmlns:a16="http://schemas.microsoft.com/office/drawing/2014/main" id="{0F89E7FC-7C9D-CDBF-C081-E60AD9326C6B}"/>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51528"/>
            <a:stretch/>
          </p:blipFill>
          <p:spPr>
            <a:xfrm>
              <a:off x="6717298" y="6197751"/>
              <a:ext cx="834080" cy="698142"/>
            </a:xfrm>
            <a:prstGeom prst="rect">
              <a:avLst/>
            </a:prstGeom>
          </p:spPr>
        </p:pic>
        <p:pic>
          <p:nvPicPr>
            <p:cNvPr id="10" name="Ábra 9">
              <a:extLst>
                <a:ext uri="{FF2B5EF4-FFF2-40B4-BE49-F238E27FC236}">
                  <a16:creationId xmlns:a16="http://schemas.microsoft.com/office/drawing/2014/main" id="{9F51D4E1-DAA2-85B5-35AB-D887D49805A3}"/>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13774633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0886C8-3194-04B7-9E10-83C428DA6511}"/>
              </a:ext>
            </a:extLst>
          </p:cNvPr>
          <p:cNvSpPr>
            <a:spLocks noGrp="1"/>
          </p:cNvSpPr>
          <p:nvPr>
            <p:ph idx="1"/>
          </p:nvPr>
        </p:nvSpPr>
        <p:spPr/>
        <p:txBody>
          <a:bodyPr/>
          <a:lstStyle/>
          <a:p>
            <a:r>
              <a:rPr lang="en-GB" dirty="0"/>
              <a:t>How do we decide which node from the frontier to expand next?</a:t>
            </a:r>
          </a:p>
        </p:txBody>
      </p:sp>
      <p:sp>
        <p:nvSpPr>
          <p:cNvPr id="5" name="Slide Number Placeholder 4">
            <a:extLst>
              <a:ext uri="{FF2B5EF4-FFF2-40B4-BE49-F238E27FC236}">
                <a16:creationId xmlns:a16="http://schemas.microsoft.com/office/drawing/2014/main" id="{DE3FC79D-7EA3-B54B-E192-296F928B5F86}"/>
              </a:ext>
            </a:extLst>
          </p:cNvPr>
          <p:cNvSpPr>
            <a:spLocks noGrp="1"/>
          </p:cNvSpPr>
          <p:nvPr>
            <p:ph type="sldNum" sz="quarter" idx="12"/>
          </p:nvPr>
        </p:nvSpPr>
        <p:spPr/>
        <p:txBody>
          <a:bodyPr/>
          <a:lstStyle/>
          <a:p>
            <a:fld id="{9F7ECEBC-3B63-4262-8BE9-06366B519A9F}" type="slidenum">
              <a:rPr lang="hu-HU" smtClean="0"/>
              <a:pPr/>
              <a:t>35</a:t>
            </a:fld>
            <a:endParaRPr lang="hu-HU" dirty="0"/>
          </a:p>
        </p:txBody>
      </p:sp>
      <p:sp>
        <p:nvSpPr>
          <p:cNvPr id="6" name="Title 5">
            <a:extLst>
              <a:ext uri="{FF2B5EF4-FFF2-40B4-BE49-F238E27FC236}">
                <a16:creationId xmlns:a16="http://schemas.microsoft.com/office/drawing/2014/main" id="{B01068DE-7F3F-A1F8-41E4-CBECEC4E2D77}"/>
              </a:ext>
            </a:extLst>
          </p:cNvPr>
          <p:cNvSpPr>
            <a:spLocks noGrp="1"/>
          </p:cNvSpPr>
          <p:nvPr>
            <p:ph type="title"/>
          </p:nvPr>
        </p:nvSpPr>
        <p:spPr/>
        <p:txBody>
          <a:bodyPr>
            <a:normAutofit/>
          </a:bodyPr>
          <a:lstStyle/>
          <a:p>
            <a:r>
              <a:rPr lang="en-US" dirty="0"/>
              <a:t>Control Strategies</a:t>
            </a:r>
          </a:p>
        </p:txBody>
      </p:sp>
      <p:sp>
        <p:nvSpPr>
          <p:cNvPr id="3" name="Élőláb helye 2">
            <a:extLst>
              <a:ext uri="{FF2B5EF4-FFF2-40B4-BE49-F238E27FC236}">
                <a16:creationId xmlns:a16="http://schemas.microsoft.com/office/drawing/2014/main" id="{1305253C-3FD5-F41C-5529-2DBEBE9022FF}"/>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50DB5AF9-A90A-8CBB-789B-7615A044E7E0}"/>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1816E1E8-15FD-5C86-DC57-E57545D02C86}"/>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1B213DA6-DE3A-03B4-1648-A70B75D09919}"/>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17734679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B0886C8-3194-04B7-9E10-83C428DA6511}"/>
              </a:ext>
            </a:extLst>
          </p:cNvPr>
          <p:cNvSpPr>
            <a:spLocks noGrp="1"/>
          </p:cNvSpPr>
          <p:nvPr>
            <p:ph idx="1"/>
          </p:nvPr>
        </p:nvSpPr>
        <p:spPr>
          <a:xfrm>
            <a:off x="838200" y="1548720"/>
            <a:ext cx="10515600" cy="4355969"/>
          </a:xfrm>
        </p:spPr>
        <p:txBody>
          <a:bodyPr>
            <a:noAutofit/>
          </a:bodyPr>
          <a:lstStyle/>
          <a:p>
            <a:r>
              <a:rPr lang="en-US" sz="2200" dirty="0"/>
              <a:t>We choose a node n with minimum value of some </a:t>
            </a:r>
            <a:r>
              <a:rPr lang="en-US" sz="2200" b="1" dirty="0"/>
              <a:t>evaluation function </a:t>
            </a:r>
            <a:r>
              <a:rPr lang="en-US" sz="2200" dirty="0"/>
              <a:t>f(n)</a:t>
            </a:r>
          </a:p>
          <a:p>
            <a:r>
              <a:rPr lang="en-GB" sz="2200" dirty="0"/>
              <a:t>On each iteration we choose a node on the frontier with minimum f(n) value</a:t>
            </a:r>
          </a:p>
          <a:p>
            <a:pPr lvl="1"/>
            <a:r>
              <a:rPr lang="en-GB" sz="2200" dirty="0"/>
              <a:t>return it if its state is a goal state, </a:t>
            </a:r>
          </a:p>
          <a:p>
            <a:pPr lvl="1"/>
            <a:r>
              <a:rPr lang="en-GB" sz="2200" dirty="0"/>
              <a:t>otherwise apply EXPAND to generate child nodes.</a:t>
            </a:r>
          </a:p>
          <a:p>
            <a:r>
              <a:rPr lang="en-GB" sz="2200" dirty="0"/>
              <a:t>Each child node is added to the frontier if it has not been reached before or is re-added if it is now being reached with a path that has a lower path cost than any previous path.</a:t>
            </a:r>
            <a:endParaRPr lang="hu-HU" sz="2200" dirty="0"/>
          </a:p>
          <a:p>
            <a:pPr marL="0" indent="0">
              <a:buNone/>
            </a:pPr>
            <a:endParaRPr lang="hu-HU" sz="2200" dirty="0"/>
          </a:p>
          <a:p>
            <a:r>
              <a:rPr lang="en-US" sz="2200" dirty="0"/>
              <a:t>The algorithm returns either an indication of failure, or a node that represents a path to a goal. </a:t>
            </a:r>
          </a:p>
          <a:p>
            <a:r>
              <a:rPr lang="en-US" sz="2200" dirty="0"/>
              <a:t>By employing different f(n) functions, we get different specific algorithms.</a:t>
            </a:r>
          </a:p>
        </p:txBody>
      </p:sp>
      <p:sp>
        <p:nvSpPr>
          <p:cNvPr id="5" name="Slide Number Placeholder 4">
            <a:extLst>
              <a:ext uri="{FF2B5EF4-FFF2-40B4-BE49-F238E27FC236}">
                <a16:creationId xmlns:a16="http://schemas.microsoft.com/office/drawing/2014/main" id="{DE3FC79D-7EA3-B54B-E192-296F928B5F86}"/>
              </a:ext>
            </a:extLst>
          </p:cNvPr>
          <p:cNvSpPr>
            <a:spLocks noGrp="1"/>
          </p:cNvSpPr>
          <p:nvPr>
            <p:ph type="sldNum" sz="quarter" idx="12"/>
          </p:nvPr>
        </p:nvSpPr>
        <p:spPr/>
        <p:txBody>
          <a:bodyPr/>
          <a:lstStyle/>
          <a:p>
            <a:fld id="{9F7ECEBC-3B63-4262-8BE9-06366B519A9F}" type="slidenum">
              <a:rPr lang="hu-HU" smtClean="0"/>
              <a:pPr/>
              <a:t>36</a:t>
            </a:fld>
            <a:endParaRPr lang="hu-HU" dirty="0"/>
          </a:p>
        </p:txBody>
      </p:sp>
      <p:sp>
        <p:nvSpPr>
          <p:cNvPr id="6" name="Title 5">
            <a:extLst>
              <a:ext uri="{FF2B5EF4-FFF2-40B4-BE49-F238E27FC236}">
                <a16:creationId xmlns:a16="http://schemas.microsoft.com/office/drawing/2014/main" id="{B01068DE-7F3F-A1F8-41E4-CBECEC4E2D77}"/>
              </a:ext>
            </a:extLst>
          </p:cNvPr>
          <p:cNvSpPr>
            <a:spLocks noGrp="1"/>
          </p:cNvSpPr>
          <p:nvPr>
            <p:ph type="title"/>
          </p:nvPr>
        </p:nvSpPr>
        <p:spPr>
          <a:xfrm>
            <a:off x="838199" y="365125"/>
            <a:ext cx="10963275" cy="1076049"/>
          </a:xfrm>
        </p:spPr>
        <p:txBody>
          <a:bodyPr>
            <a:normAutofit fontScale="90000"/>
          </a:bodyPr>
          <a:lstStyle/>
          <a:p>
            <a:r>
              <a:rPr lang="hu-HU" dirty="0"/>
              <a:t>T</a:t>
            </a:r>
            <a:r>
              <a:rPr lang="en-US" dirty="0"/>
              <a:t>here is a very general approach called Best-First Search</a:t>
            </a:r>
          </a:p>
        </p:txBody>
      </p:sp>
      <p:sp>
        <p:nvSpPr>
          <p:cNvPr id="3" name="Élőláb helye 2">
            <a:extLst>
              <a:ext uri="{FF2B5EF4-FFF2-40B4-BE49-F238E27FC236}">
                <a16:creationId xmlns:a16="http://schemas.microsoft.com/office/drawing/2014/main" id="{7138D6F8-7D0E-1704-011A-476FBA69A624}"/>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80651E7F-D253-DC14-9569-A2CC37842C90}"/>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A981E48D-910C-874D-2B98-E7F52EAC0A4E}"/>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EDA6810B-EBE2-2196-3B49-1E91B32B672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4201961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950A98E-0EB8-EE20-15E7-E411ECF2A029}"/>
              </a:ext>
            </a:extLst>
          </p:cNvPr>
          <p:cNvSpPr>
            <a:spLocks noGrp="1"/>
          </p:cNvSpPr>
          <p:nvPr>
            <p:ph idx="1"/>
          </p:nvPr>
        </p:nvSpPr>
        <p:spPr>
          <a:xfrm>
            <a:off x="838200" y="1548721"/>
            <a:ext cx="10515599" cy="4351338"/>
          </a:xfrm>
        </p:spPr>
        <p:txBody>
          <a:bodyPr>
            <a:noAutofit/>
          </a:bodyPr>
          <a:lstStyle/>
          <a:p>
            <a:r>
              <a:rPr lang="en-GB" sz="2400" dirty="0"/>
              <a:t>We need a criteria used to choose among different algorithms. We can evaluate an algorithm’s performance in four ways:</a:t>
            </a:r>
          </a:p>
          <a:p>
            <a:pPr lvl="1"/>
            <a:r>
              <a:rPr lang="en-GB" b="1" dirty="0"/>
              <a:t>Completeness</a:t>
            </a:r>
            <a:r>
              <a:rPr lang="en-GB" dirty="0"/>
              <a:t>: Is the algorithm guaranteed to find a solution when there is one, and to correctly report failure when there is not?</a:t>
            </a:r>
          </a:p>
          <a:p>
            <a:pPr lvl="1"/>
            <a:r>
              <a:rPr lang="en-GB" b="1" dirty="0"/>
              <a:t>Cost optimality</a:t>
            </a:r>
            <a:r>
              <a:rPr lang="en-GB" dirty="0"/>
              <a:t>: Does it find a solution with the lowest path cost of all solutions?</a:t>
            </a:r>
          </a:p>
          <a:p>
            <a:pPr lvl="1"/>
            <a:r>
              <a:rPr lang="en-GB" b="1" dirty="0"/>
              <a:t>Time complexity</a:t>
            </a:r>
            <a:r>
              <a:rPr lang="en-GB" dirty="0"/>
              <a:t>: How long does it take to find a solution? This can be measured in seconds, or more abstractly by the number of states and actions considered.</a:t>
            </a:r>
          </a:p>
          <a:p>
            <a:pPr lvl="1"/>
            <a:r>
              <a:rPr lang="en-GB" b="1" dirty="0"/>
              <a:t>Space complexity</a:t>
            </a:r>
            <a:r>
              <a:rPr lang="en-GB" dirty="0"/>
              <a:t>: How much memory is needed to perform the search?</a:t>
            </a:r>
            <a:endParaRPr lang="en-US" dirty="0"/>
          </a:p>
        </p:txBody>
      </p:sp>
      <p:sp>
        <p:nvSpPr>
          <p:cNvPr id="5" name="Slide Number Placeholder 4">
            <a:extLst>
              <a:ext uri="{FF2B5EF4-FFF2-40B4-BE49-F238E27FC236}">
                <a16:creationId xmlns:a16="http://schemas.microsoft.com/office/drawing/2014/main" id="{8E7C3B85-8363-A262-37DB-130C6D859227}"/>
              </a:ext>
            </a:extLst>
          </p:cNvPr>
          <p:cNvSpPr>
            <a:spLocks noGrp="1"/>
          </p:cNvSpPr>
          <p:nvPr>
            <p:ph type="sldNum" sz="quarter" idx="12"/>
          </p:nvPr>
        </p:nvSpPr>
        <p:spPr/>
        <p:txBody>
          <a:bodyPr/>
          <a:lstStyle/>
          <a:p>
            <a:fld id="{9F7ECEBC-3B63-4262-8BE9-06366B519A9F}" type="slidenum">
              <a:rPr lang="hu-HU" smtClean="0"/>
              <a:pPr/>
              <a:t>37</a:t>
            </a:fld>
            <a:endParaRPr lang="hu-HU" dirty="0"/>
          </a:p>
        </p:txBody>
      </p:sp>
      <p:sp>
        <p:nvSpPr>
          <p:cNvPr id="6" name="Title 5">
            <a:extLst>
              <a:ext uri="{FF2B5EF4-FFF2-40B4-BE49-F238E27FC236}">
                <a16:creationId xmlns:a16="http://schemas.microsoft.com/office/drawing/2014/main" id="{9A79CF5E-1DFC-3DB1-D29D-A9FBEC76D521}"/>
              </a:ext>
            </a:extLst>
          </p:cNvPr>
          <p:cNvSpPr>
            <a:spLocks noGrp="1"/>
          </p:cNvSpPr>
          <p:nvPr>
            <p:ph type="title"/>
          </p:nvPr>
        </p:nvSpPr>
        <p:spPr/>
        <p:txBody>
          <a:bodyPr/>
          <a:lstStyle/>
          <a:p>
            <a:r>
              <a:rPr lang="en-US" dirty="0"/>
              <a:t>Measuring problem-solving performance</a:t>
            </a:r>
          </a:p>
        </p:txBody>
      </p:sp>
      <p:sp>
        <p:nvSpPr>
          <p:cNvPr id="3" name="Élőláb helye 2">
            <a:extLst>
              <a:ext uri="{FF2B5EF4-FFF2-40B4-BE49-F238E27FC236}">
                <a16:creationId xmlns:a16="http://schemas.microsoft.com/office/drawing/2014/main" id="{511BA6F1-939F-6991-7716-A6341D4DC553}"/>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D4C8F215-04B3-90A4-5418-2E93208F1D8C}"/>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58A0800A-7713-DB5E-4A5F-3CEBD25F5FDD}"/>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F84F8F67-D047-E701-EC54-0BB6BE36C940}"/>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3552102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895104-960B-BB0E-DC42-BFE5E6346F57}"/>
              </a:ext>
            </a:extLst>
          </p:cNvPr>
          <p:cNvSpPr>
            <a:spLocks noGrp="1"/>
          </p:cNvSpPr>
          <p:nvPr>
            <p:ph idx="1"/>
          </p:nvPr>
        </p:nvSpPr>
        <p:spPr/>
        <p:txBody>
          <a:bodyPr>
            <a:normAutofit/>
          </a:bodyPr>
          <a:lstStyle/>
          <a:p>
            <a:r>
              <a:rPr lang="en-GB" sz="2400" dirty="0"/>
              <a:t>Control Strategy tells us about which rule has to be applied next while searching for the solution of a problem within problem space. </a:t>
            </a:r>
          </a:p>
          <a:p>
            <a:r>
              <a:rPr lang="en-GB" sz="2400" dirty="0"/>
              <a:t>It helps us decide when there are more than 1 matching rules</a:t>
            </a:r>
          </a:p>
          <a:p>
            <a:endParaRPr lang="en-GB" sz="2400" dirty="0"/>
          </a:p>
          <a:p>
            <a:r>
              <a:rPr lang="en-GB" sz="2400" dirty="0"/>
              <a:t>A good control strategy should:</a:t>
            </a:r>
          </a:p>
          <a:p>
            <a:pPr lvl="1"/>
            <a:r>
              <a:rPr lang="en-GB" dirty="0"/>
              <a:t>Cause motion</a:t>
            </a:r>
          </a:p>
          <a:p>
            <a:pPr lvl="1"/>
            <a:r>
              <a:rPr lang="en-GB" dirty="0"/>
              <a:t>Be systematic</a:t>
            </a:r>
            <a:endParaRPr lang="en-US" dirty="0"/>
          </a:p>
        </p:txBody>
      </p:sp>
      <p:sp>
        <p:nvSpPr>
          <p:cNvPr id="5" name="Slide Number Placeholder 4">
            <a:extLst>
              <a:ext uri="{FF2B5EF4-FFF2-40B4-BE49-F238E27FC236}">
                <a16:creationId xmlns:a16="http://schemas.microsoft.com/office/drawing/2014/main" id="{A1384311-D1DC-DC54-1BD9-191A2C2C73AA}"/>
              </a:ext>
            </a:extLst>
          </p:cNvPr>
          <p:cNvSpPr>
            <a:spLocks noGrp="1"/>
          </p:cNvSpPr>
          <p:nvPr>
            <p:ph type="sldNum" sz="quarter" idx="12"/>
          </p:nvPr>
        </p:nvSpPr>
        <p:spPr/>
        <p:txBody>
          <a:bodyPr/>
          <a:lstStyle/>
          <a:p>
            <a:fld id="{9F7ECEBC-3B63-4262-8BE9-06366B519A9F}" type="slidenum">
              <a:rPr lang="hu-HU" smtClean="0"/>
              <a:pPr/>
              <a:t>38</a:t>
            </a:fld>
            <a:endParaRPr lang="hu-HU" dirty="0"/>
          </a:p>
        </p:txBody>
      </p:sp>
      <p:sp>
        <p:nvSpPr>
          <p:cNvPr id="6" name="Title 5">
            <a:extLst>
              <a:ext uri="{FF2B5EF4-FFF2-40B4-BE49-F238E27FC236}">
                <a16:creationId xmlns:a16="http://schemas.microsoft.com/office/drawing/2014/main" id="{D04B3CD2-F243-F690-2FC8-BAC83611D4BF}"/>
              </a:ext>
            </a:extLst>
          </p:cNvPr>
          <p:cNvSpPr>
            <a:spLocks noGrp="1"/>
          </p:cNvSpPr>
          <p:nvPr>
            <p:ph type="title"/>
          </p:nvPr>
        </p:nvSpPr>
        <p:spPr/>
        <p:txBody>
          <a:bodyPr/>
          <a:lstStyle/>
          <a:p>
            <a:r>
              <a:rPr lang="en-US" dirty="0"/>
              <a:t>Control Strategies</a:t>
            </a:r>
          </a:p>
        </p:txBody>
      </p:sp>
      <p:sp>
        <p:nvSpPr>
          <p:cNvPr id="3" name="Élőláb helye 2">
            <a:extLst>
              <a:ext uri="{FF2B5EF4-FFF2-40B4-BE49-F238E27FC236}">
                <a16:creationId xmlns:a16="http://schemas.microsoft.com/office/drawing/2014/main" id="{582C515D-B794-B617-4D68-2267B42D5531}"/>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F17FC016-C799-4302-8AD7-2CBB78C71C0B}"/>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10E2A9A0-C9F0-08E6-B61F-504388F41EF3}"/>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45F0C3B7-EDE8-D3C0-B95C-804BB490B83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3463398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A8ADB79-DD93-1ED2-67A2-49F179EC0E21}"/>
              </a:ext>
            </a:extLst>
          </p:cNvPr>
          <p:cNvSpPr>
            <a:spLocks noGrp="1"/>
          </p:cNvSpPr>
          <p:nvPr>
            <p:ph type="sldNum" sz="quarter" idx="12"/>
          </p:nvPr>
        </p:nvSpPr>
        <p:spPr/>
        <p:txBody>
          <a:bodyPr/>
          <a:lstStyle/>
          <a:p>
            <a:fld id="{9F7ECEBC-3B63-4262-8BE9-06366B519A9F}" type="slidenum">
              <a:rPr lang="hu-HU" smtClean="0"/>
              <a:pPr/>
              <a:t>39</a:t>
            </a:fld>
            <a:endParaRPr lang="hu-HU" dirty="0"/>
          </a:p>
        </p:txBody>
      </p:sp>
      <p:sp>
        <p:nvSpPr>
          <p:cNvPr id="6" name="Title 5">
            <a:extLst>
              <a:ext uri="{FF2B5EF4-FFF2-40B4-BE49-F238E27FC236}">
                <a16:creationId xmlns:a16="http://schemas.microsoft.com/office/drawing/2014/main" id="{791C1892-E58A-F427-9B60-E932D9E219CB}"/>
              </a:ext>
            </a:extLst>
          </p:cNvPr>
          <p:cNvSpPr>
            <a:spLocks noGrp="1"/>
          </p:cNvSpPr>
          <p:nvPr>
            <p:ph type="title"/>
          </p:nvPr>
        </p:nvSpPr>
        <p:spPr/>
        <p:txBody>
          <a:bodyPr/>
          <a:lstStyle/>
          <a:p>
            <a:r>
              <a:rPr lang="en-US" dirty="0"/>
              <a:t>Control Strategies</a:t>
            </a:r>
          </a:p>
        </p:txBody>
      </p:sp>
      <p:pic>
        <p:nvPicPr>
          <p:cNvPr id="7" name="Picture 2" descr="Lightbox">
            <a:extLst>
              <a:ext uri="{FF2B5EF4-FFF2-40B4-BE49-F238E27FC236}">
                <a16:creationId xmlns:a16="http://schemas.microsoft.com/office/drawing/2014/main" id="{3DE0E458-D192-3D65-EE4C-53F9DC90D21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9809" y="2521892"/>
            <a:ext cx="9752381" cy="3485714"/>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1">
            <a:extLst>
              <a:ext uri="{FF2B5EF4-FFF2-40B4-BE49-F238E27FC236}">
                <a16:creationId xmlns:a16="http://schemas.microsoft.com/office/drawing/2014/main" id="{A4DEEC57-CD46-6B53-769A-30D2007B295B}"/>
              </a:ext>
            </a:extLst>
          </p:cNvPr>
          <p:cNvSpPr txBox="1">
            <a:spLocks/>
          </p:cNvSpPr>
          <p:nvPr/>
        </p:nvSpPr>
        <p:spPr>
          <a:xfrm>
            <a:off x="838200" y="1548721"/>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12851"/>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dirty="0"/>
              <a:t>We distinguish between informed algorithms, in which the agent can estimate how far it is from the goal, and uninformed algorithms, where no such estimate is available.</a:t>
            </a:r>
          </a:p>
        </p:txBody>
      </p:sp>
      <p:sp>
        <p:nvSpPr>
          <p:cNvPr id="2" name="Élőláb helye 2">
            <a:extLst>
              <a:ext uri="{FF2B5EF4-FFF2-40B4-BE49-F238E27FC236}">
                <a16:creationId xmlns:a16="http://schemas.microsoft.com/office/drawing/2014/main" id="{6D77DD67-796E-5DD8-B126-2A6DB9E4AD1A}"/>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3" name="Csoportba foglalás 2">
            <a:extLst>
              <a:ext uri="{FF2B5EF4-FFF2-40B4-BE49-F238E27FC236}">
                <a16:creationId xmlns:a16="http://schemas.microsoft.com/office/drawing/2014/main" id="{64E7C8A3-2155-85D0-B3C4-86490BEF3A02}"/>
              </a:ext>
            </a:extLst>
          </p:cNvPr>
          <p:cNvGrpSpPr/>
          <p:nvPr/>
        </p:nvGrpSpPr>
        <p:grpSpPr>
          <a:xfrm>
            <a:off x="3078726" y="6038296"/>
            <a:ext cx="1736050" cy="787001"/>
            <a:chOff x="6717298" y="6108892"/>
            <a:chExt cx="1736050" cy="787001"/>
          </a:xfrm>
        </p:grpSpPr>
        <p:pic>
          <p:nvPicPr>
            <p:cNvPr id="9" name="Ábra 8">
              <a:extLst>
                <a:ext uri="{FF2B5EF4-FFF2-40B4-BE49-F238E27FC236}">
                  <a16:creationId xmlns:a16="http://schemas.microsoft.com/office/drawing/2014/main" id="{5FF92E94-DF5F-492F-C374-3DBC17E1AF93}"/>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10" name="Ábra 9">
              <a:extLst>
                <a:ext uri="{FF2B5EF4-FFF2-40B4-BE49-F238E27FC236}">
                  <a16:creationId xmlns:a16="http://schemas.microsoft.com/office/drawing/2014/main" id="{B6506E43-4C86-B0B1-52DE-86F2412BD22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41830323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rtalom helye 1">
            <a:extLst>
              <a:ext uri="{FF2B5EF4-FFF2-40B4-BE49-F238E27FC236}">
                <a16:creationId xmlns:a16="http://schemas.microsoft.com/office/drawing/2014/main" id="{C1BB5650-4B01-F6BC-2B42-820612398F3F}"/>
              </a:ext>
            </a:extLst>
          </p:cNvPr>
          <p:cNvSpPr>
            <a:spLocks noGrp="1"/>
          </p:cNvSpPr>
          <p:nvPr>
            <p:ph idx="1"/>
          </p:nvPr>
        </p:nvSpPr>
        <p:spPr>
          <a:xfrm>
            <a:off x="838200" y="1548721"/>
            <a:ext cx="5640421" cy="4351338"/>
          </a:xfrm>
        </p:spPr>
        <p:txBody>
          <a:bodyPr/>
          <a:lstStyle/>
          <a:p>
            <a:r>
              <a:rPr lang="hu-HU" dirty="0"/>
              <a:t>1943 – </a:t>
            </a:r>
            <a:r>
              <a:rPr lang="hu-HU" dirty="0" err="1"/>
              <a:t>McCulloch</a:t>
            </a:r>
            <a:r>
              <a:rPr lang="hu-HU" dirty="0"/>
              <a:t> &amp; </a:t>
            </a:r>
            <a:r>
              <a:rPr lang="hu-HU" dirty="0" err="1"/>
              <a:t>Pitts</a:t>
            </a:r>
            <a:r>
              <a:rPr lang="hu-HU" dirty="0"/>
              <a:t> – </a:t>
            </a:r>
            <a:r>
              <a:rPr lang="hu-HU" dirty="0" err="1"/>
              <a:t>Artificial</a:t>
            </a:r>
            <a:r>
              <a:rPr lang="hu-HU" dirty="0"/>
              <a:t> Neuron </a:t>
            </a:r>
            <a:r>
              <a:rPr lang="hu-HU" dirty="0" err="1"/>
              <a:t>model</a:t>
            </a:r>
            <a:endParaRPr lang="hu-HU" dirty="0"/>
          </a:p>
          <a:p>
            <a:r>
              <a:rPr lang="hu-HU" dirty="0"/>
              <a:t>1949 – Donald </a:t>
            </a:r>
            <a:r>
              <a:rPr lang="hu-HU" dirty="0" err="1"/>
              <a:t>Hebb</a:t>
            </a:r>
            <a:r>
              <a:rPr lang="hu-HU" dirty="0"/>
              <a:t> – </a:t>
            </a:r>
            <a:r>
              <a:rPr lang="hu-HU" dirty="0" err="1"/>
              <a:t>Hebbian</a:t>
            </a:r>
            <a:r>
              <a:rPr lang="hu-HU" dirty="0"/>
              <a:t> </a:t>
            </a:r>
            <a:r>
              <a:rPr lang="hu-HU" dirty="0" err="1"/>
              <a:t>Learning</a:t>
            </a:r>
            <a:endParaRPr lang="hu-HU" dirty="0"/>
          </a:p>
          <a:p>
            <a:r>
              <a:rPr lang="hu-HU" dirty="0"/>
              <a:t>1950 – </a:t>
            </a:r>
            <a:r>
              <a:rPr lang="hu-HU" dirty="0" err="1"/>
              <a:t>Minsky</a:t>
            </a:r>
            <a:r>
              <a:rPr lang="hu-HU" dirty="0"/>
              <a:t> &amp; </a:t>
            </a:r>
            <a:r>
              <a:rPr lang="hu-HU" dirty="0" err="1"/>
              <a:t>Edmonds</a:t>
            </a:r>
            <a:r>
              <a:rPr lang="hu-HU" dirty="0"/>
              <a:t> – SNARC the </a:t>
            </a:r>
            <a:r>
              <a:rPr lang="hu-HU" dirty="0" err="1"/>
              <a:t>first</a:t>
            </a:r>
            <a:r>
              <a:rPr lang="hu-HU" dirty="0"/>
              <a:t> </a:t>
            </a:r>
            <a:r>
              <a:rPr lang="hu-HU" dirty="0" err="1"/>
              <a:t>neural</a:t>
            </a:r>
            <a:r>
              <a:rPr lang="hu-HU" dirty="0"/>
              <a:t> computer</a:t>
            </a:r>
          </a:p>
          <a:p>
            <a:r>
              <a:rPr lang="hu-HU" dirty="0"/>
              <a:t>1955 – John McCarthy, </a:t>
            </a:r>
            <a:r>
              <a:rPr lang="hu-HU" dirty="0" err="1"/>
              <a:t>Darthmouth</a:t>
            </a:r>
            <a:r>
              <a:rPr lang="hu-HU" dirty="0"/>
              <a:t> Summer Project </a:t>
            </a:r>
            <a:r>
              <a:rPr lang="hu-HU" dirty="0" err="1"/>
              <a:t>on</a:t>
            </a:r>
            <a:r>
              <a:rPr lang="hu-HU" dirty="0"/>
              <a:t> AI</a:t>
            </a:r>
          </a:p>
        </p:txBody>
      </p:sp>
      <p:sp>
        <p:nvSpPr>
          <p:cNvPr id="5" name="Dia számának helye 4">
            <a:extLst>
              <a:ext uri="{FF2B5EF4-FFF2-40B4-BE49-F238E27FC236}">
                <a16:creationId xmlns:a16="http://schemas.microsoft.com/office/drawing/2014/main" id="{F78A9E55-B34E-6527-E85D-7E5D0D66C199}"/>
              </a:ext>
            </a:extLst>
          </p:cNvPr>
          <p:cNvSpPr>
            <a:spLocks noGrp="1"/>
          </p:cNvSpPr>
          <p:nvPr>
            <p:ph type="sldNum" sz="quarter" idx="12"/>
          </p:nvPr>
        </p:nvSpPr>
        <p:spPr/>
        <p:txBody>
          <a:bodyPr/>
          <a:lstStyle/>
          <a:p>
            <a:fld id="{9F7ECEBC-3B63-4262-8BE9-06366B519A9F}" type="slidenum">
              <a:rPr lang="hu-HU" smtClean="0"/>
              <a:pPr/>
              <a:t>4</a:t>
            </a:fld>
            <a:endParaRPr lang="hu-HU" dirty="0"/>
          </a:p>
        </p:txBody>
      </p:sp>
      <p:sp>
        <p:nvSpPr>
          <p:cNvPr id="6" name="Cím 5">
            <a:extLst>
              <a:ext uri="{FF2B5EF4-FFF2-40B4-BE49-F238E27FC236}">
                <a16:creationId xmlns:a16="http://schemas.microsoft.com/office/drawing/2014/main" id="{49E9FD9B-AD3C-DB23-A528-1C470A34FB4A}"/>
              </a:ext>
            </a:extLst>
          </p:cNvPr>
          <p:cNvSpPr>
            <a:spLocks noGrp="1"/>
          </p:cNvSpPr>
          <p:nvPr>
            <p:ph type="title"/>
          </p:nvPr>
        </p:nvSpPr>
        <p:spPr/>
        <p:txBody>
          <a:bodyPr>
            <a:normAutofit/>
          </a:bodyPr>
          <a:lstStyle/>
          <a:p>
            <a:r>
              <a:rPr lang="hu-HU" dirty="0" err="1"/>
              <a:t>From</a:t>
            </a:r>
            <a:r>
              <a:rPr lang="hu-HU" dirty="0"/>
              <a:t> the „start” </a:t>
            </a:r>
            <a:r>
              <a:rPr lang="hu-HU" dirty="0" err="1"/>
              <a:t>to</a:t>
            </a:r>
            <a:r>
              <a:rPr lang="hu-HU" dirty="0"/>
              <a:t> the </a:t>
            </a:r>
            <a:r>
              <a:rPr lang="hu-HU" dirty="0" err="1"/>
              <a:t>Darthmouth</a:t>
            </a:r>
            <a:r>
              <a:rPr lang="hu-HU" dirty="0"/>
              <a:t> </a:t>
            </a:r>
            <a:r>
              <a:rPr lang="hu-HU" dirty="0" err="1"/>
              <a:t>Conference</a:t>
            </a:r>
            <a:endParaRPr lang="en-US" dirty="0"/>
          </a:p>
        </p:txBody>
      </p:sp>
      <p:pic>
        <p:nvPicPr>
          <p:cNvPr id="8196" name="Picture 4" descr="Exploring the significance of the Dartmouth workshop">
            <a:extLst>
              <a:ext uri="{FF2B5EF4-FFF2-40B4-BE49-F238E27FC236}">
                <a16:creationId xmlns:a16="http://schemas.microsoft.com/office/drawing/2014/main" id="{FE7FF438-0E8D-0898-782D-AB56A75CDF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7890" y="1812541"/>
            <a:ext cx="5115374" cy="3232917"/>
          </a:xfrm>
          <a:prstGeom prst="rect">
            <a:avLst/>
          </a:prstGeom>
          <a:noFill/>
          <a:extLst>
            <a:ext uri="{909E8E84-426E-40DD-AFC4-6F175D3DCCD1}">
              <a14:hiddenFill xmlns:a14="http://schemas.microsoft.com/office/drawing/2010/main">
                <a:solidFill>
                  <a:srgbClr val="FFFFFF"/>
                </a:solidFill>
              </a14:hiddenFill>
            </a:ext>
          </a:extLst>
        </p:spPr>
      </p:pic>
      <p:sp>
        <p:nvSpPr>
          <p:cNvPr id="3" name="Élőláb helye 2">
            <a:extLst>
              <a:ext uri="{FF2B5EF4-FFF2-40B4-BE49-F238E27FC236}">
                <a16:creationId xmlns:a16="http://schemas.microsoft.com/office/drawing/2014/main" id="{AD74FB49-5D41-6076-93C3-A4F4C020A500}"/>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9606A00B-6F7C-49C4-019F-C14AA53CABA1}"/>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9BABCE32-A851-20E5-8916-810A3ABA80B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FABDCFA2-32E0-3738-5837-A220DE632848}"/>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5631563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B31E1D7-BF4F-30BF-6E98-69175E14D99C}"/>
              </a:ext>
            </a:extLst>
          </p:cNvPr>
          <p:cNvSpPr>
            <a:spLocks noGrp="1"/>
          </p:cNvSpPr>
          <p:nvPr>
            <p:ph idx="1"/>
          </p:nvPr>
        </p:nvSpPr>
        <p:spPr/>
        <p:txBody>
          <a:bodyPr>
            <a:normAutofit/>
          </a:bodyPr>
          <a:lstStyle/>
          <a:p>
            <a:r>
              <a:rPr lang="en-GB" sz="2400" dirty="0"/>
              <a:t>A </a:t>
            </a:r>
            <a:r>
              <a:rPr lang="en-GB" sz="2400" b="1" dirty="0"/>
              <a:t>problem graph</a:t>
            </a:r>
            <a:r>
              <a:rPr lang="en-GB" sz="2400" dirty="0"/>
              <a:t>, containing the start node S and the goal node G.</a:t>
            </a:r>
          </a:p>
          <a:p>
            <a:r>
              <a:rPr lang="en-GB" sz="2400" dirty="0"/>
              <a:t>A </a:t>
            </a:r>
            <a:r>
              <a:rPr lang="en-GB" sz="2400" b="1" dirty="0"/>
              <a:t>strategy</a:t>
            </a:r>
            <a:r>
              <a:rPr lang="en-GB" sz="2400" dirty="0"/>
              <a:t>, describing the manner in which the graph will be traversed to get to G.</a:t>
            </a:r>
          </a:p>
          <a:p>
            <a:r>
              <a:rPr lang="en-GB" sz="2400" dirty="0"/>
              <a:t>A </a:t>
            </a:r>
            <a:r>
              <a:rPr lang="en-GB" sz="2400" b="1" dirty="0"/>
              <a:t>data structure </a:t>
            </a:r>
            <a:r>
              <a:rPr lang="en-GB" sz="2400" dirty="0"/>
              <a:t>used to store all the possible states (nodes) that you can go from the current states.</a:t>
            </a:r>
          </a:p>
          <a:p>
            <a:r>
              <a:rPr lang="en-GB" sz="2400" dirty="0"/>
              <a:t>A </a:t>
            </a:r>
            <a:r>
              <a:rPr lang="en-GB" sz="2400" b="1" dirty="0"/>
              <a:t>tree</a:t>
            </a:r>
            <a:r>
              <a:rPr lang="en-GB" sz="2400" dirty="0"/>
              <a:t>, that results while traversing to the goal node.</a:t>
            </a:r>
          </a:p>
          <a:p>
            <a:r>
              <a:rPr lang="en-GB" sz="2400" dirty="0"/>
              <a:t>A </a:t>
            </a:r>
            <a:r>
              <a:rPr lang="en-GB" sz="2400" b="1" dirty="0"/>
              <a:t>solution plan</a:t>
            </a:r>
            <a:r>
              <a:rPr lang="en-GB" sz="2400" dirty="0"/>
              <a:t>, which is the sequence of nodes from S to G.</a:t>
            </a:r>
            <a:endParaRPr lang="en-US" sz="2400" dirty="0"/>
          </a:p>
          <a:p>
            <a:endParaRPr lang="en-US" sz="2400" dirty="0"/>
          </a:p>
        </p:txBody>
      </p:sp>
      <p:sp>
        <p:nvSpPr>
          <p:cNvPr id="5" name="Slide Number Placeholder 4">
            <a:extLst>
              <a:ext uri="{FF2B5EF4-FFF2-40B4-BE49-F238E27FC236}">
                <a16:creationId xmlns:a16="http://schemas.microsoft.com/office/drawing/2014/main" id="{49C109C0-6AD7-8798-4F37-CA1301936C76}"/>
              </a:ext>
            </a:extLst>
          </p:cNvPr>
          <p:cNvSpPr>
            <a:spLocks noGrp="1"/>
          </p:cNvSpPr>
          <p:nvPr>
            <p:ph type="sldNum" sz="quarter" idx="12"/>
          </p:nvPr>
        </p:nvSpPr>
        <p:spPr/>
        <p:txBody>
          <a:bodyPr/>
          <a:lstStyle/>
          <a:p>
            <a:fld id="{9F7ECEBC-3B63-4262-8BE9-06366B519A9F}" type="slidenum">
              <a:rPr lang="hu-HU" smtClean="0"/>
              <a:pPr/>
              <a:t>40</a:t>
            </a:fld>
            <a:endParaRPr lang="hu-HU" dirty="0"/>
          </a:p>
        </p:txBody>
      </p:sp>
      <p:sp>
        <p:nvSpPr>
          <p:cNvPr id="6" name="Title 5">
            <a:extLst>
              <a:ext uri="{FF2B5EF4-FFF2-40B4-BE49-F238E27FC236}">
                <a16:creationId xmlns:a16="http://schemas.microsoft.com/office/drawing/2014/main" id="{08F81E98-6DEA-A670-56D8-03C5792E6424}"/>
              </a:ext>
            </a:extLst>
          </p:cNvPr>
          <p:cNvSpPr>
            <a:spLocks noGrp="1"/>
          </p:cNvSpPr>
          <p:nvPr>
            <p:ph type="title"/>
          </p:nvPr>
        </p:nvSpPr>
        <p:spPr/>
        <p:txBody>
          <a:bodyPr/>
          <a:lstStyle/>
          <a:p>
            <a:pPr marL="0" indent="0">
              <a:buNone/>
            </a:pPr>
            <a:r>
              <a:rPr lang="en-GB" sz="3600" dirty="0"/>
              <a:t>Each of these algorithms will have: </a:t>
            </a:r>
          </a:p>
        </p:txBody>
      </p:sp>
      <p:sp>
        <p:nvSpPr>
          <p:cNvPr id="3" name="Élőláb helye 2">
            <a:extLst>
              <a:ext uri="{FF2B5EF4-FFF2-40B4-BE49-F238E27FC236}">
                <a16:creationId xmlns:a16="http://schemas.microsoft.com/office/drawing/2014/main" id="{65CB1B60-9C3B-6503-988D-498CFF83A413}"/>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363AEBA2-778C-3D00-C70C-E23F51474E06}"/>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5BBA64EE-9EAD-C928-DB1A-0E2A066304E6}"/>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021AEC66-D857-0065-7856-CF2CA4D06655}"/>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103737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784AD5-C5F6-523A-BAD4-29ACB92B9643}"/>
              </a:ext>
            </a:extLst>
          </p:cNvPr>
          <p:cNvSpPr>
            <a:spLocks noGrp="1"/>
          </p:cNvSpPr>
          <p:nvPr>
            <p:ph idx="1"/>
          </p:nvPr>
        </p:nvSpPr>
        <p:spPr/>
        <p:txBody>
          <a:bodyPr>
            <a:normAutofit/>
          </a:bodyPr>
          <a:lstStyle/>
          <a:p>
            <a:r>
              <a:rPr lang="en-GB" sz="2400" dirty="0"/>
              <a:t>Also called blind, exhaustive or brute-force search </a:t>
            </a:r>
          </a:p>
          <a:p>
            <a:r>
              <a:rPr lang="en-GB" sz="2400" dirty="0"/>
              <a:t>Does not have additional information about the states beyond problem definition</a:t>
            </a:r>
          </a:p>
          <a:p>
            <a:r>
              <a:rPr lang="en-GB" sz="2400" dirty="0"/>
              <a:t>Total search space is looked for solution</a:t>
            </a:r>
          </a:p>
          <a:p>
            <a:r>
              <a:rPr lang="en-GB" sz="2400" dirty="0"/>
              <a:t>No information is used to determine the preference of one child node over other</a:t>
            </a:r>
          </a:p>
          <a:p>
            <a:r>
              <a:rPr lang="en-GB" sz="2400" dirty="0"/>
              <a:t>The plans to reach the goal state from the start state differ only by the order and/or length of actions. </a:t>
            </a:r>
          </a:p>
          <a:p>
            <a:r>
              <a:rPr lang="en-GB" sz="2400" dirty="0"/>
              <a:t>Example algorithms: Breadth First Search (BFS), Depth First Search (DFS), Uniform Cost Search (UCS)</a:t>
            </a:r>
          </a:p>
          <a:p>
            <a:endParaRPr lang="en-GB" dirty="0"/>
          </a:p>
          <a:p>
            <a:endParaRPr lang="en-US" dirty="0"/>
          </a:p>
        </p:txBody>
      </p:sp>
      <p:sp>
        <p:nvSpPr>
          <p:cNvPr id="5" name="Slide Number Placeholder 4">
            <a:extLst>
              <a:ext uri="{FF2B5EF4-FFF2-40B4-BE49-F238E27FC236}">
                <a16:creationId xmlns:a16="http://schemas.microsoft.com/office/drawing/2014/main" id="{C136C7A7-6A84-7F72-2588-4394E425EE56}"/>
              </a:ext>
            </a:extLst>
          </p:cNvPr>
          <p:cNvSpPr>
            <a:spLocks noGrp="1"/>
          </p:cNvSpPr>
          <p:nvPr>
            <p:ph type="sldNum" sz="quarter" idx="12"/>
          </p:nvPr>
        </p:nvSpPr>
        <p:spPr/>
        <p:txBody>
          <a:bodyPr/>
          <a:lstStyle/>
          <a:p>
            <a:fld id="{9F7ECEBC-3B63-4262-8BE9-06366B519A9F}" type="slidenum">
              <a:rPr lang="hu-HU" smtClean="0"/>
              <a:pPr/>
              <a:t>41</a:t>
            </a:fld>
            <a:endParaRPr lang="hu-HU" dirty="0"/>
          </a:p>
        </p:txBody>
      </p:sp>
      <p:sp>
        <p:nvSpPr>
          <p:cNvPr id="6" name="Title 5">
            <a:extLst>
              <a:ext uri="{FF2B5EF4-FFF2-40B4-BE49-F238E27FC236}">
                <a16:creationId xmlns:a16="http://schemas.microsoft.com/office/drawing/2014/main" id="{24561B37-F41F-D856-B888-91E1193FFDAC}"/>
              </a:ext>
            </a:extLst>
          </p:cNvPr>
          <p:cNvSpPr>
            <a:spLocks noGrp="1"/>
          </p:cNvSpPr>
          <p:nvPr>
            <p:ph type="title"/>
          </p:nvPr>
        </p:nvSpPr>
        <p:spPr/>
        <p:txBody>
          <a:bodyPr/>
          <a:lstStyle/>
          <a:p>
            <a:pPr marL="0" indent="0">
              <a:buNone/>
            </a:pPr>
            <a:r>
              <a:rPr lang="en-GB" sz="3600" b="1" dirty="0"/>
              <a:t>Uninformed search (blind search)</a:t>
            </a:r>
          </a:p>
        </p:txBody>
      </p:sp>
      <p:sp>
        <p:nvSpPr>
          <p:cNvPr id="3" name="Élőláb helye 2">
            <a:extLst>
              <a:ext uri="{FF2B5EF4-FFF2-40B4-BE49-F238E27FC236}">
                <a16:creationId xmlns:a16="http://schemas.microsoft.com/office/drawing/2014/main" id="{C6634543-4C0C-5D43-2657-2F66E1822C63}"/>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93FB89EE-CC9D-8558-4692-74FA105B8FD8}"/>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238500A0-7DC1-7256-2C64-707BF54763C0}"/>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147E6D3C-C9C9-F700-EC14-65C40DEC78D4}"/>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3822103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5F4A45E-DBA5-C1CD-D43C-FA2A091C7193}"/>
              </a:ext>
            </a:extLst>
          </p:cNvPr>
          <p:cNvSpPr>
            <a:spLocks noGrp="1"/>
          </p:cNvSpPr>
          <p:nvPr>
            <p:ph idx="1"/>
          </p:nvPr>
        </p:nvSpPr>
        <p:spPr/>
        <p:txBody>
          <a:bodyPr>
            <a:normAutofit fontScale="92500" lnSpcReduction="20000"/>
          </a:bodyPr>
          <a:lstStyle/>
          <a:p>
            <a:r>
              <a:rPr lang="en-GB" dirty="0"/>
              <a:t>Desirable when all actions have the same cost</a:t>
            </a:r>
            <a:endParaRPr lang="en-US" dirty="0"/>
          </a:p>
          <a:p>
            <a:r>
              <a:rPr lang="en-GB" dirty="0"/>
              <a:t>Steps: root node is expanded first, then all the successors of the root node are expanded next, then their successors, and so on. </a:t>
            </a:r>
          </a:p>
          <a:p>
            <a:r>
              <a:rPr lang="en-GB" dirty="0"/>
              <a:t>BFS always finds a solution with a minimal number of actions, because when it is generating nodes at depth d, it has already generated all the nodes at depth d −1, so if one of them were a solution, it would have been found.</a:t>
            </a:r>
          </a:p>
          <a:p>
            <a:r>
              <a:rPr lang="en-GB" dirty="0"/>
              <a:t>However, if the solution is at the depth d, then the total number of nodes generated is</a:t>
            </a:r>
          </a:p>
          <a:p>
            <a:endParaRPr lang="en-GB" dirty="0"/>
          </a:p>
          <a:p>
            <a:r>
              <a:rPr lang="hu-HU" dirty="0" err="1"/>
              <a:t>where</a:t>
            </a:r>
            <a:r>
              <a:rPr lang="hu-HU" dirty="0"/>
              <a:t> b is </a:t>
            </a:r>
            <a:r>
              <a:rPr lang="hu-HU" dirty="0" err="1"/>
              <a:t>the</a:t>
            </a:r>
            <a:r>
              <a:rPr lang="hu-HU" dirty="0"/>
              <a:t> </a:t>
            </a:r>
            <a:r>
              <a:rPr lang="hu-HU" dirty="0" err="1"/>
              <a:t>number</a:t>
            </a:r>
            <a:r>
              <a:rPr lang="hu-HU" dirty="0"/>
              <a:t> of </a:t>
            </a:r>
            <a:r>
              <a:rPr lang="hu-HU" dirty="0" err="1"/>
              <a:t>child</a:t>
            </a:r>
            <a:r>
              <a:rPr lang="hu-HU" dirty="0"/>
              <a:t> </a:t>
            </a:r>
            <a:r>
              <a:rPr lang="hu-HU" dirty="0" err="1"/>
              <a:t>nodes</a:t>
            </a:r>
            <a:r>
              <a:rPr lang="hu-HU" dirty="0"/>
              <a:t> of a </a:t>
            </a:r>
            <a:r>
              <a:rPr lang="hu-HU" dirty="0" err="1"/>
              <a:t>node</a:t>
            </a:r>
            <a:endParaRPr lang="hu-HU" dirty="0"/>
          </a:p>
          <a:p>
            <a:r>
              <a:rPr lang="hu-HU" dirty="0" err="1"/>
              <a:t>Thus</a:t>
            </a:r>
            <a:r>
              <a:rPr lang="hu-HU" dirty="0"/>
              <a:t>, </a:t>
            </a:r>
            <a:r>
              <a:rPr lang="hu-HU" dirty="0" err="1"/>
              <a:t>this</a:t>
            </a:r>
            <a:r>
              <a:rPr lang="hu-HU" dirty="0"/>
              <a:t> </a:t>
            </a:r>
            <a:r>
              <a:rPr lang="hu-HU" dirty="0" err="1"/>
              <a:t>algorithm</a:t>
            </a:r>
            <a:r>
              <a:rPr lang="en-GB" dirty="0"/>
              <a:t> has exponential complexity. </a:t>
            </a:r>
          </a:p>
        </p:txBody>
      </p:sp>
      <p:sp>
        <p:nvSpPr>
          <p:cNvPr id="5" name="Slide Number Placeholder 4">
            <a:extLst>
              <a:ext uri="{FF2B5EF4-FFF2-40B4-BE49-F238E27FC236}">
                <a16:creationId xmlns:a16="http://schemas.microsoft.com/office/drawing/2014/main" id="{35E0D1FF-9136-BE80-50E4-50E9A22473D5}"/>
              </a:ext>
            </a:extLst>
          </p:cNvPr>
          <p:cNvSpPr>
            <a:spLocks noGrp="1"/>
          </p:cNvSpPr>
          <p:nvPr>
            <p:ph type="sldNum" sz="quarter" idx="12"/>
          </p:nvPr>
        </p:nvSpPr>
        <p:spPr/>
        <p:txBody>
          <a:bodyPr/>
          <a:lstStyle/>
          <a:p>
            <a:fld id="{9F7ECEBC-3B63-4262-8BE9-06366B519A9F}" type="slidenum">
              <a:rPr lang="hu-HU" smtClean="0"/>
              <a:pPr/>
              <a:t>42</a:t>
            </a:fld>
            <a:endParaRPr lang="hu-HU" dirty="0"/>
          </a:p>
        </p:txBody>
      </p:sp>
      <p:sp>
        <p:nvSpPr>
          <p:cNvPr id="6" name="Title 5">
            <a:extLst>
              <a:ext uri="{FF2B5EF4-FFF2-40B4-BE49-F238E27FC236}">
                <a16:creationId xmlns:a16="http://schemas.microsoft.com/office/drawing/2014/main" id="{A996AE32-1200-129C-0C5F-DA048CF7A5D9}"/>
              </a:ext>
            </a:extLst>
          </p:cNvPr>
          <p:cNvSpPr>
            <a:spLocks noGrp="1"/>
          </p:cNvSpPr>
          <p:nvPr>
            <p:ph type="title"/>
          </p:nvPr>
        </p:nvSpPr>
        <p:spPr/>
        <p:txBody>
          <a:bodyPr/>
          <a:lstStyle/>
          <a:p>
            <a:pPr marL="0" indent="0">
              <a:buNone/>
            </a:pPr>
            <a:r>
              <a:rPr lang="en-GB" b="1" dirty="0"/>
              <a:t>Breadth-First Search (BFS)</a:t>
            </a:r>
          </a:p>
        </p:txBody>
      </p:sp>
      <p:pic>
        <p:nvPicPr>
          <p:cNvPr id="8" name="Picture 7">
            <a:extLst>
              <a:ext uri="{FF2B5EF4-FFF2-40B4-BE49-F238E27FC236}">
                <a16:creationId xmlns:a16="http://schemas.microsoft.com/office/drawing/2014/main" id="{BBB5EACD-17E4-652F-3343-4E8AA4967B2E}"/>
              </a:ext>
            </a:extLst>
          </p:cNvPr>
          <p:cNvPicPr>
            <a:picLocks noChangeAspect="1"/>
          </p:cNvPicPr>
          <p:nvPr/>
        </p:nvPicPr>
        <p:blipFill>
          <a:blip r:embed="rId2"/>
          <a:stretch>
            <a:fillRect/>
          </a:stretch>
        </p:blipFill>
        <p:spPr>
          <a:xfrm>
            <a:off x="4605337" y="4253788"/>
            <a:ext cx="4834477" cy="584912"/>
          </a:xfrm>
          <a:prstGeom prst="rect">
            <a:avLst/>
          </a:prstGeom>
        </p:spPr>
      </p:pic>
      <p:sp>
        <p:nvSpPr>
          <p:cNvPr id="3" name="Élőláb helye 2">
            <a:extLst>
              <a:ext uri="{FF2B5EF4-FFF2-40B4-BE49-F238E27FC236}">
                <a16:creationId xmlns:a16="http://schemas.microsoft.com/office/drawing/2014/main" id="{C764E7A8-12C4-8A28-FA42-DD442CD8C9E9}"/>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5C5D2C54-81BC-9626-AA46-038289007C50}"/>
              </a:ext>
            </a:extLst>
          </p:cNvPr>
          <p:cNvGrpSpPr/>
          <p:nvPr/>
        </p:nvGrpSpPr>
        <p:grpSpPr>
          <a:xfrm>
            <a:off x="3078726" y="6038296"/>
            <a:ext cx="1736050" cy="787001"/>
            <a:chOff x="6717298" y="6108892"/>
            <a:chExt cx="1736050" cy="787001"/>
          </a:xfrm>
        </p:grpSpPr>
        <p:pic>
          <p:nvPicPr>
            <p:cNvPr id="9" name="Ábra 8">
              <a:extLst>
                <a:ext uri="{FF2B5EF4-FFF2-40B4-BE49-F238E27FC236}">
                  <a16:creationId xmlns:a16="http://schemas.microsoft.com/office/drawing/2014/main" id="{8D83EFD7-EC20-AABC-5410-D4DFA9C63476}"/>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10" name="Ábra 9">
              <a:extLst>
                <a:ext uri="{FF2B5EF4-FFF2-40B4-BE49-F238E27FC236}">
                  <a16:creationId xmlns:a16="http://schemas.microsoft.com/office/drawing/2014/main" id="{5D69A8F8-CE42-13F7-8677-9F7EF56DC30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1264965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5E0D1FF-9136-BE80-50E4-50E9A22473D5}"/>
              </a:ext>
            </a:extLst>
          </p:cNvPr>
          <p:cNvSpPr>
            <a:spLocks noGrp="1"/>
          </p:cNvSpPr>
          <p:nvPr>
            <p:ph type="sldNum" sz="quarter" idx="12"/>
          </p:nvPr>
        </p:nvSpPr>
        <p:spPr/>
        <p:txBody>
          <a:bodyPr/>
          <a:lstStyle/>
          <a:p>
            <a:fld id="{9F7ECEBC-3B63-4262-8BE9-06366B519A9F}" type="slidenum">
              <a:rPr lang="hu-HU" smtClean="0"/>
              <a:pPr/>
              <a:t>43</a:t>
            </a:fld>
            <a:endParaRPr lang="hu-HU" dirty="0"/>
          </a:p>
        </p:txBody>
      </p:sp>
      <p:sp>
        <p:nvSpPr>
          <p:cNvPr id="6" name="Title 5">
            <a:extLst>
              <a:ext uri="{FF2B5EF4-FFF2-40B4-BE49-F238E27FC236}">
                <a16:creationId xmlns:a16="http://schemas.microsoft.com/office/drawing/2014/main" id="{A996AE32-1200-129C-0C5F-DA048CF7A5D9}"/>
              </a:ext>
            </a:extLst>
          </p:cNvPr>
          <p:cNvSpPr>
            <a:spLocks noGrp="1"/>
          </p:cNvSpPr>
          <p:nvPr>
            <p:ph type="title"/>
          </p:nvPr>
        </p:nvSpPr>
        <p:spPr/>
        <p:txBody>
          <a:bodyPr/>
          <a:lstStyle/>
          <a:p>
            <a:pPr marL="0" indent="0">
              <a:buNone/>
            </a:pPr>
            <a:r>
              <a:rPr lang="en-GB" dirty="0"/>
              <a:t>Breadth-First Search (BFS)</a:t>
            </a:r>
          </a:p>
        </p:txBody>
      </p:sp>
      <p:pic>
        <p:nvPicPr>
          <p:cNvPr id="7" name="Picture 6">
            <a:extLst>
              <a:ext uri="{FF2B5EF4-FFF2-40B4-BE49-F238E27FC236}">
                <a16:creationId xmlns:a16="http://schemas.microsoft.com/office/drawing/2014/main" id="{29A31EF5-DCE0-9418-BF1A-413AE992809B}"/>
              </a:ext>
            </a:extLst>
          </p:cNvPr>
          <p:cNvPicPr>
            <a:picLocks noChangeAspect="1"/>
          </p:cNvPicPr>
          <p:nvPr/>
        </p:nvPicPr>
        <p:blipFill rotWithShape="1">
          <a:blip r:embed="rId2"/>
          <a:srcRect t="6224" b="36320"/>
          <a:stretch/>
        </p:blipFill>
        <p:spPr>
          <a:xfrm>
            <a:off x="271793" y="2698023"/>
            <a:ext cx="11648413" cy="1875774"/>
          </a:xfrm>
          <a:prstGeom prst="rect">
            <a:avLst/>
          </a:prstGeom>
        </p:spPr>
      </p:pic>
      <p:sp>
        <p:nvSpPr>
          <p:cNvPr id="2" name="Élőláb helye 2">
            <a:extLst>
              <a:ext uri="{FF2B5EF4-FFF2-40B4-BE49-F238E27FC236}">
                <a16:creationId xmlns:a16="http://schemas.microsoft.com/office/drawing/2014/main" id="{E45E1A7E-6042-0D74-D33B-611AB4A97358}"/>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3" name="Csoportba foglalás 2">
            <a:extLst>
              <a:ext uri="{FF2B5EF4-FFF2-40B4-BE49-F238E27FC236}">
                <a16:creationId xmlns:a16="http://schemas.microsoft.com/office/drawing/2014/main" id="{CAD07A62-0DB5-1C24-EFE1-41867A5391E4}"/>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45D40079-51AE-DCB1-B3EE-D4F0F60394B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7B2C683A-9C48-EBD7-D63F-0CDC0FC81766}"/>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1258299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E41A71C-5C73-7439-9457-D64CBB8D0E12}"/>
              </a:ext>
            </a:extLst>
          </p:cNvPr>
          <p:cNvSpPr>
            <a:spLocks noGrp="1"/>
          </p:cNvSpPr>
          <p:nvPr>
            <p:ph idx="1"/>
          </p:nvPr>
        </p:nvSpPr>
        <p:spPr/>
        <p:txBody>
          <a:bodyPr>
            <a:normAutofit/>
          </a:bodyPr>
          <a:lstStyle/>
          <a:p>
            <a:r>
              <a:rPr lang="en-US" sz="2400" dirty="0"/>
              <a:t>Desirable </a:t>
            </a:r>
            <a:r>
              <a:rPr lang="en-GB" sz="2400" dirty="0"/>
              <a:t>when actions have different costs</a:t>
            </a:r>
          </a:p>
          <a:p>
            <a:r>
              <a:rPr lang="en-GB" sz="2400" dirty="0"/>
              <a:t>Evaluation function is the cost of the path from the root to the current node. </a:t>
            </a:r>
            <a:endParaRPr lang="hu-HU" sz="2400" dirty="0"/>
          </a:p>
          <a:p>
            <a:r>
              <a:rPr lang="hu-HU" sz="2400" dirty="0" err="1"/>
              <a:t>Example</a:t>
            </a:r>
            <a:r>
              <a:rPr lang="hu-HU" sz="2400" dirty="0"/>
              <a:t> </a:t>
            </a:r>
            <a:r>
              <a:rPr lang="hu-HU" sz="2400" dirty="0" err="1"/>
              <a:t>problem</a:t>
            </a:r>
            <a:r>
              <a:rPr lang="hu-HU" sz="2400" dirty="0"/>
              <a:t>: </a:t>
            </a:r>
          </a:p>
          <a:p>
            <a:pPr lvl="1"/>
            <a:r>
              <a:rPr lang="en-GB" sz="2000" dirty="0"/>
              <a:t>to get from Sibiu to Bucharest. </a:t>
            </a:r>
          </a:p>
          <a:p>
            <a:endParaRPr lang="en-US" sz="2400" dirty="0"/>
          </a:p>
        </p:txBody>
      </p:sp>
      <p:sp>
        <p:nvSpPr>
          <p:cNvPr id="5" name="Slide Number Placeholder 4">
            <a:extLst>
              <a:ext uri="{FF2B5EF4-FFF2-40B4-BE49-F238E27FC236}">
                <a16:creationId xmlns:a16="http://schemas.microsoft.com/office/drawing/2014/main" id="{B9D2D6F7-AF0E-8E8B-C1A9-0A172132D35F}"/>
              </a:ext>
            </a:extLst>
          </p:cNvPr>
          <p:cNvSpPr>
            <a:spLocks noGrp="1"/>
          </p:cNvSpPr>
          <p:nvPr>
            <p:ph type="sldNum" sz="quarter" idx="12"/>
          </p:nvPr>
        </p:nvSpPr>
        <p:spPr/>
        <p:txBody>
          <a:bodyPr/>
          <a:lstStyle/>
          <a:p>
            <a:fld id="{9F7ECEBC-3B63-4262-8BE9-06366B519A9F}" type="slidenum">
              <a:rPr lang="hu-HU" smtClean="0"/>
              <a:pPr/>
              <a:t>44</a:t>
            </a:fld>
            <a:endParaRPr lang="hu-HU" dirty="0"/>
          </a:p>
        </p:txBody>
      </p:sp>
      <p:sp>
        <p:nvSpPr>
          <p:cNvPr id="6" name="Title 5">
            <a:extLst>
              <a:ext uri="{FF2B5EF4-FFF2-40B4-BE49-F238E27FC236}">
                <a16:creationId xmlns:a16="http://schemas.microsoft.com/office/drawing/2014/main" id="{3D1E17C6-A181-40F4-C835-719582B73626}"/>
              </a:ext>
            </a:extLst>
          </p:cNvPr>
          <p:cNvSpPr>
            <a:spLocks noGrp="1"/>
          </p:cNvSpPr>
          <p:nvPr>
            <p:ph type="title"/>
          </p:nvPr>
        </p:nvSpPr>
        <p:spPr/>
        <p:txBody>
          <a:bodyPr>
            <a:normAutofit fontScale="90000"/>
          </a:bodyPr>
          <a:lstStyle/>
          <a:p>
            <a:r>
              <a:rPr lang="en-US" dirty="0"/>
              <a:t>Uninformed-Cost Search (UCS) / Dijkstra’s algorithm </a:t>
            </a:r>
          </a:p>
        </p:txBody>
      </p:sp>
      <p:pic>
        <p:nvPicPr>
          <p:cNvPr id="7" name="Picture 6">
            <a:extLst>
              <a:ext uri="{FF2B5EF4-FFF2-40B4-BE49-F238E27FC236}">
                <a16:creationId xmlns:a16="http://schemas.microsoft.com/office/drawing/2014/main" id="{B605202C-4531-0DE5-4561-E13B7ECA00AB}"/>
              </a:ext>
            </a:extLst>
          </p:cNvPr>
          <p:cNvPicPr>
            <a:picLocks noChangeAspect="1"/>
          </p:cNvPicPr>
          <p:nvPr/>
        </p:nvPicPr>
        <p:blipFill rotWithShape="1">
          <a:blip r:embed="rId2"/>
          <a:srcRect l="24616" t="6389" r="27039" b="19730"/>
          <a:stretch/>
        </p:blipFill>
        <p:spPr>
          <a:xfrm>
            <a:off x="6726709" y="2932800"/>
            <a:ext cx="4405734" cy="2967259"/>
          </a:xfrm>
          <a:prstGeom prst="rect">
            <a:avLst/>
          </a:prstGeom>
        </p:spPr>
      </p:pic>
      <p:sp>
        <p:nvSpPr>
          <p:cNvPr id="3" name="Élőláb helye 2">
            <a:extLst>
              <a:ext uri="{FF2B5EF4-FFF2-40B4-BE49-F238E27FC236}">
                <a16:creationId xmlns:a16="http://schemas.microsoft.com/office/drawing/2014/main" id="{BE50EDEC-401B-4F19-701B-288CA6567D45}"/>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8" name="Csoportba foglalás 7">
            <a:extLst>
              <a:ext uri="{FF2B5EF4-FFF2-40B4-BE49-F238E27FC236}">
                <a16:creationId xmlns:a16="http://schemas.microsoft.com/office/drawing/2014/main" id="{2BFB36D3-1893-CD27-66C7-A98D9596A12B}"/>
              </a:ext>
            </a:extLst>
          </p:cNvPr>
          <p:cNvGrpSpPr/>
          <p:nvPr/>
        </p:nvGrpSpPr>
        <p:grpSpPr>
          <a:xfrm>
            <a:off x="3078726" y="6038296"/>
            <a:ext cx="1736050" cy="787001"/>
            <a:chOff x="6717298" y="6108892"/>
            <a:chExt cx="1736050" cy="787001"/>
          </a:xfrm>
        </p:grpSpPr>
        <p:pic>
          <p:nvPicPr>
            <p:cNvPr id="9" name="Ábra 8">
              <a:extLst>
                <a:ext uri="{FF2B5EF4-FFF2-40B4-BE49-F238E27FC236}">
                  <a16:creationId xmlns:a16="http://schemas.microsoft.com/office/drawing/2014/main" id="{63CDD139-19D5-3BC8-D73A-4CE16BA86D2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10" name="Ábra 9">
              <a:extLst>
                <a:ext uri="{FF2B5EF4-FFF2-40B4-BE49-F238E27FC236}">
                  <a16:creationId xmlns:a16="http://schemas.microsoft.com/office/drawing/2014/main" id="{50B3C862-9221-82A8-B42C-11995ACEED62}"/>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38349612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B387F3D-9EAF-57E4-D4E0-0256339EFBB7}"/>
              </a:ext>
            </a:extLst>
          </p:cNvPr>
          <p:cNvSpPr>
            <a:spLocks noGrp="1"/>
          </p:cNvSpPr>
          <p:nvPr>
            <p:ph idx="1"/>
          </p:nvPr>
        </p:nvSpPr>
        <p:spPr>
          <a:xfrm>
            <a:off x="838200" y="1548721"/>
            <a:ext cx="7242110" cy="4351338"/>
          </a:xfrm>
        </p:spPr>
        <p:txBody>
          <a:bodyPr>
            <a:normAutofit lnSpcReduction="10000"/>
          </a:bodyPr>
          <a:lstStyle/>
          <a:p>
            <a:r>
              <a:rPr lang="en-GB" sz="1600" dirty="0"/>
              <a:t>The problem is to get from Sibiu to Bucharest.</a:t>
            </a:r>
          </a:p>
          <a:p>
            <a:r>
              <a:rPr lang="en-GB" sz="1600" dirty="0"/>
              <a:t>The successors of Sibiu are </a:t>
            </a:r>
            <a:r>
              <a:rPr lang="en-GB" sz="1600" dirty="0" err="1"/>
              <a:t>Rimnicu</a:t>
            </a:r>
            <a:r>
              <a:rPr lang="en-GB" sz="1600" dirty="0"/>
              <a:t> </a:t>
            </a:r>
            <a:r>
              <a:rPr lang="en-GB" sz="1600" dirty="0" err="1"/>
              <a:t>Vilcea</a:t>
            </a:r>
            <a:r>
              <a:rPr lang="en-GB" sz="1600" dirty="0"/>
              <a:t> and </a:t>
            </a:r>
            <a:r>
              <a:rPr lang="en-GB" sz="1600" dirty="0" err="1"/>
              <a:t>Fagaras</a:t>
            </a:r>
            <a:r>
              <a:rPr lang="en-GB" sz="1600" dirty="0"/>
              <a:t>, with costs 80 and 99, respectively. </a:t>
            </a:r>
          </a:p>
          <a:p>
            <a:r>
              <a:rPr lang="en-GB" sz="1600" dirty="0"/>
              <a:t>The least cost node, </a:t>
            </a:r>
            <a:r>
              <a:rPr lang="en-GB" sz="1600" dirty="0" err="1"/>
              <a:t>Rimnicu</a:t>
            </a:r>
            <a:r>
              <a:rPr lang="en-GB" sz="1600" dirty="0"/>
              <a:t> </a:t>
            </a:r>
            <a:r>
              <a:rPr lang="en-GB" sz="1600" dirty="0" err="1"/>
              <a:t>Vilcea</a:t>
            </a:r>
            <a:r>
              <a:rPr lang="en-GB" sz="1600" dirty="0"/>
              <a:t>, is expanded next</a:t>
            </a:r>
          </a:p>
          <a:p>
            <a:r>
              <a:rPr lang="en-GB" sz="1600" dirty="0"/>
              <a:t>Only Pitesti, adding Pitesti with cost 80 + 97=177. </a:t>
            </a:r>
          </a:p>
          <a:p>
            <a:r>
              <a:rPr lang="en-GB" sz="1600" dirty="0"/>
              <a:t>The least-cost node is now </a:t>
            </a:r>
            <a:r>
              <a:rPr lang="en-GB" sz="1600" dirty="0" err="1"/>
              <a:t>Fagaras</a:t>
            </a:r>
            <a:r>
              <a:rPr lang="en-GB" sz="1600" dirty="0"/>
              <a:t>, so it is expanded,</a:t>
            </a:r>
          </a:p>
          <a:p>
            <a:r>
              <a:rPr lang="en-GB" sz="1600" dirty="0"/>
              <a:t>adding Bucharest with cost 99+211=310.</a:t>
            </a:r>
          </a:p>
          <a:p>
            <a:r>
              <a:rPr lang="en-GB" sz="1600" dirty="0"/>
              <a:t>Bucharest is the goal, but the algorithm tests for goals only when it expands a node, not when it generates a node, so it has not yet detected that this is a path to the goal.</a:t>
            </a:r>
          </a:p>
          <a:p>
            <a:r>
              <a:rPr lang="en-GB" sz="1600" dirty="0"/>
              <a:t>The algorithm continues on, choosing Pitesti for expansion next and adding a second path to Bucharest with cost 80 + 97 + 101=278.  </a:t>
            </a:r>
          </a:p>
          <a:p>
            <a:r>
              <a:rPr lang="en-GB" sz="1600" dirty="0"/>
              <a:t>278 has a lower cost, so it is chosen as next to continue. Therefore, we expand Bucharest</a:t>
            </a:r>
          </a:p>
          <a:p>
            <a:r>
              <a:rPr lang="en-GB" sz="1600" dirty="0"/>
              <a:t>Bucharest is the goal, so the algorithm returns it</a:t>
            </a:r>
          </a:p>
        </p:txBody>
      </p:sp>
      <p:sp>
        <p:nvSpPr>
          <p:cNvPr id="5" name="Slide Number Placeholder 4">
            <a:extLst>
              <a:ext uri="{FF2B5EF4-FFF2-40B4-BE49-F238E27FC236}">
                <a16:creationId xmlns:a16="http://schemas.microsoft.com/office/drawing/2014/main" id="{2ACD8ED3-4128-3EC8-EC69-9E54977894D7}"/>
              </a:ext>
            </a:extLst>
          </p:cNvPr>
          <p:cNvSpPr>
            <a:spLocks noGrp="1"/>
          </p:cNvSpPr>
          <p:nvPr>
            <p:ph type="sldNum" sz="quarter" idx="12"/>
          </p:nvPr>
        </p:nvSpPr>
        <p:spPr/>
        <p:txBody>
          <a:bodyPr/>
          <a:lstStyle/>
          <a:p>
            <a:fld id="{9F7ECEBC-3B63-4262-8BE9-06366B519A9F}" type="slidenum">
              <a:rPr lang="hu-HU" smtClean="0"/>
              <a:pPr/>
              <a:t>45</a:t>
            </a:fld>
            <a:endParaRPr lang="hu-HU" dirty="0"/>
          </a:p>
        </p:txBody>
      </p:sp>
      <p:sp>
        <p:nvSpPr>
          <p:cNvPr id="6" name="Title 5">
            <a:extLst>
              <a:ext uri="{FF2B5EF4-FFF2-40B4-BE49-F238E27FC236}">
                <a16:creationId xmlns:a16="http://schemas.microsoft.com/office/drawing/2014/main" id="{E8EE67E4-1F08-94B4-2247-FED12EFF228F}"/>
              </a:ext>
            </a:extLst>
          </p:cNvPr>
          <p:cNvSpPr>
            <a:spLocks noGrp="1"/>
          </p:cNvSpPr>
          <p:nvPr>
            <p:ph type="title"/>
          </p:nvPr>
        </p:nvSpPr>
        <p:spPr/>
        <p:txBody>
          <a:bodyPr/>
          <a:lstStyle/>
          <a:p>
            <a:r>
              <a:rPr lang="en-US" dirty="0"/>
              <a:t>Uninformed-Cost Search (UCS)</a:t>
            </a:r>
          </a:p>
        </p:txBody>
      </p:sp>
      <p:pic>
        <p:nvPicPr>
          <p:cNvPr id="24" name="Kép 23">
            <a:extLst>
              <a:ext uri="{FF2B5EF4-FFF2-40B4-BE49-F238E27FC236}">
                <a16:creationId xmlns:a16="http://schemas.microsoft.com/office/drawing/2014/main" id="{A745D252-F663-0500-7976-F8D74817BE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3733" y="1877439"/>
            <a:ext cx="3597478" cy="2821022"/>
          </a:xfrm>
          <a:prstGeom prst="rect">
            <a:avLst/>
          </a:prstGeom>
        </p:spPr>
      </p:pic>
      <p:sp>
        <p:nvSpPr>
          <p:cNvPr id="3" name="Élőláb helye 2">
            <a:extLst>
              <a:ext uri="{FF2B5EF4-FFF2-40B4-BE49-F238E27FC236}">
                <a16:creationId xmlns:a16="http://schemas.microsoft.com/office/drawing/2014/main" id="{48744E64-B862-79CA-915E-4B9275F1649A}"/>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768ABF41-4906-C1F9-5923-79E4E29D9B80}"/>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E56C3939-274C-FF1C-8FD9-AB8D06060B8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D4A35AC0-A63E-1EE5-F9B6-8994B8D041AE}"/>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12151888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72736F7-904A-5904-F66E-F08A952B5F08}"/>
              </a:ext>
            </a:extLst>
          </p:cNvPr>
          <p:cNvSpPr>
            <a:spLocks noGrp="1"/>
          </p:cNvSpPr>
          <p:nvPr>
            <p:ph idx="1"/>
          </p:nvPr>
        </p:nvSpPr>
        <p:spPr/>
        <p:txBody>
          <a:bodyPr>
            <a:normAutofit/>
          </a:bodyPr>
          <a:lstStyle/>
          <a:p>
            <a:r>
              <a:rPr lang="hu-HU" sz="2400" dirty="0"/>
              <a:t>A</a:t>
            </a:r>
            <a:r>
              <a:rPr lang="en-GB" sz="2400" dirty="0" err="1"/>
              <a:t>lways</a:t>
            </a:r>
            <a:r>
              <a:rPr lang="en-GB" sz="2400" dirty="0"/>
              <a:t> expands the deepest node in the frontier first. </a:t>
            </a:r>
          </a:p>
          <a:p>
            <a:r>
              <a:rPr lang="en-GB" sz="2400" dirty="0"/>
              <a:t>It is usually implemented not as a graph search but as a tree-like search that does not keep a table of reached states.</a:t>
            </a:r>
          </a:p>
          <a:p>
            <a:r>
              <a:rPr lang="en-GB" sz="2400" dirty="0"/>
              <a:t>Depth-first search is not cost-optimal; it returns the first solution it finds, even if it is not cheapest.</a:t>
            </a:r>
          </a:p>
          <a:p>
            <a:r>
              <a:rPr lang="en-GB" sz="2400" dirty="0"/>
              <a:t>Desirable only for problems where a tree-like search is feasible</a:t>
            </a:r>
          </a:p>
          <a:p>
            <a:r>
              <a:rPr lang="en-GB" sz="2400" dirty="0"/>
              <a:t>DFS has much smaller needs for memory</a:t>
            </a:r>
            <a:endParaRPr lang="en-US" sz="2400" dirty="0"/>
          </a:p>
        </p:txBody>
      </p:sp>
      <p:sp>
        <p:nvSpPr>
          <p:cNvPr id="5" name="Slide Number Placeholder 4">
            <a:extLst>
              <a:ext uri="{FF2B5EF4-FFF2-40B4-BE49-F238E27FC236}">
                <a16:creationId xmlns:a16="http://schemas.microsoft.com/office/drawing/2014/main" id="{6FE6C36B-E6EA-8D89-AB87-175AE00A66A4}"/>
              </a:ext>
            </a:extLst>
          </p:cNvPr>
          <p:cNvSpPr>
            <a:spLocks noGrp="1"/>
          </p:cNvSpPr>
          <p:nvPr>
            <p:ph type="sldNum" sz="quarter" idx="12"/>
          </p:nvPr>
        </p:nvSpPr>
        <p:spPr/>
        <p:txBody>
          <a:bodyPr/>
          <a:lstStyle/>
          <a:p>
            <a:fld id="{9F7ECEBC-3B63-4262-8BE9-06366B519A9F}" type="slidenum">
              <a:rPr lang="hu-HU" smtClean="0"/>
              <a:pPr/>
              <a:t>46</a:t>
            </a:fld>
            <a:endParaRPr lang="hu-HU" dirty="0"/>
          </a:p>
        </p:txBody>
      </p:sp>
      <p:sp>
        <p:nvSpPr>
          <p:cNvPr id="6" name="Title 5">
            <a:extLst>
              <a:ext uri="{FF2B5EF4-FFF2-40B4-BE49-F238E27FC236}">
                <a16:creationId xmlns:a16="http://schemas.microsoft.com/office/drawing/2014/main" id="{C40F7FB0-6B79-68BE-3541-E5D6D5236853}"/>
              </a:ext>
            </a:extLst>
          </p:cNvPr>
          <p:cNvSpPr>
            <a:spLocks noGrp="1"/>
          </p:cNvSpPr>
          <p:nvPr>
            <p:ph type="title"/>
          </p:nvPr>
        </p:nvSpPr>
        <p:spPr/>
        <p:txBody>
          <a:bodyPr/>
          <a:lstStyle/>
          <a:p>
            <a:r>
              <a:rPr lang="en-US" dirty="0"/>
              <a:t>Depth-first search (DFS)</a:t>
            </a:r>
          </a:p>
        </p:txBody>
      </p:sp>
      <p:sp>
        <p:nvSpPr>
          <p:cNvPr id="3" name="Élőláb helye 2">
            <a:extLst>
              <a:ext uri="{FF2B5EF4-FFF2-40B4-BE49-F238E27FC236}">
                <a16:creationId xmlns:a16="http://schemas.microsoft.com/office/drawing/2014/main" id="{7F7DA8A5-2883-C91B-5ED7-E806D7FEE350}"/>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A483031F-82B3-715C-5177-8454E2EA7BE0}"/>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CCBB76D4-0F33-D75E-B1DE-58AF54AE5DC8}"/>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01D63335-3D21-A8F1-FC97-FB38B15FFBB7}"/>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1205028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6FE6C36B-E6EA-8D89-AB87-175AE00A66A4}"/>
              </a:ext>
            </a:extLst>
          </p:cNvPr>
          <p:cNvSpPr>
            <a:spLocks noGrp="1"/>
          </p:cNvSpPr>
          <p:nvPr>
            <p:ph type="sldNum" sz="quarter" idx="12"/>
          </p:nvPr>
        </p:nvSpPr>
        <p:spPr/>
        <p:txBody>
          <a:bodyPr/>
          <a:lstStyle/>
          <a:p>
            <a:fld id="{9F7ECEBC-3B63-4262-8BE9-06366B519A9F}" type="slidenum">
              <a:rPr lang="hu-HU" smtClean="0"/>
              <a:pPr/>
              <a:t>47</a:t>
            </a:fld>
            <a:endParaRPr lang="hu-HU" dirty="0"/>
          </a:p>
        </p:txBody>
      </p:sp>
      <p:sp>
        <p:nvSpPr>
          <p:cNvPr id="6" name="Title 5">
            <a:extLst>
              <a:ext uri="{FF2B5EF4-FFF2-40B4-BE49-F238E27FC236}">
                <a16:creationId xmlns:a16="http://schemas.microsoft.com/office/drawing/2014/main" id="{C40F7FB0-6B79-68BE-3541-E5D6D5236853}"/>
              </a:ext>
            </a:extLst>
          </p:cNvPr>
          <p:cNvSpPr>
            <a:spLocks noGrp="1"/>
          </p:cNvSpPr>
          <p:nvPr>
            <p:ph type="title"/>
          </p:nvPr>
        </p:nvSpPr>
        <p:spPr/>
        <p:txBody>
          <a:bodyPr>
            <a:normAutofit/>
          </a:bodyPr>
          <a:lstStyle/>
          <a:p>
            <a:r>
              <a:rPr lang="en-US" dirty="0"/>
              <a:t>Depth-first search (DFS)</a:t>
            </a:r>
          </a:p>
        </p:txBody>
      </p:sp>
      <p:pic>
        <p:nvPicPr>
          <p:cNvPr id="1026" name="Picture 2" descr="A quick explanation of DFS &amp; BFS (Depth First Search &amp; Breadth-First Search)  | by Sebastian De Lima | Analytics Vidhya | Medium">
            <a:extLst>
              <a:ext uri="{FF2B5EF4-FFF2-40B4-BE49-F238E27FC236}">
                <a16:creationId xmlns:a16="http://schemas.microsoft.com/office/drawing/2014/main" id="{6015C737-F25A-75EB-D488-82C8AA2F7F8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3336"/>
          <a:stretch/>
        </p:blipFill>
        <p:spPr bwMode="auto">
          <a:xfrm>
            <a:off x="4395676" y="1919288"/>
            <a:ext cx="3262424" cy="3637687"/>
          </a:xfrm>
          <a:prstGeom prst="rect">
            <a:avLst/>
          </a:prstGeom>
          <a:noFill/>
          <a:extLst>
            <a:ext uri="{909E8E84-426E-40DD-AFC4-6F175D3DCCD1}">
              <a14:hiddenFill xmlns:a14="http://schemas.microsoft.com/office/drawing/2010/main">
                <a:solidFill>
                  <a:srgbClr val="FFFFFF"/>
                </a:solidFill>
              </a14:hiddenFill>
            </a:ext>
          </a:extLst>
        </p:spPr>
      </p:pic>
      <p:sp>
        <p:nvSpPr>
          <p:cNvPr id="2" name="Élőláb helye 2">
            <a:extLst>
              <a:ext uri="{FF2B5EF4-FFF2-40B4-BE49-F238E27FC236}">
                <a16:creationId xmlns:a16="http://schemas.microsoft.com/office/drawing/2014/main" id="{9615207F-7FEC-5758-6837-F3D4742EEAFB}"/>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3" name="Csoportba foglalás 2">
            <a:extLst>
              <a:ext uri="{FF2B5EF4-FFF2-40B4-BE49-F238E27FC236}">
                <a16:creationId xmlns:a16="http://schemas.microsoft.com/office/drawing/2014/main" id="{64230BC9-3DCB-246F-D76E-63AC06BDADEB}"/>
              </a:ext>
            </a:extLst>
          </p:cNvPr>
          <p:cNvGrpSpPr/>
          <p:nvPr/>
        </p:nvGrpSpPr>
        <p:grpSpPr>
          <a:xfrm>
            <a:off x="3078726" y="6038296"/>
            <a:ext cx="1736050" cy="787001"/>
            <a:chOff x="6717298" y="6108892"/>
            <a:chExt cx="1736050" cy="787001"/>
          </a:xfrm>
        </p:grpSpPr>
        <p:pic>
          <p:nvPicPr>
            <p:cNvPr id="7" name="Ábra 6">
              <a:extLst>
                <a:ext uri="{FF2B5EF4-FFF2-40B4-BE49-F238E27FC236}">
                  <a16:creationId xmlns:a16="http://schemas.microsoft.com/office/drawing/2014/main" id="{34EF49BF-3644-3775-3C9F-EDF5C1E630E3}"/>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8" name="Ábra 7">
              <a:extLst>
                <a:ext uri="{FF2B5EF4-FFF2-40B4-BE49-F238E27FC236}">
                  <a16:creationId xmlns:a16="http://schemas.microsoft.com/office/drawing/2014/main" id="{A768330E-6CF3-C0B6-A2AA-925A6E5C0C7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44262881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EAE7FD3-CD25-3501-AA43-A5EC28040063}"/>
              </a:ext>
            </a:extLst>
          </p:cNvPr>
          <p:cNvSpPr>
            <a:spLocks noGrp="1"/>
          </p:cNvSpPr>
          <p:nvPr>
            <p:ph idx="1"/>
          </p:nvPr>
        </p:nvSpPr>
        <p:spPr/>
        <p:txBody>
          <a:bodyPr>
            <a:normAutofit/>
          </a:bodyPr>
          <a:lstStyle/>
          <a:p>
            <a:r>
              <a:rPr lang="en-US" dirty="0"/>
              <a:t>Beam search, </a:t>
            </a:r>
          </a:p>
          <a:p>
            <a:r>
              <a:rPr lang="en-US" dirty="0"/>
              <a:t>Depth-limited, </a:t>
            </a:r>
          </a:p>
          <a:p>
            <a:r>
              <a:rPr lang="en-US" dirty="0"/>
              <a:t>Iterative deepening, </a:t>
            </a:r>
          </a:p>
          <a:p>
            <a:r>
              <a:rPr lang="en-US" dirty="0"/>
              <a:t>Bidirectional, </a:t>
            </a:r>
          </a:p>
          <a:p>
            <a:r>
              <a:rPr lang="en-US" dirty="0"/>
              <a:t>Recursion, </a:t>
            </a:r>
          </a:p>
          <a:p>
            <a:r>
              <a:rPr lang="en-US" dirty="0"/>
              <a:t>Different weighting, </a:t>
            </a:r>
          </a:p>
          <a:p>
            <a:r>
              <a:rPr lang="hu-HU" dirty="0"/>
              <a:t>S</a:t>
            </a:r>
            <a:r>
              <a:rPr lang="en-US" dirty="0" err="1"/>
              <a:t>ome</a:t>
            </a:r>
            <a:r>
              <a:rPr lang="en-US" dirty="0"/>
              <a:t> random choice,</a:t>
            </a:r>
            <a:endParaRPr lang="hu-HU" dirty="0"/>
          </a:p>
          <a:p>
            <a:r>
              <a:rPr lang="hu-HU" dirty="0"/>
              <a:t>…</a:t>
            </a:r>
            <a:endParaRPr lang="en-US" dirty="0"/>
          </a:p>
        </p:txBody>
      </p:sp>
      <p:sp>
        <p:nvSpPr>
          <p:cNvPr id="5" name="Slide Number Placeholder 4">
            <a:extLst>
              <a:ext uri="{FF2B5EF4-FFF2-40B4-BE49-F238E27FC236}">
                <a16:creationId xmlns:a16="http://schemas.microsoft.com/office/drawing/2014/main" id="{D02C1B68-3F1E-4DC4-A034-1871B19C795D}"/>
              </a:ext>
            </a:extLst>
          </p:cNvPr>
          <p:cNvSpPr>
            <a:spLocks noGrp="1"/>
          </p:cNvSpPr>
          <p:nvPr>
            <p:ph type="sldNum" sz="quarter" idx="12"/>
          </p:nvPr>
        </p:nvSpPr>
        <p:spPr/>
        <p:txBody>
          <a:bodyPr/>
          <a:lstStyle/>
          <a:p>
            <a:fld id="{9F7ECEBC-3B63-4262-8BE9-06366B519A9F}" type="slidenum">
              <a:rPr lang="hu-HU" smtClean="0"/>
              <a:pPr/>
              <a:t>48</a:t>
            </a:fld>
            <a:endParaRPr lang="hu-HU" dirty="0"/>
          </a:p>
        </p:txBody>
      </p:sp>
      <p:sp>
        <p:nvSpPr>
          <p:cNvPr id="6" name="Title 5">
            <a:extLst>
              <a:ext uri="{FF2B5EF4-FFF2-40B4-BE49-F238E27FC236}">
                <a16:creationId xmlns:a16="http://schemas.microsoft.com/office/drawing/2014/main" id="{D3883D1D-28E8-5D2D-05C9-8F5D227B38F5}"/>
              </a:ext>
            </a:extLst>
          </p:cNvPr>
          <p:cNvSpPr>
            <a:spLocks noGrp="1"/>
          </p:cNvSpPr>
          <p:nvPr>
            <p:ph type="title"/>
          </p:nvPr>
        </p:nvSpPr>
        <p:spPr/>
        <p:txBody>
          <a:bodyPr/>
          <a:lstStyle/>
          <a:p>
            <a:r>
              <a:rPr lang="en-US" dirty="0"/>
              <a:t>Extras</a:t>
            </a:r>
            <a:endParaRPr lang="hu-HU" dirty="0"/>
          </a:p>
        </p:txBody>
      </p:sp>
      <p:sp>
        <p:nvSpPr>
          <p:cNvPr id="3" name="Élőláb helye 2">
            <a:extLst>
              <a:ext uri="{FF2B5EF4-FFF2-40B4-BE49-F238E27FC236}">
                <a16:creationId xmlns:a16="http://schemas.microsoft.com/office/drawing/2014/main" id="{14F72778-D42F-3EC0-41AD-F41687C0D69D}"/>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42807BC7-FE06-5C71-998A-9CE57D067195}"/>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E0435107-6AB3-F8B5-7B64-EE0193D31923}"/>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BBCC38CB-0ACD-B670-1DF0-C7EA13342092}"/>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9412319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784AD5-C5F6-523A-BAD4-29ACB92B9643}"/>
              </a:ext>
            </a:extLst>
          </p:cNvPr>
          <p:cNvSpPr>
            <a:spLocks noGrp="1"/>
          </p:cNvSpPr>
          <p:nvPr>
            <p:ph idx="1"/>
          </p:nvPr>
        </p:nvSpPr>
        <p:spPr/>
        <p:txBody>
          <a:bodyPr>
            <a:normAutofit lnSpcReduction="10000"/>
          </a:bodyPr>
          <a:lstStyle/>
          <a:p>
            <a:r>
              <a:rPr lang="en-GB" sz="2400" dirty="0"/>
              <a:t>Also called heuristic or intelligent search, uses information about the problem to guide the search. Usually has an estimate of the distance to a goal state, and is therefore efficient, but the search may not be always possible.</a:t>
            </a:r>
          </a:p>
          <a:p>
            <a:r>
              <a:rPr lang="en-GB" sz="2400" dirty="0"/>
              <a:t>Information about the problem space (heuristic) is used to compute preference among the children for exploration and expansion. Usually, more efficient than uninformed strategies</a:t>
            </a:r>
          </a:p>
          <a:p>
            <a:r>
              <a:rPr lang="en-GB" sz="2400" dirty="0"/>
              <a:t>Heuristic function H maps each state to a numerical value which depicts goodness of a node n</a:t>
            </a:r>
          </a:p>
          <a:p>
            <a:pPr lvl="1"/>
            <a:r>
              <a:rPr lang="en-GB" dirty="0"/>
              <a:t>H(n) = estimated cost of the cheapest path from the state at node n to a goal state</a:t>
            </a:r>
          </a:p>
          <a:p>
            <a:r>
              <a:rPr lang="en-GB" sz="2400" dirty="0"/>
              <a:t>Examples: Greedy Best-first search, A*, etc.</a:t>
            </a:r>
          </a:p>
        </p:txBody>
      </p:sp>
      <p:sp>
        <p:nvSpPr>
          <p:cNvPr id="5" name="Slide Number Placeholder 4">
            <a:extLst>
              <a:ext uri="{FF2B5EF4-FFF2-40B4-BE49-F238E27FC236}">
                <a16:creationId xmlns:a16="http://schemas.microsoft.com/office/drawing/2014/main" id="{C136C7A7-6A84-7F72-2588-4394E425EE5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7ECEBC-3B63-4262-8BE9-06366B519A9F}" type="slidenum">
              <a:rPr kumimoji="0" lang="hu-HU" sz="12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hu-HU"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24561B37-F41F-D856-B888-91E1193FFDAC}"/>
              </a:ext>
            </a:extLst>
          </p:cNvPr>
          <p:cNvSpPr>
            <a:spLocks noGrp="1"/>
          </p:cNvSpPr>
          <p:nvPr>
            <p:ph type="title"/>
          </p:nvPr>
        </p:nvSpPr>
        <p:spPr/>
        <p:txBody>
          <a:bodyPr/>
          <a:lstStyle/>
          <a:p>
            <a:r>
              <a:rPr lang="en-US" dirty="0"/>
              <a:t>Informed search (heuristic search)</a:t>
            </a:r>
          </a:p>
        </p:txBody>
      </p:sp>
      <p:sp>
        <p:nvSpPr>
          <p:cNvPr id="3" name="Élőláb helye 2">
            <a:extLst>
              <a:ext uri="{FF2B5EF4-FFF2-40B4-BE49-F238E27FC236}">
                <a16:creationId xmlns:a16="http://schemas.microsoft.com/office/drawing/2014/main" id="{B8879523-AB37-23BE-3254-065AF6703D53}"/>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1C24EFDB-84E3-C571-274D-A6238E34F9F1}"/>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C50E125A-A96C-387B-7D2F-9CB8A5A0E40A}"/>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4CA86F2F-9D31-1D5A-BD1D-0C5B47D7B7C8}"/>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2536665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rtalom helye 1">
            <a:extLst>
              <a:ext uri="{FF2B5EF4-FFF2-40B4-BE49-F238E27FC236}">
                <a16:creationId xmlns:a16="http://schemas.microsoft.com/office/drawing/2014/main" id="{5273B90F-BD9C-3A13-E3CA-85571013DEAF}"/>
              </a:ext>
            </a:extLst>
          </p:cNvPr>
          <p:cNvSpPr>
            <a:spLocks noGrp="1"/>
          </p:cNvSpPr>
          <p:nvPr>
            <p:ph idx="1"/>
          </p:nvPr>
        </p:nvSpPr>
        <p:spPr/>
        <p:txBody>
          <a:bodyPr/>
          <a:lstStyle/>
          <a:p>
            <a:r>
              <a:rPr lang="hu-HU" dirty="0" err="1"/>
              <a:t>Logic</a:t>
            </a:r>
            <a:r>
              <a:rPr lang="hu-HU" dirty="0"/>
              <a:t> </a:t>
            </a:r>
            <a:r>
              <a:rPr lang="hu-HU" dirty="0" err="1"/>
              <a:t>Theorist</a:t>
            </a:r>
            <a:endParaRPr lang="hu-HU" dirty="0"/>
          </a:p>
          <a:p>
            <a:r>
              <a:rPr lang="hu-HU" dirty="0"/>
              <a:t>General </a:t>
            </a:r>
            <a:r>
              <a:rPr lang="hu-HU" dirty="0" err="1"/>
              <a:t>Problem</a:t>
            </a:r>
            <a:r>
              <a:rPr lang="hu-HU" dirty="0"/>
              <a:t> </a:t>
            </a:r>
            <a:r>
              <a:rPr lang="hu-HU" dirty="0" err="1"/>
              <a:t>Solver</a:t>
            </a:r>
            <a:r>
              <a:rPr lang="hu-HU" dirty="0"/>
              <a:t> – </a:t>
            </a:r>
            <a:r>
              <a:rPr lang="hu-HU" dirty="0" err="1"/>
              <a:t>first</a:t>
            </a:r>
            <a:r>
              <a:rPr lang="hu-HU" dirty="0"/>
              <a:t> „</a:t>
            </a:r>
            <a:r>
              <a:rPr lang="hu-HU" dirty="0" err="1"/>
              <a:t>humanly</a:t>
            </a:r>
            <a:r>
              <a:rPr lang="hu-HU" dirty="0"/>
              <a:t>” </a:t>
            </a:r>
            <a:r>
              <a:rPr lang="hu-HU" dirty="0" err="1"/>
              <a:t>thinking</a:t>
            </a:r>
            <a:r>
              <a:rPr lang="hu-HU" dirty="0"/>
              <a:t> program</a:t>
            </a:r>
          </a:p>
          <a:p>
            <a:r>
              <a:rPr lang="hu-HU" dirty="0"/>
              <a:t>1959 – </a:t>
            </a:r>
            <a:r>
              <a:rPr lang="hu-HU" dirty="0" err="1"/>
              <a:t>Geometry</a:t>
            </a:r>
            <a:r>
              <a:rPr lang="hu-HU" dirty="0"/>
              <a:t> </a:t>
            </a:r>
            <a:r>
              <a:rPr lang="hu-HU" dirty="0" err="1"/>
              <a:t>Theorem</a:t>
            </a:r>
            <a:r>
              <a:rPr lang="hu-HU" dirty="0"/>
              <a:t> </a:t>
            </a:r>
            <a:r>
              <a:rPr lang="hu-HU" dirty="0" err="1"/>
              <a:t>Prover</a:t>
            </a:r>
            <a:endParaRPr lang="hu-HU" dirty="0"/>
          </a:p>
          <a:p>
            <a:r>
              <a:rPr lang="hu-HU" dirty="0"/>
              <a:t>1959 – MIT AI </a:t>
            </a:r>
            <a:r>
              <a:rPr lang="hu-HU" dirty="0" err="1"/>
              <a:t>Lab</a:t>
            </a:r>
            <a:r>
              <a:rPr lang="hu-HU" dirty="0"/>
              <a:t> </a:t>
            </a:r>
            <a:r>
              <a:rPr lang="hu-HU" dirty="0" err="1"/>
              <a:t>set</a:t>
            </a:r>
            <a:r>
              <a:rPr lang="hu-HU" dirty="0"/>
              <a:t> </a:t>
            </a:r>
            <a:r>
              <a:rPr lang="hu-HU" dirty="0" err="1"/>
              <a:t>up</a:t>
            </a:r>
            <a:endParaRPr lang="hu-HU" dirty="0"/>
          </a:p>
          <a:p>
            <a:r>
              <a:rPr lang="hu-HU" dirty="0"/>
              <a:t>1962 – </a:t>
            </a:r>
            <a:r>
              <a:rPr lang="hu-HU" dirty="0" err="1"/>
              <a:t>Rosenblatt’s</a:t>
            </a:r>
            <a:r>
              <a:rPr lang="hu-HU" dirty="0"/>
              <a:t> </a:t>
            </a:r>
            <a:r>
              <a:rPr lang="hu-HU" dirty="0" err="1"/>
              <a:t>Perceptron</a:t>
            </a:r>
            <a:endParaRPr lang="hu-HU" dirty="0"/>
          </a:p>
          <a:p>
            <a:r>
              <a:rPr lang="hu-HU" dirty="0" err="1"/>
              <a:t>Too</a:t>
            </a:r>
            <a:r>
              <a:rPr lang="hu-HU" dirty="0"/>
              <a:t> </a:t>
            </a:r>
            <a:r>
              <a:rPr lang="hu-HU" dirty="0" err="1"/>
              <a:t>much</a:t>
            </a:r>
            <a:r>
              <a:rPr lang="hu-HU" dirty="0"/>
              <a:t> </a:t>
            </a:r>
            <a:r>
              <a:rPr lang="hu-HU" dirty="0" err="1"/>
              <a:t>optimism</a:t>
            </a:r>
            <a:r>
              <a:rPr lang="hu-HU" dirty="0"/>
              <a:t> </a:t>
            </a:r>
            <a:r>
              <a:rPr lang="hu-HU" dirty="0" err="1"/>
              <a:t>about</a:t>
            </a:r>
            <a:r>
              <a:rPr lang="hu-HU" dirty="0"/>
              <a:t> the performance in the </a:t>
            </a:r>
            <a:r>
              <a:rPr lang="hu-HU" dirty="0" err="1"/>
              <a:t>first</a:t>
            </a:r>
            <a:r>
              <a:rPr lang="hu-HU" dirty="0"/>
              <a:t> </a:t>
            </a:r>
            <a:r>
              <a:rPr lang="hu-HU" dirty="0" err="1"/>
              <a:t>era</a:t>
            </a:r>
            <a:endParaRPr lang="en-US" dirty="0"/>
          </a:p>
        </p:txBody>
      </p:sp>
      <p:sp>
        <p:nvSpPr>
          <p:cNvPr id="5" name="Dia számának helye 4">
            <a:extLst>
              <a:ext uri="{FF2B5EF4-FFF2-40B4-BE49-F238E27FC236}">
                <a16:creationId xmlns:a16="http://schemas.microsoft.com/office/drawing/2014/main" id="{F9133B66-AD18-0F3C-5806-12498BDE1722}"/>
              </a:ext>
            </a:extLst>
          </p:cNvPr>
          <p:cNvSpPr>
            <a:spLocks noGrp="1"/>
          </p:cNvSpPr>
          <p:nvPr>
            <p:ph type="sldNum" sz="quarter" idx="12"/>
          </p:nvPr>
        </p:nvSpPr>
        <p:spPr/>
        <p:txBody>
          <a:bodyPr/>
          <a:lstStyle/>
          <a:p>
            <a:fld id="{9F7ECEBC-3B63-4262-8BE9-06366B519A9F}" type="slidenum">
              <a:rPr lang="hu-HU" smtClean="0"/>
              <a:pPr/>
              <a:t>5</a:t>
            </a:fld>
            <a:endParaRPr lang="hu-HU" dirty="0"/>
          </a:p>
        </p:txBody>
      </p:sp>
      <p:sp>
        <p:nvSpPr>
          <p:cNvPr id="6" name="Cím 5">
            <a:extLst>
              <a:ext uri="{FF2B5EF4-FFF2-40B4-BE49-F238E27FC236}">
                <a16:creationId xmlns:a16="http://schemas.microsoft.com/office/drawing/2014/main" id="{3427D3CF-0939-1B62-9856-319FFD5722A4}"/>
              </a:ext>
            </a:extLst>
          </p:cNvPr>
          <p:cNvSpPr>
            <a:spLocks noGrp="1"/>
          </p:cNvSpPr>
          <p:nvPr>
            <p:ph type="title"/>
          </p:nvPr>
        </p:nvSpPr>
        <p:spPr/>
        <p:txBody>
          <a:bodyPr/>
          <a:lstStyle/>
          <a:p>
            <a:r>
              <a:rPr lang="hu-HU" dirty="0" err="1"/>
              <a:t>First</a:t>
            </a:r>
            <a:r>
              <a:rPr lang="hu-HU" dirty="0"/>
              <a:t> </a:t>
            </a:r>
            <a:r>
              <a:rPr lang="hu-HU" dirty="0" err="1"/>
              <a:t>golden</a:t>
            </a:r>
            <a:r>
              <a:rPr lang="hu-HU" dirty="0"/>
              <a:t> </a:t>
            </a:r>
            <a:r>
              <a:rPr lang="hu-HU" dirty="0" err="1"/>
              <a:t>era</a:t>
            </a:r>
            <a:r>
              <a:rPr lang="hu-HU" dirty="0"/>
              <a:t>, </a:t>
            </a:r>
            <a:r>
              <a:rPr lang="hu-HU" dirty="0" err="1"/>
              <a:t>with</a:t>
            </a:r>
            <a:r>
              <a:rPr lang="hu-HU" dirty="0"/>
              <a:t> </a:t>
            </a:r>
            <a:r>
              <a:rPr lang="hu-HU" dirty="0" err="1"/>
              <a:t>high</a:t>
            </a:r>
            <a:r>
              <a:rPr lang="hu-HU" dirty="0"/>
              <a:t> </a:t>
            </a:r>
            <a:r>
              <a:rPr lang="hu-HU" dirty="0" err="1"/>
              <a:t>hopes</a:t>
            </a:r>
            <a:endParaRPr lang="en-US" dirty="0"/>
          </a:p>
        </p:txBody>
      </p:sp>
      <p:sp>
        <p:nvSpPr>
          <p:cNvPr id="3" name="Élőláb helye 2">
            <a:extLst>
              <a:ext uri="{FF2B5EF4-FFF2-40B4-BE49-F238E27FC236}">
                <a16:creationId xmlns:a16="http://schemas.microsoft.com/office/drawing/2014/main" id="{F300CFD7-BF47-6320-40A7-2C8D536D2B55}"/>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42B764E2-7534-2D2F-C2ED-4C725963DA49}"/>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104E651A-E3D8-17E9-C63A-5F0B1EA8C748}"/>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B4AFBEF0-ABF7-B299-4E0A-768EBBC468B1}"/>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17741036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05CEFF8-0E74-BE7F-8F95-13AE48C0E982}"/>
              </a:ext>
            </a:extLst>
          </p:cNvPr>
          <p:cNvSpPr>
            <a:spLocks noGrp="1"/>
          </p:cNvSpPr>
          <p:nvPr>
            <p:ph idx="1"/>
          </p:nvPr>
        </p:nvSpPr>
        <p:spPr>
          <a:xfrm>
            <a:off x="838200" y="1548721"/>
            <a:ext cx="10610088" cy="1624247"/>
          </a:xfrm>
        </p:spPr>
        <p:txBody>
          <a:bodyPr>
            <a:normAutofit fontScale="92500" lnSpcReduction="10000"/>
          </a:bodyPr>
          <a:lstStyle/>
          <a:p>
            <a:r>
              <a:rPr lang="en-US" dirty="0"/>
              <a:t>A heuristic is a task-related idea that is directly used in an algorithm in order to improve its effectiveness and efficiency </a:t>
            </a:r>
          </a:p>
          <a:p>
            <a:pPr marL="0" indent="0">
              <a:buNone/>
            </a:pPr>
            <a:r>
              <a:rPr lang="en-US" dirty="0"/>
              <a:t>(it can improve both running time and memory requirements), although this is usually not guaranteed. </a:t>
            </a:r>
            <a:endParaRPr lang="hu-HU" dirty="0"/>
          </a:p>
        </p:txBody>
      </p:sp>
      <p:sp>
        <p:nvSpPr>
          <p:cNvPr id="5" name="Slide Number Placeholder 4">
            <a:extLst>
              <a:ext uri="{FF2B5EF4-FFF2-40B4-BE49-F238E27FC236}">
                <a16:creationId xmlns:a16="http://schemas.microsoft.com/office/drawing/2014/main" id="{32FF558E-B0DB-840C-871E-1597C5E3052E}"/>
              </a:ext>
            </a:extLst>
          </p:cNvPr>
          <p:cNvSpPr>
            <a:spLocks noGrp="1"/>
          </p:cNvSpPr>
          <p:nvPr>
            <p:ph type="sldNum" sz="quarter" idx="12"/>
          </p:nvPr>
        </p:nvSpPr>
        <p:spPr/>
        <p:txBody>
          <a:bodyPr/>
          <a:lstStyle/>
          <a:p>
            <a:fld id="{9F7ECEBC-3B63-4262-8BE9-06366B519A9F}" type="slidenum">
              <a:rPr lang="hu-HU" smtClean="0"/>
              <a:pPr/>
              <a:t>50</a:t>
            </a:fld>
            <a:endParaRPr lang="hu-HU" dirty="0"/>
          </a:p>
        </p:txBody>
      </p:sp>
      <p:sp>
        <p:nvSpPr>
          <p:cNvPr id="6" name="Title 5">
            <a:extLst>
              <a:ext uri="{FF2B5EF4-FFF2-40B4-BE49-F238E27FC236}">
                <a16:creationId xmlns:a16="http://schemas.microsoft.com/office/drawing/2014/main" id="{101AAFF5-3E9A-93D9-BADA-6131EA0A790C}"/>
              </a:ext>
            </a:extLst>
          </p:cNvPr>
          <p:cNvSpPr>
            <a:spLocks noGrp="1"/>
          </p:cNvSpPr>
          <p:nvPr>
            <p:ph type="title"/>
          </p:nvPr>
        </p:nvSpPr>
        <p:spPr/>
        <p:txBody>
          <a:bodyPr/>
          <a:lstStyle/>
          <a:p>
            <a:r>
              <a:rPr lang="en-US" dirty="0"/>
              <a:t>Informed Search Strategies</a:t>
            </a:r>
            <a:endParaRPr lang="hu-HU" dirty="0"/>
          </a:p>
        </p:txBody>
      </p:sp>
      <p:cxnSp>
        <p:nvCxnSpPr>
          <p:cNvPr id="12" name="Straight Arrow Connector 11">
            <a:extLst>
              <a:ext uri="{FF2B5EF4-FFF2-40B4-BE49-F238E27FC236}">
                <a16:creationId xmlns:a16="http://schemas.microsoft.com/office/drawing/2014/main" id="{ED5A2EEB-92F7-148D-5A51-55A2DCAC3C87}"/>
              </a:ext>
            </a:extLst>
          </p:cNvPr>
          <p:cNvCxnSpPr>
            <a:cxnSpLocks/>
          </p:cNvCxnSpPr>
          <p:nvPr/>
        </p:nvCxnSpPr>
        <p:spPr>
          <a:xfrm flipV="1">
            <a:off x="2010156" y="3249505"/>
            <a:ext cx="0" cy="246549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2E83DC6-F4B1-1A31-8A58-0A0D3D084DF7}"/>
              </a:ext>
            </a:extLst>
          </p:cNvPr>
          <p:cNvCxnSpPr/>
          <p:nvPr/>
        </p:nvCxnSpPr>
        <p:spPr>
          <a:xfrm>
            <a:off x="1874520" y="5614416"/>
            <a:ext cx="426872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 name="Freeform: Shape 16">
            <a:extLst>
              <a:ext uri="{FF2B5EF4-FFF2-40B4-BE49-F238E27FC236}">
                <a16:creationId xmlns:a16="http://schemas.microsoft.com/office/drawing/2014/main" id="{6BDD0D40-A157-0CA7-8145-CD0AB0177E1F}"/>
              </a:ext>
            </a:extLst>
          </p:cNvPr>
          <p:cNvSpPr/>
          <p:nvPr/>
        </p:nvSpPr>
        <p:spPr>
          <a:xfrm>
            <a:off x="2530603" y="3328416"/>
            <a:ext cx="2731009" cy="2165772"/>
          </a:xfrm>
          <a:custGeom>
            <a:avLst/>
            <a:gdLst>
              <a:gd name="connsiteX0" fmla="*/ 0 w 3776472"/>
              <a:gd name="connsiteY0" fmla="*/ 0 h 1692506"/>
              <a:gd name="connsiteX1" fmla="*/ 320040 w 3776472"/>
              <a:gd name="connsiteY1" fmla="*/ 1316736 h 1692506"/>
              <a:gd name="connsiteX2" fmla="*/ 1856232 w 3776472"/>
              <a:gd name="connsiteY2" fmla="*/ 1609344 h 1692506"/>
              <a:gd name="connsiteX3" fmla="*/ 3776472 w 3776472"/>
              <a:gd name="connsiteY3" fmla="*/ 1691640 h 1692506"/>
            </a:gdLst>
            <a:ahLst/>
            <a:cxnLst>
              <a:cxn ang="0">
                <a:pos x="connsiteX0" y="connsiteY0"/>
              </a:cxn>
              <a:cxn ang="0">
                <a:pos x="connsiteX1" y="connsiteY1"/>
              </a:cxn>
              <a:cxn ang="0">
                <a:pos x="connsiteX2" y="connsiteY2"/>
              </a:cxn>
              <a:cxn ang="0">
                <a:pos x="connsiteX3" y="connsiteY3"/>
              </a:cxn>
            </a:cxnLst>
            <a:rect l="l" t="t" r="r" b="b"/>
            <a:pathLst>
              <a:path w="3776472" h="1692506">
                <a:moveTo>
                  <a:pt x="0" y="0"/>
                </a:moveTo>
                <a:cubicBezTo>
                  <a:pt x="5334" y="524256"/>
                  <a:pt x="10668" y="1048512"/>
                  <a:pt x="320040" y="1316736"/>
                </a:cubicBezTo>
                <a:cubicBezTo>
                  <a:pt x="629412" y="1584960"/>
                  <a:pt x="1280160" y="1546860"/>
                  <a:pt x="1856232" y="1609344"/>
                </a:cubicBezTo>
                <a:cubicBezTo>
                  <a:pt x="2432304" y="1671828"/>
                  <a:pt x="3419856" y="1697736"/>
                  <a:pt x="3776472" y="1691640"/>
                </a:cubicBezTo>
              </a:path>
            </a:pathLst>
          </a:cu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8" name="Freeform: Shape 17">
            <a:extLst>
              <a:ext uri="{FF2B5EF4-FFF2-40B4-BE49-F238E27FC236}">
                <a16:creationId xmlns:a16="http://schemas.microsoft.com/office/drawing/2014/main" id="{2D35FC8E-566B-5601-2EA1-EBCA70DDE87E}"/>
              </a:ext>
            </a:extLst>
          </p:cNvPr>
          <p:cNvSpPr/>
          <p:nvPr/>
        </p:nvSpPr>
        <p:spPr>
          <a:xfrm flipH="1">
            <a:off x="2234947" y="3300310"/>
            <a:ext cx="3026665" cy="2191848"/>
          </a:xfrm>
          <a:custGeom>
            <a:avLst/>
            <a:gdLst>
              <a:gd name="connsiteX0" fmla="*/ 0 w 3776472"/>
              <a:gd name="connsiteY0" fmla="*/ 0 h 1692506"/>
              <a:gd name="connsiteX1" fmla="*/ 320040 w 3776472"/>
              <a:gd name="connsiteY1" fmla="*/ 1316736 h 1692506"/>
              <a:gd name="connsiteX2" fmla="*/ 1856232 w 3776472"/>
              <a:gd name="connsiteY2" fmla="*/ 1609344 h 1692506"/>
              <a:gd name="connsiteX3" fmla="*/ 3776472 w 3776472"/>
              <a:gd name="connsiteY3" fmla="*/ 1691640 h 1692506"/>
            </a:gdLst>
            <a:ahLst/>
            <a:cxnLst>
              <a:cxn ang="0">
                <a:pos x="connsiteX0" y="connsiteY0"/>
              </a:cxn>
              <a:cxn ang="0">
                <a:pos x="connsiteX1" y="connsiteY1"/>
              </a:cxn>
              <a:cxn ang="0">
                <a:pos x="connsiteX2" y="connsiteY2"/>
              </a:cxn>
              <a:cxn ang="0">
                <a:pos x="connsiteX3" y="connsiteY3"/>
              </a:cxn>
            </a:cxnLst>
            <a:rect l="l" t="t" r="r" b="b"/>
            <a:pathLst>
              <a:path w="3776472" h="1692506">
                <a:moveTo>
                  <a:pt x="0" y="0"/>
                </a:moveTo>
                <a:cubicBezTo>
                  <a:pt x="5334" y="524256"/>
                  <a:pt x="10668" y="1048512"/>
                  <a:pt x="320040" y="1316736"/>
                </a:cubicBezTo>
                <a:cubicBezTo>
                  <a:pt x="629412" y="1584960"/>
                  <a:pt x="1280160" y="1546860"/>
                  <a:pt x="1856232" y="1609344"/>
                </a:cubicBezTo>
                <a:cubicBezTo>
                  <a:pt x="2432304" y="1671828"/>
                  <a:pt x="3419856" y="1697736"/>
                  <a:pt x="3776472" y="1691640"/>
                </a:cubicBezTo>
              </a:path>
            </a:pathLst>
          </a:cu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19" name="Arc 18">
            <a:extLst>
              <a:ext uri="{FF2B5EF4-FFF2-40B4-BE49-F238E27FC236}">
                <a16:creationId xmlns:a16="http://schemas.microsoft.com/office/drawing/2014/main" id="{CD39FAD6-7036-3C4C-DFEF-75DBF7DFEB45}"/>
              </a:ext>
            </a:extLst>
          </p:cNvPr>
          <p:cNvSpPr/>
          <p:nvPr/>
        </p:nvSpPr>
        <p:spPr>
          <a:xfrm rot="18730167" flipH="1" flipV="1">
            <a:off x="2755129" y="2738086"/>
            <a:ext cx="2148545" cy="2124040"/>
          </a:xfrm>
          <a:prstGeom prst="arc">
            <a:avLst>
              <a:gd name="adj1" fmla="val 15353688"/>
              <a:gd name="adj2" fmla="val 1060256"/>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hu-HU"/>
          </a:p>
        </p:txBody>
      </p:sp>
      <p:sp>
        <p:nvSpPr>
          <p:cNvPr id="20" name="TextBox 19">
            <a:extLst>
              <a:ext uri="{FF2B5EF4-FFF2-40B4-BE49-F238E27FC236}">
                <a16:creationId xmlns:a16="http://schemas.microsoft.com/office/drawing/2014/main" id="{EE58FBC8-1CBF-E199-78EA-02DE28B4A5CB}"/>
              </a:ext>
            </a:extLst>
          </p:cNvPr>
          <p:cNvSpPr txBox="1"/>
          <p:nvPr/>
        </p:nvSpPr>
        <p:spPr>
          <a:xfrm>
            <a:off x="1319023" y="3216937"/>
            <a:ext cx="768096" cy="369332"/>
          </a:xfrm>
          <a:prstGeom prst="rect">
            <a:avLst/>
          </a:prstGeom>
          <a:noFill/>
        </p:spPr>
        <p:txBody>
          <a:bodyPr wrap="square" rtlCol="0">
            <a:spAutoFit/>
          </a:bodyPr>
          <a:lstStyle/>
          <a:p>
            <a:r>
              <a:rPr lang="en-US" dirty="0"/>
              <a:t>Cost</a:t>
            </a:r>
            <a:endParaRPr lang="hu-HU" dirty="0"/>
          </a:p>
        </p:txBody>
      </p:sp>
      <p:sp>
        <p:nvSpPr>
          <p:cNvPr id="21" name="TextBox 20">
            <a:extLst>
              <a:ext uri="{FF2B5EF4-FFF2-40B4-BE49-F238E27FC236}">
                <a16:creationId xmlns:a16="http://schemas.microsoft.com/office/drawing/2014/main" id="{1026AF76-EEB6-A1A9-D2B6-2D632EAB297D}"/>
              </a:ext>
            </a:extLst>
          </p:cNvPr>
          <p:cNvSpPr txBox="1"/>
          <p:nvPr/>
        </p:nvSpPr>
        <p:spPr>
          <a:xfrm>
            <a:off x="5387187" y="5615773"/>
            <a:ext cx="1512113" cy="369332"/>
          </a:xfrm>
          <a:prstGeom prst="rect">
            <a:avLst/>
          </a:prstGeom>
          <a:noFill/>
        </p:spPr>
        <p:txBody>
          <a:bodyPr wrap="square" rtlCol="0">
            <a:spAutoFit/>
          </a:bodyPr>
          <a:lstStyle/>
          <a:p>
            <a:r>
              <a:rPr lang="en-US" dirty="0"/>
              <a:t>Information</a:t>
            </a:r>
            <a:endParaRPr lang="hu-HU" dirty="0"/>
          </a:p>
        </p:txBody>
      </p:sp>
      <p:sp>
        <p:nvSpPr>
          <p:cNvPr id="22" name="TextBox 21">
            <a:extLst>
              <a:ext uri="{FF2B5EF4-FFF2-40B4-BE49-F238E27FC236}">
                <a16:creationId xmlns:a16="http://schemas.microsoft.com/office/drawing/2014/main" id="{AD54E02C-2913-DD50-8A2A-2CC5A115AF42}"/>
              </a:ext>
            </a:extLst>
          </p:cNvPr>
          <p:cNvSpPr txBox="1"/>
          <p:nvPr/>
        </p:nvSpPr>
        <p:spPr>
          <a:xfrm>
            <a:off x="5239238" y="4405709"/>
            <a:ext cx="1808010" cy="646331"/>
          </a:xfrm>
          <a:prstGeom prst="rect">
            <a:avLst/>
          </a:prstGeom>
          <a:noFill/>
        </p:spPr>
        <p:txBody>
          <a:bodyPr wrap="square" rtlCol="0">
            <a:spAutoFit/>
          </a:bodyPr>
          <a:lstStyle/>
          <a:p>
            <a:r>
              <a:rPr lang="en-US" dirty="0">
                <a:solidFill>
                  <a:srgbClr val="00B050"/>
                </a:solidFill>
              </a:rPr>
              <a:t>Cost of choosing the next step</a:t>
            </a:r>
            <a:endParaRPr lang="hu-HU" dirty="0">
              <a:solidFill>
                <a:srgbClr val="00B050"/>
              </a:solidFill>
            </a:endParaRPr>
          </a:p>
        </p:txBody>
      </p:sp>
      <p:sp>
        <p:nvSpPr>
          <p:cNvPr id="23" name="TextBox 22">
            <a:extLst>
              <a:ext uri="{FF2B5EF4-FFF2-40B4-BE49-F238E27FC236}">
                <a16:creationId xmlns:a16="http://schemas.microsoft.com/office/drawing/2014/main" id="{352D1DED-8977-5783-2509-CC0335B4B582}"/>
              </a:ext>
            </a:extLst>
          </p:cNvPr>
          <p:cNvSpPr txBox="1"/>
          <p:nvPr/>
        </p:nvSpPr>
        <p:spPr>
          <a:xfrm>
            <a:off x="1157029" y="4474889"/>
            <a:ext cx="1808010" cy="646331"/>
          </a:xfrm>
          <a:prstGeom prst="rect">
            <a:avLst/>
          </a:prstGeom>
          <a:noFill/>
        </p:spPr>
        <p:txBody>
          <a:bodyPr wrap="square" rtlCol="0">
            <a:spAutoFit/>
          </a:bodyPr>
          <a:lstStyle/>
          <a:p>
            <a:r>
              <a:rPr lang="en-US" dirty="0">
                <a:solidFill>
                  <a:srgbClr val="C00000"/>
                </a:solidFill>
              </a:rPr>
              <a:t>Number of required step</a:t>
            </a:r>
            <a:endParaRPr lang="hu-HU" dirty="0">
              <a:solidFill>
                <a:srgbClr val="C00000"/>
              </a:solidFill>
            </a:endParaRPr>
          </a:p>
        </p:txBody>
      </p:sp>
      <p:sp>
        <p:nvSpPr>
          <p:cNvPr id="24" name="TextBox 23">
            <a:extLst>
              <a:ext uri="{FF2B5EF4-FFF2-40B4-BE49-F238E27FC236}">
                <a16:creationId xmlns:a16="http://schemas.microsoft.com/office/drawing/2014/main" id="{DF57DA3A-592B-4BCE-6A0B-E65916EAE66E}"/>
              </a:ext>
            </a:extLst>
          </p:cNvPr>
          <p:cNvSpPr txBox="1"/>
          <p:nvPr/>
        </p:nvSpPr>
        <p:spPr>
          <a:xfrm>
            <a:off x="3283400" y="4290223"/>
            <a:ext cx="1808010" cy="369332"/>
          </a:xfrm>
          <a:prstGeom prst="rect">
            <a:avLst/>
          </a:prstGeom>
          <a:noFill/>
        </p:spPr>
        <p:txBody>
          <a:bodyPr wrap="square" rtlCol="0">
            <a:spAutoFit/>
          </a:bodyPr>
          <a:lstStyle/>
          <a:p>
            <a:r>
              <a:rPr lang="en-US" dirty="0">
                <a:solidFill>
                  <a:srgbClr val="0070C0"/>
                </a:solidFill>
              </a:rPr>
              <a:t>Total cost</a:t>
            </a:r>
            <a:endParaRPr lang="hu-HU" dirty="0">
              <a:solidFill>
                <a:srgbClr val="0070C0"/>
              </a:solidFill>
            </a:endParaRPr>
          </a:p>
        </p:txBody>
      </p:sp>
      <p:sp>
        <p:nvSpPr>
          <p:cNvPr id="3" name="Élőláb helye 2">
            <a:extLst>
              <a:ext uri="{FF2B5EF4-FFF2-40B4-BE49-F238E27FC236}">
                <a16:creationId xmlns:a16="http://schemas.microsoft.com/office/drawing/2014/main" id="{0D0AD058-D5AF-6E05-78FE-1FC464A6EC4E}"/>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D44F565D-7BDF-40E7-F130-66ABD27EB573}"/>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77BFE9C5-96DC-C930-87BF-A28A82904FEA}"/>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F578028D-8355-A384-B444-3C7E71220978}"/>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38879728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5185C73-93C4-0A4E-E2F1-6DEAB3D7CF86}"/>
              </a:ext>
            </a:extLst>
          </p:cNvPr>
          <p:cNvSpPr>
            <a:spLocks noGrp="1"/>
          </p:cNvSpPr>
          <p:nvPr>
            <p:ph type="sldNum" sz="quarter" idx="12"/>
          </p:nvPr>
        </p:nvSpPr>
        <p:spPr/>
        <p:txBody>
          <a:bodyPr/>
          <a:lstStyle/>
          <a:p>
            <a:fld id="{9F7ECEBC-3B63-4262-8BE9-06366B519A9F}" type="slidenum">
              <a:rPr lang="hu-HU" smtClean="0"/>
              <a:pPr/>
              <a:t>51</a:t>
            </a:fld>
            <a:endParaRPr lang="hu-HU" dirty="0"/>
          </a:p>
        </p:txBody>
      </p:sp>
      <p:sp>
        <p:nvSpPr>
          <p:cNvPr id="6" name="Title 5">
            <a:extLst>
              <a:ext uri="{FF2B5EF4-FFF2-40B4-BE49-F238E27FC236}">
                <a16:creationId xmlns:a16="http://schemas.microsoft.com/office/drawing/2014/main" id="{62781F7E-3B4D-E242-0D1E-AF9F6C9341B9}"/>
              </a:ext>
            </a:extLst>
          </p:cNvPr>
          <p:cNvSpPr>
            <a:spLocks noGrp="1"/>
          </p:cNvSpPr>
          <p:nvPr>
            <p:ph type="title"/>
          </p:nvPr>
        </p:nvSpPr>
        <p:spPr/>
        <p:txBody>
          <a:bodyPr/>
          <a:lstStyle/>
          <a:p>
            <a:r>
              <a:rPr lang="en-US" dirty="0"/>
              <a:t>Heuristic function definitions and properties</a:t>
            </a:r>
            <a:endParaRPr lang="hu-HU" dirty="0"/>
          </a:p>
        </p:txBody>
      </p:sp>
      <mc:AlternateContent xmlns:mc="http://schemas.openxmlformats.org/markup-compatibility/2006" xmlns:a14="http://schemas.microsoft.com/office/drawing/2010/main">
        <mc:Choice Requires="a14">
          <p:sp>
            <p:nvSpPr>
              <p:cNvPr id="10" name="Content Placeholder 9">
                <a:extLst>
                  <a:ext uri="{FF2B5EF4-FFF2-40B4-BE49-F238E27FC236}">
                    <a16:creationId xmlns:a16="http://schemas.microsoft.com/office/drawing/2014/main" id="{274EE9BA-99FE-7E8D-ADD7-607381866434}"/>
                  </a:ext>
                </a:extLst>
              </p:cNvPr>
              <p:cNvSpPr>
                <a:spLocks noGrp="1"/>
              </p:cNvSpPr>
              <p:nvPr>
                <p:ph idx="1"/>
              </p:nvPr>
            </p:nvSpPr>
            <p:spPr>
              <a:xfrm>
                <a:off x="838198" y="1548721"/>
                <a:ext cx="9988297" cy="4075734"/>
              </a:xfrm>
            </p:spPr>
            <p:txBody>
              <a:bodyPr>
                <a:normAutofit fontScale="92500" lnSpcReduction="20000"/>
              </a:bodyPr>
              <a:lstStyle/>
              <a:p>
                <a14:m>
                  <m:oMath xmlns:m="http://schemas.openxmlformats.org/officeDocument/2006/math">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hu-HU" b="0" i="1" smtClean="0">
                        <a:latin typeface="Cambria Math" panose="02040503050406030204" pitchFamily="18" charset="0"/>
                      </a:rPr>
                      <m:t> </m:t>
                    </m:r>
                    <m:r>
                      <m:rPr>
                        <m:sty m:val="p"/>
                      </m:rPr>
                      <a:rPr lang="en-US" b="0" i="0" smtClean="0">
                        <a:latin typeface="Cambria Math" panose="02040503050406030204" pitchFamily="18" charset="0"/>
                      </a:rPr>
                      <m:t>is</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b="0" i="0" smtClean="0">
                        <a:latin typeface="Cambria Math" panose="02040503050406030204" pitchFamily="18" charset="0"/>
                      </a:rPr>
                      <m:t> </m:t>
                    </m:r>
                    <m:r>
                      <m:rPr>
                        <m:sty m:val="p"/>
                      </m:rPr>
                      <a:rPr lang="en-US" b="0" i="0" smtClean="0">
                        <a:latin typeface="Cambria Math" panose="02040503050406030204" pitchFamily="18" charset="0"/>
                      </a:rPr>
                      <m:t>heuristic</m:t>
                    </m:r>
                    <m:r>
                      <a:rPr lang="en-US" b="0" i="0" smtClean="0">
                        <a:latin typeface="Cambria Math" panose="02040503050406030204" pitchFamily="18" charset="0"/>
                      </a:rPr>
                      <m:t> </m:t>
                    </m:r>
                    <m:r>
                      <m:rPr>
                        <m:sty m:val="p"/>
                      </m:rPr>
                      <a:rPr lang="en-US" b="0" i="0" smtClean="0">
                        <a:latin typeface="Cambria Math" panose="02040503050406030204" pitchFamily="18" charset="0"/>
                      </a:rPr>
                      <m:t>function</m:t>
                    </m:r>
                    <m:r>
                      <a:rPr lang="en-US" b="0" i="0" smtClean="0">
                        <a:latin typeface="Cambria Math" panose="02040503050406030204" pitchFamily="18" charset="0"/>
                      </a:rPr>
                      <m:t> </m:t>
                    </m:r>
                    <m:r>
                      <m:rPr>
                        <m:sty m:val="p"/>
                      </m:rPr>
                      <a:rPr lang="en-US" b="0" i="0" smtClean="0">
                        <a:latin typeface="Cambria Math" panose="02040503050406030204" pitchFamily="18" charset="0"/>
                      </a:rPr>
                      <m:t>from</m:t>
                    </m:r>
                    <m:r>
                      <a:rPr lang="en-US" b="0" i="0" smtClean="0">
                        <a:latin typeface="Cambria Math" panose="02040503050406030204" pitchFamily="18" charset="0"/>
                      </a:rPr>
                      <m:t> </m:t>
                    </m:r>
                    <m:r>
                      <m:rPr>
                        <m:sty m:val="p"/>
                      </m:rPr>
                      <a:rPr lang="en-US" b="0" i="0" smtClean="0">
                        <a:latin typeface="Cambria Math" panose="02040503050406030204" pitchFamily="18" charset="0"/>
                      </a:rPr>
                      <m:t>node</m:t>
                    </m:r>
                    <m:r>
                      <a:rPr lang="en-US" b="0" i="0" smtClean="0">
                        <a:latin typeface="Cambria Math" panose="02040503050406030204" pitchFamily="18" charset="0"/>
                      </a:rPr>
                      <m:t> </m:t>
                    </m:r>
                    <m:r>
                      <a:rPr lang="en-US" b="0" i="1" smtClean="0">
                        <a:latin typeface="Cambria Math" panose="02040503050406030204" pitchFamily="18" charset="0"/>
                      </a:rPr>
                      <m:t>𝑛</m:t>
                    </m:r>
                    <m:r>
                      <a:rPr lang="en-US" b="0" i="0" smtClean="0">
                        <a:latin typeface="Cambria Math" panose="02040503050406030204" pitchFamily="18" charset="0"/>
                      </a:rPr>
                      <m:t> </m:t>
                    </m:r>
                    <m:r>
                      <m:rPr>
                        <m:sty m:val="p"/>
                      </m:rPr>
                      <a:rPr lang="en-US" b="0" i="0" smtClean="0">
                        <a:latin typeface="Cambria Math" panose="02040503050406030204" pitchFamily="18" charset="0"/>
                      </a:rPr>
                      <m:t>to</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b="0" i="0" smtClean="0">
                        <a:latin typeface="Cambria Math" panose="02040503050406030204" pitchFamily="18" charset="0"/>
                      </a:rPr>
                      <m:t> </m:t>
                    </m:r>
                    <m:r>
                      <m:rPr>
                        <m:sty m:val="p"/>
                      </m:rPr>
                      <a:rPr lang="en-US" b="0" i="0" smtClean="0">
                        <a:latin typeface="Cambria Math" panose="02040503050406030204" pitchFamily="18" charset="0"/>
                      </a:rPr>
                      <m:t>finish</m:t>
                    </m:r>
                    <m:r>
                      <a:rPr lang="en-US" b="0" i="1" smtClean="0">
                        <a:latin typeface="Cambria Math" panose="02040503050406030204" pitchFamily="18" charset="0"/>
                      </a:rPr>
                      <m:t> </m:t>
                    </m:r>
                  </m:oMath>
                </a14:m>
                <a:endParaRPr lang="en-US" b="0" dirty="0"/>
              </a:p>
              <a:p>
                <a14:m>
                  <m:oMath xmlns:m="http://schemas.openxmlformats.org/officeDocument/2006/math">
                    <m:sSup>
                      <m:sSupPr>
                        <m:ctrlPr>
                          <a:rPr lang="en-US" b="0" i="1" smtClean="0">
                            <a:latin typeface="Cambria Math" panose="02040503050406030204" pitchFamily="18" charset="0"/>
                          </a:rPr>
                        </m:ctrlPr>
                      </m:sSupPr>
                      <m:e>
                        <m:r>
                          <a:rPr lang="en-US" i="1">
                            <a:latin typeface="Cambria Math" panose="02040503050406030204" pitchFamily="18" charset="0"/>
                          </a:rPr>
                          <m:t>h</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i="1">
                        <a:latin typeface="Cambria Math" panose="02040503050406030204" pitchFamily="18" charset="0"/>
                      </a:rPr>
                      <m:t> </m:t>
                    </m:r>
                    <m:r>
                      <m:rPr>
                        <m:sty m:val="p"/>
                      </m:rPr>
                      <a:rPr lang="en-US" i="0">
                        <a:latin typeface="Cambria Math" panose="02040503050406030204" pitchFamily="18" charset="0"/>
                      </a:rPr>
                      <m:t>is</m:t>
                    </m:r>
                    <m:r>
                      <a:rPr lang="en-US" i="0">
                        <a:latin typeface="Cambria Math" panose="02040503050406030204" pitchFamily="18" charset="0"/>
                      </a:rPr>
                      <m:t> </m:t>
                    </m:r>
                    <m:r>
                      <m:rPr>
                        <m:sty m:val="p"/>
                      </m:rPr>
                      <a:rPr lang="en-US" i="0">
                        <a:latin typeface="Cambria Math" panose="02040503050406030204" pitchFamily="18" charset="0"/>
                      </a:rPr>
                      <m:t>the</m:t>
                    </m:r>
                    <m:r>
                      <a:rPr lang="en-US" i="0">
                        <a:latin typeface="Cambria Math" panose="02040503050406030204" pitchFamily="18" charset="0"/>
                      </a:rPr>
                      <m:t> </m:t>
                    </m:r>
                    <m:r>
                      <m:rPr>
                        <m:sty m:val="p"/>
                      </m:rPr>
                      <a:rPr lang="en-US" i="0">
                        <a:latin typeface="Cambria Math" panose="02040503050406030204" pitchFamily="18" charset="0"/>
                      </a:rPr>
                      <m:t>real</m:t>
                    </m:r>
                    <m:r>
                      <a:rPr lang="en-US" i="0">
                        <a:latin typeface="Cambria Math" panose="02040503050406030204" pitchFamily="18" charset="0"/>
                      </a:rPr>
                      <m:t> </m:t>
                    </m:r>
                    <m:r>
                      <m:rPr>
                        <m:sty m:val="p"/>
                      </m:rPr>
                      <a:rPr lang="en-US" i="0">
                        <a:latin typeface="Cambria Math" panose="02040503050406030204" pitchFamily="18" charset="0"/>
                      </a:rPr>
                      <m:t>cost</m:t>
                    </m:r>
                    <m:r>
                      <a:rPr lang="en-US" i="0">
                        <a:latin typeface="Cambria Math" panose="02040503050406030204" pitchFamily="18" charset="0"/>
                      </a:rPr>
                      <m:t> </m:t>
                    </m:r>
                    <m:r>
                      <m:rPr>
                        <m:sty m:val="p"/>
                      </m:rPr>
                      <a:rPr lang="en-US" i="0">
                        <a:latin typeface="Cambria Math" panose="02040503050406030204" pitchFamily="18" charset="0"/>
                      </a:rPr>
                      <m:t>from</m:t>
                    </m:r>
                    <m:r>
                      <a:rPr lang="en-US" b="0" i="0" smtClean="0">
                        <a:latin typeface="Cambria Math" panose="02040503050406030204" pitchFamily="18" charset="0"/>
                      </a:rPr>
                      <m:t> </m:t>
                    </m:r>
                    <m:r>
                      <m:rPr>
                        <m:sty m:val="p"/>
                      </m:rPr>
                      <a:rPr lang="en-US" i="0">
                        <a:latin typeface="Cambria Math" panose="02040503050406030204" pitchFamily="18" charset="0"/>
                      </a:rPr>
                      <m:t>node</m:t>
                    </m:r>
                    <m:r>
                      <a:rPr lang="en-US" i="0">
                        <a:latin typeface="Cambria Math" panose="02040503050406030204" pitchFamily="18" charset="0"/>
                      </a:rPr>
                      <m:t> </m:t>
                    </m:r>
                    <m:r>
                      <a:rPr lang="en-US" i="1">
                        <a:latin typeface="Cambria Math" panose="02040503050406030204" pitchFamily="18" charset="0"/>
                      </a:rPr>
                      <m:t>𝑛</m:t>
                    </m:r>
                    <m:r>
                      <a:rPr lang="en-US" i="0">
                        <a:latin typeface="Cambria Math" panose="02040503050406030204" pitchFamily="18" charset="0"/>
                      </a:rPr>
                      <m:t> </m:t>
                    </m:r>
                    <m:r>
                      <m:rPr>
                        <m:sty m:val="p"/>
                      </m:rPr>
                      <a:rPr lang="en-US" i="0">
                        <a:latin typeface="Cambria Math" panose="02040503050406030204" pitchFamily="18" charset="0"/>
                      </a:rPr>
                      <m:t>to</m:t>
                    </m:r>
                    <m:r>
                      <a:rPr lang="en-US" i="0">
                        <a:latin typeface="Cambria Math" panose="02040503050406030204" pitchFamily="18" charset="0"/>
                      </a:rPr>
                      <m:t> </m:t>
                    </m:r>
                    <m:r>
                      <m:rPr>
                        <m:sty m:val="p"/>
                      </m:rPr>
                      <a:rPr lang="en-US" i="0">
                        <a:latin typeface="Cambria Math" panose="02040503050406030204" pitchFamily="18" charset="0"/>
                      </a:rPr>
                      <m:t>the</m:t>
                    </m:r>
                    <m:r>
                      <a:rPr lang="en-US" i="0">
                        <a:latin typeface="Cambria Math" panose="02040503050406030204" pitchFamily="18" charset="0"/>
                      </a:rPr>
                      <m:t> </m:t>
                    </m:r>
                    <m:r>
                      <m:rPr>
                        <m:sty m:val="p"/>
                      </m:rPr>
                      <a:rPr lang="en-US" i="0">
                        <a:latin typeface="Cambria Math" panose="02040503050406030204" pitchFamily="18" charset="0"/>
                      </a:rPr>
                      <m:t>finish</m:t>
                    </m:r>
                    <m:r>
                      <a:rPr lang="hu-HU" b="0" i="0" smtClean="0">
                        <a:latin typeface="Cambria Math" panose="02040503050406030204" pitchFamily="18" charset="0"/>
                      </a:rPr>
                      <m:t> </m:t>
                    </m:r>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mostly</m:t>
                        </m:r>
                        <m:r>
                          <a:rPr lang="en-US" b="0" i="0" smtClean="0">
                            <a:latin typeface="Cambria Math" panose="02040503050406030204" pitchFamily="18" charset="0"/>
                          </a:rPr>
                          <m:t> </m:t>
                        </m:r>
                        <m:r>
                          <m:rPr>
                            <m:sty m:val="p"/>
                          </m:rPr>
                          <a:rPr lang="en-US" b="0" i="0" smtClean="0">
                            <a:latin typeface="Cambria Math" panose="02040503050406030204" pitchFamily="18" charset="0"/>
                          </a:rPr>
                          <m:t>not</m:t>
                        </m:r>
                        <m:r>
                          <a:rPr lang="en-US" b="0" i="0" smtClean="0">
                            <a:latin typeface="Cambria Math" panose="02040503050406030204" pitchFamily="18" charset="0"/>
                          </a:rPr>
                          <m:t> </m:t>
                        </m:r>
                        <m:r>
                          <m:rPr>
                            <m:sty m:val="p"/>
                          </m:rPr>
                          <a:rPr lang="en-US" b="0" i="0" smtClean="0">
                            <a:latin typeface="Cambria Math" panose="02040503050406030204" pitchFamily="18" charset="0"/>
                          </a:rPr>
                          <m:t>known</m:t>
                        </m:r>
                      </m:e>
                    </m:d>
                  </m:oMath>
                </a14:m>
                <a:endParaRPr lang="en-US" b="0" dirty="0"/>
              </a:p>
              <a:p>
                <a14:m>
                  <m:oMath xmlns:m="http://schemas.openxmlformats.org/officeDocument/2006/math">
                    <m:r>
                      <a:rPr lang="en-US" i="1" smtClean="0">
                        <a:latin typeface="Cambria Math" panose="02040503050406030204" pitchFamily="18" charset="0"/>
                      </a:rPr>
                      <m:t>𝑐</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e>
                    </m:d>
                    <m:r>
                      <a:rPr lang="en-US" b="0" i="1" smtClean="0">
                        <a:latin typeface="Cambria Math" panose="02040503050406030204" pitchFamily="18" charset="0"/>
                      </a:rPr>
                      <m:t> </m:t>
                    </m:r>
                    <m:r>
                      <m:rPr>
                        <m:sty m:val="p"/>
                      </m:rPr>
                      <a:rPr lang="en-US" i="0">
                        <a:latin typeface="Cambria Math" panose="02040503050406030204" pitchFamily="18" charset="0"/>
                      </a:rPr>
                      <m:t>is</m:t>
                    </m:r>
                    <m:r>
                      <a:rPr lang="en-US" i="0">
                        <a:latin typeface="Cambria Math" panose="02040503050406030204" pitchFamily="18" charset="0"/>
                      </a:rPr>
                      <m:t> </m:t>
                    </m:r>
                    <m:r>
                      <m:rPr>
                        <m:sty m:val="p"/>
                      </m:rPr>
                      <a:rPr lang="en-US" b="0" i="0" smtClean="0">
                        <a:latin typeface="Cambria Math" panose="02040503050406030204" pitchFamily="18" charset="0"/>
                      </a:rPr>
                      <m:t>a</m:t>
                    </m:r>
                    <m:r>
                      <a:rPr lang="en-US" b="0" i="0" smtClean="0">
                        <a:latin typeface="Cambria Math" panose="02040503050406030204" pitchFamily="18" charset="0"/>
                      </a:rPr>
                      <m:t> </m:t>
                    </m:r>
                    <m:r>
                      <m:rPr>
                        <m:sty m:val="p"/>
                      </m:rPr>
                      <a:rPr lang="en-US" i="0">
                        <a:latin typeface="Cambria Math" panose="02040503050406030204" pitchFamily="18" charset="0"/>
                      </a:rPr>
                      <m:t>distance</m:t>
                    </m:r>
                    <m:r>
                      <a:rPr lang="en-US" i="0">
                        <a:latin typeface="Cambria Math" panose="02040503050406030204" pitchFamily="18" charset="0"/>
                      </a:rPr>
                      <m:t> </m:t>
                    </m:r>
                    <m:r>
                      <m:rPr>
                        <m:sty m:val="p"/>
                      </m:rPr>
                      <a:rPr lang="en-US" i="0">
                        <a:latin typeface="Cambria Math" panose="02040503050406030204" pitchFamily="18" charset="0"/>
                      </a:rPr>
                      <m:t>from</m:t>
                    </m:r>
                    <m:r>
                      <a:rPr lang="en-US" i="0">
                        <a:latin typeface="Cambria Math" panose="02040503050406030204" pitchFamily="18" charset="0"/>
                      </a:rPr>
                      <m:t> </m:t>
                    </m:r>
                    <m:r>
                      <m:rPr>
                        <m:sty m:val="p"/>
                      </m:rPr>
                      <a:rPr lang="en-US" i="0">
                        <a:latin typeface="Cambria Math" panose="02040503050406030204" pitchFamily="18" charset="0"/>
                      </a:rPr>
                      <m:t>node</m:t>
                    </m:r>
                    <m:r>
                      <a:rPr lang="en-US" i="0">
                        <a:latin typeface="Cambria Math" panose="02040503050406030204" pitchFamily="18" charset="0"/>
                      </a:rPr>
                      <m:t> </m:t>
                    </m:r>
                    <m:r>
                      <a:rPr lang="en-US" i="1">
                        <a:latin typeface="Cambria Math" panose="02040503050406030204" pitchFamily="18" charset="0"/>
                      </a:rPr>
                      <m:t>𝑛</m:t>
                    </m:r>
                    <m:r>
                      <a:rPr lang="en-US" i="0">
                        <a:latin typeface="Cambria Math" panose="02040503050406030204" pitchFamily="18" charset="0"/>
                      </a:rPr>
                      <m:t> </m:t>
                    </m:r>
                    <m:r>
                      <m:rPr>
                        <m:sty m:val="p"/>
                      </m:rPr>
                      <a:rPr lang="en-US" i="0">
                        <a:latin typeface="Cambria Math" panose="02040503050406030204" pitchFamily="18" charset="0"/>
                      </a:rPr>
                      <m:t>to</m:t>
                    </m:r>
                    <m:r>
                      <a:rPr lang="en-US" i="0">
                        <a:latin typeface="Cambria Math" panose="02040503050406030204" pitchFamily="18" charset="0"/>
                      </a:rPr>
                      <m:t> </m:t>
                    </m:r>
                    <m:r>
                      <m:rPr>
                        <m:sty m:val="p"/>
                      </m:rPr>
                      <a:rPr lang="en-US" i="0">
                        <a:latin typeface="Cambria Math" panose="02040503050406030204" pitchFamily="18" charset="0"/>
                      </a:rPr>
                      <m:t>node</m:t>
                    </m:r>
                    <m:r>
                      <a:rPr lang="en-US" i="0">
                        <a:latin typeface="Cambria Math" panose="02040503050406030204" pitchFamily="18" charset="0"/>
                      </a:rPr>
                      <m:t> </m:t>
                    </m:r>
                    <m:r>
                      <a:rPr lang="en-US" i="1">
                        <a:latin typeface="Cambria Math" panose="02040503050406030204" pitchFamily="18" charset="0"/>
                      </a:rPr>
                      <m:t>𝑚</m:t>
                    </m:r>
                  </m:oMath>
                </a14:m>
                <a:endParaRPr lang="en-US" b="0" i="1" dirty="0"/>
              </a:p>
              <a:p>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𝑛</m:t>
                        </m:r>
                        <m:r>
                          <a:rPr lang="en-US" b="0" i="1" smtClean="0">
                            <a:latin typeface="Cambria Math" panose="02040503050406030204" pitchFamily="18" charset="0"/>
                          </a:rPr>
                          <m:t>,</m:t>
                        </m:r>
                        <m:r>
                          <a:rPr lang="en-US" b="0" i="1" smtClean="0">
                            <a:latin typeface="Cambria Math" panose="02040503050406030204" pitchFamily="18" charset="0"/>
                          </a:rPr>
                          <m:t>𝑚</m:t>
                        </m:r>
                      </m:e>
                    </m:d>
                    <m:r>
                      <a:rPr lang="en-US" b="0" i="1" smtClean="0">
                        <a:latin typeface="Cambria Math" panose="02040503050406030204" pitchFamily="18" charset="0"/>
                      </a:rPr>
                      <m:t> </m:t>
                    </m:r>
                    <m:r>
                      <m:rPr>
                        <m:sty m:val="p"/>
                      </m:rPr>
                      <a:rPr lang="en-US" b="0" i="0" smtClean="0">
                        <a:latin typeface="Cambria Math" panose="02040503050406030204" pitchFamily="18" charset="0"/>
                      </a:rPr>
                      <m:t>is</m:t>
                    </m:r>
                    <m:r>
                      <a:rPr lang="en-US" b="0" i="0" smtClean="0">
                        <a:latin typeface="Cambria Math" panose="02040503050406030204" pitchFamily="18" charset="0"/>
                      </a:rPr>
                      <m:t> </m:t>
                    </m:r>
                    <m:r>
                      <m:rPr>
                        <m:sty m:val="p"/>
                      </m:rPr>
                      <a:rPr lang="en-US" b="0" i="0" smtClean="0">
                        <a:latin typeface="Cambria Math" panose="02040503050406030204" pitchFamily="18" charset="0"/>
                      </a:rPr>
                      <m:t>the</m:t>
                    </m:r>
                    <m:r>
                      <a:rPr lang="en-US" b="0" i="0" smtClean="0">
                        <a:latin typeface="Cambria Math" panose="02040503050406030204" pitchFamily="18" charset="0"/>
                      </a:rPr>
                      <m:t> </m:t>
                    </m:r>
                    <m:r>
                      <m:rPr>
                        <m:sty m:val="p"/>
                      </m:rPr>
                      <a:rPr lang="en-US" b="0" i="0" smtClean="0">
                        <a:latin typeface="Cambria Math" panose="02040503050406030204" pitchFamily="18" charset="0"/>
                      </a:rPr>
                      <m:t>minimal</m:t>
                    </m:r>
                    <m:r>
                      <a:rPr lang="en-US" b="0" i="0" smtClean="0">
                        <a:latin typeface="Cambria Math" panose="02040503050406030204" pitchFamily="18" charset="0"/>
                      </a:rPr>
                      <m:t> </m:t>
                    </m:r>
                    <m:r>
                      <m:rPr>
                        <m:sty m:val="p"/>
                      </m:rPr>
                      <a:rPr lang="en-US" b="0" i="0" smtClean="0">
                        <a:latin typeface="Cambria Math" panose="02040503050406030204" pitchFamily="18" charset="0"/>
                      </a:rPr>
                      <m:t>distance</m:t>
                    </m:r>
                    <m:r>
                      <a:rPr lang="en-US" b="0" i="0" smtClean="0">
                        <a:latin typeface="Cambria Math" panose="02040503050406030204" pitchFamily="18" charset="0"/>
                      </a:rPr>
                      <m:t> </m:t>
                    </m:r>
                    <m:r>
                      <m:rPr>
                        <m:sty m:val="p"/>
                      </m:rPr>
                      <a:rPr lang="en-US" b="0" i="0" smtClean="0">
                        <a:latin typeface="Cambria Math" panose="02040503050406030204" pitchFamily="18" charset="0"/>
                      </a:rPr>
                      <m:t>from</m:t>
                    </m:r>
                    <m:r>
                      <a:rPr lang="en-US" b="0" i="0" smtClean="0">
                        <a:latin typeface="Cambria Math" panose="02040503050406030204" pitchFamily="18" charset="0"/>
                      </a:rPr>
                      <m:t> </m:t>
                    </m:r>
                    <m:r>
                      <m:rPr>
                        <m:sty m:val="p"/>
                      </m:rPr>
                      <a:rPr lang="en-US" b="0" i="0" smtClean="0">
                        <a:latin typeface="Cambria Math" panose="02040503050406030204" pitchFamily="18" charset="0"/>
                      </a:rPr>
                      <m:t>node</m:t>
                    </m:r>
                    <m:r>
                      <a:rPr lang="en-US" b="0" i="0" smtClean="0">
                        <a:latin typeface="Cambria Math" panose="02040503050406030204" pitchFamily="18" charset="0"/>
                      </a:rPr>
                      <m:t> </m:t>
                    </m:r>
                    <m:r>
                      <a:rPr lang="en-US" b="0" i="1" smtClean="0">
                        <a:latin typeface="Cambria Math" panose="02040503050406030204" pitchFamily="18" charset="0"/>
                      </a:rPr>
                      <m:t>𝑛</m:t>
                    </m:r>
                    <m:r>
                      <a:rPr lang="en-US" b="0" i="0" smtClean="0">
                        <a:latin typeface="Cambria Math" panose="02040503050406030204" pitchFamily="18" charset="0"/>
                      </a:rPr>
                      <m:t> </m:t>
                    </m:r>
                    <m:r>
                      <m:rPr>
                        <m:sty m:val="p"/>
                      </m:rPr>
                      <a:rPr lang="en-US" b="0" i="0" smtClean="0">
                        <a:latin typeface="Cambria Math" panose="02040503050406030204" pitchFamily="18" charset="0"/>
                      </a:rPr>
                      <m:t>to</m:t>
                    </m:r>
                    <m:r>
                      <a:rPr lang="en-US" b="0" i="0" smtClean="0">
                        <a:latin typeface="Cambria Math" panose="02040503050406030204" pitchFamily="18" charset="0"/>
                      </a:rPr>
                      <m:t> </m:t>
                    </m:r>
                    <m:r>
                      <m:rPr>
                        <m:sty m:val="p"/>
                      </m:rPr>
                      <a:rPr lang="en-US" b="0" i="0" smtClean="0">
                        <a:latin typeface="Cambria Math" panose="02040503050406030204" pitchFamily="18" charset="0"/>
                      </a:rPr>
                      <m:t>node</m:t>
                    </m:r>
                    <m:r>
                      <a:rPr lang="en-US" b="0" i="0" smtClean="0">
                        <a:latin typeface="Cambria Math" panose="02040503050406030204" pitchFamily="18" charset="0"/>
                      </a:rPr>
                      <m:t> </m:t>
                    </m:r>
                    <m:r>
                      <a:rPr lang="en-US" b="0" i="1" smtClean="0">
                        <a:latin typeface="Cambria Math" panose="02040503050406030204" pitchFamily="18" charset="0"/>
                      </a:rPr>
                      <m:t>𝑚</m:t>
                    </m:r>
                    <m:r>
                      <a:rPr lang="en-US" b="0" i="1" smtClean="0">
                        <a:latin typeface="Cambria Math" panose="02040503050406030204" pitchFamily="18" charset="0"/>
                      </a:rPr>
                      <m:t> </m:t>
                    </m:r>
                  </m:oMath>
                </a14:m>
                <a:endParaRPr lang="en-US" dirty="0"/>
              </a:p>
              <a:p>
                <a14:m>
                  <m:oMath xmlns:m="http://schemas.openxmlformats.org/officeDocument/2006/math">
                    <m:r>
                      <m:rPr>
                        <m:nor/>
                      </m:rPr>
                      <a:rPr lang="el-GR" i="1" dirty="0">
                        <a:latin typeface="Cambria Math" panose="02040503050406030204" pitchFamily="18" charset="0"/>
                      </a:rPr>
                      <m:t>Γ</m:t>
                    </m:r>
                    <m:r>
                      <m:rPr>
                        <m:nor/>
                      </m:rPr>
                      <a:rPr lang="en-US" i="1" dirty="0">
                        <a:latin typeface="Cambria Math" panose="02040503050406030204" pitchFamily="18" charset="0"/>
                      </a:rPr>
                      <m:t>(</m:t>
                    </m:r>
                    <m:r>
                      <m:rPr>
                        <m:nor/>
                      </m:rPr>
                      <a:rPr lang="en-US" i="1" dirty="0">
                        <a:latin typeface="Cambria Math" panose="02040503050406030204" pitchFamily="18" charset="0"/>
                      </a:rPr>
                      <m:t>n</m:t>
                    </m:r>
                    <m:r>
                      <m:rPr>
                        <m:nor/>
                      </m:rPr>
                      <a:rPr lang="en-US" i="1" dirty="0">
                        <a:latin typeface="Cambria Math" panose="02040503050406030204" pitchFamily="18" charset="0"/>
                      </a:rPr>
                      <m:t>) </m:t>
                    </m:r>
                    <m:r>
                      <m:rPr>
                        <m:nor/>
                      </m:rPr>
                      <a:rPr lang="en-US" dirty="0">
                        <a:latin typeface="Cambria Math" panose="02040503050406030204" pitchFamily="18" charset="0"/>
                      </a:rPr>
                      <m:t>is</m:t>
                    </m:r>
                    <m:r>
                      <m:rPr>
                        <m:nor/>
                      </m:rPr>
                      <a:rPr lang="en-US" dirty="0">
                        <a:latin typeface="Cambria Math" panose="02040503050406030204" pitchFamily="18" charset="0"/>
                      </a:rPr>
                      <m:t> </m:t>
                    </m:r>
                    <m:r>
                      <m:rPr>
                        <m:nor/>
                      </m:rPr>
                      <a:rPr lang="en-US" dirty="0">
                        <a:latin typeface="Cambria Math" panose="02040503050406030204" pitchFamily="18" charset="0"/>
                      </a:rPr>
                      <m:t>a</m:t>
                    </m:r>
                    <m:r>
                      <m:rPr>
                        <m:nor/>
                      </m:rPr>
                      <a:rPr lang="en-US" dirty="0">
                        <a:latin typeface="Cambria Math" panose="02040503050406030204" pitchFamily="18" charset="0"/>
                      </a:rPr>
                      <m:t> </m:t>
                    </m:r>
                    <m:r>
                      <m:rPr>
                        <m:nor/>
                      </m:rPr>
                      <a:rPr lang="en-US" dirty="0">
                        <a:latin typeface="Cambria Math" panose="02040503050406030204" pitchFamily="18" charset="0"/>
                      </a:rPr>
                      <m:t>path</m:t>
                    </m:r>
                    <m:r>
                      <m:rPr>
                        <m:nor/>
                      </m:rPr>
                      <a:rPr lang="en-US" dirty="0">
                        <a:latin typeface="Cambria Math" panose="02040503050406030204" pitchFamily="18" charset="0"/>
                      </a:rPr>
                      <m:t> </m:t>
                    </m:r>
                    <m:r>
                      <m:rPr>
                        <m:nor/>
                      </m:rPr>
                      <a:rPr lang="en-US" dirty="0">
                        <a:latin typeface="Cambria Math" panose="02040503050406030204" pitchFamily="18" charset="0"/>
                      </a:rPr>
                      <m:t>to</m:t>
                    </m:r>
                    <m:r>
                      <m:rPr>
                        <m:nor/>
                      </m:rPr>
                      <a:rPr lang="en-US" dirty="0">
                        <a:latin typeface="Cambria Math" panose="02040503050406030204" pitchFamily="18" charset="0"/>
                      </a:rPr>
                      <m:t> </m:t>
                    </m:r>
                    <m:r>
                      <m:rPr>
                        <m:nor/>
                      </m:rPr>
                      <a:rPr lang="en-US" dirty="0">
                        <a:latin typeface="Cambria Math" panose="02040503050406030204" pitchFamily="18" charset="0"/>
                      </a:rPr>
                      <m:t>node</m:t>
                    </m:r>
                    <m:r>
                      <m:rPr>
                        <m:nor/>
                      </m:rPr>
                      <a:rPr lang="en-US" i="1" dirty="0">
                        <a:latin typeface="Cambria Math" panose="02040503050406030204" pitchFamily="18" charset="0"/>
                      </a:rPr>
                      <m:t> </m:t>
                    </m:r>
                    <m:r>
                      <m:rPr>
                        <m:nor/>
                      </m:rPr>
                      <a:rPr lang="en-US" i="1" dirty="0">
                        <a:latin typeface="Cambria Math" panose="02040503050406030204" pitchFamily="18" charset="0"/>
                      </a:rPr>
                      <m:t>n</m:t>
                    </m:r>
                  </m:oMath>
                </a14:m>
                <a:endParaRPr lang="en-US" i="1" dirty="0">
                  <a:latin typeface="Cambria Math" panose="02040503050406030204" pitchFamily="18" charset="0"/>
                </a:endParaRPr>
              </a:p>
              <a:p>
                <a:endParaRPr lang="en-US" i="1" dirty="0">
                  <a:latin typeface="Cambria Math" panose="02040503050406030204" pitchFamily="18" charset="0"/>
                </a:endParaRPr>
              </a:p>
              <a:p>
                <a:r>
                  <a:rPr lang="en-US" dirty="0">
                    <a:latin typeface="Cambria Math" panose="02040503050406030204" pitchFamily="18" charset="0"/>
                  </a:rPr>
                  <a:t>Non-negativity</a:t>
                </a:r>
                <a:r>
                  <a:rPr lang="en-US" i="1" dirty="0">
                    <a:latin typeface="Cambria Math" panose="02040503050406030204" pitchFamily="18" charset="0"/>
                  </a:rPr>
                  <a:t> 		</a:t>
                </a:r>
                <a14:m>
                  <m:oMath xmlns:m="http://schemas.openxmlformats.org/officeDocument/2006/math">
                    <m:r>
                      <a:rPr lang="en-US" b="0" i="1" smtClean="0">
                        <a:latin typeface="Cambria Math" panose="02040503050406030204" pitchFamily="18" charset="0"/>
                      </a:rPr>
                      <m:t>h</m:t>
                    </m:r>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b="0" i="1" smtClean="0">
                        <a:latin typeface="Cambria Math" panose="02040503050406030204" pitchFamily="18" charset="0"/>
                        <a:ea typeface="Cambria Math" panose="02040503050406030204" pitchFamily="18" charset="0"/>
                      </a:rPr>
                      <m:t>≥0</m:t>
                    </m:r>
                  </m:oMath>
                </a14:m>
                <a:endParaRPr lang="en-US" i="1" dirty="0">
                  <a:latin typeface="Cambria Math" panose="02040503050406030204" pitchFamily="18" charset="0"/>
                </a:endParaRPr>
              </a:p>
              <a:p>
                <a:r>
                  <a:rPr lang="en-US" dirty="0">
                    <a:latin typeface="Cambria Math" panose="02040503050406030204" pitchFamily="18" charset="0"/>
                  </a:rPr>
                  <a:t>Admissible	</a:t>
                </a:r>
                <a:r>
                  <a:rPr lang="en-US" i="1" dirty="0">
                    <a:latin typeface="Cambria Math" panose="02040503050406030204" pitchFamily="18" charset="0"/>
                  </a:rPr>
                  <a:t>		</a:t>
                </a:r>
                <a14:m>
                  <m:oMath xmlns:m="http://schemas.openxmlformats.org/officeDocument/2006/math">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𝑛</m:t>
                    </m:r>
                    <m:r>
                      <a:rPr lang="en-US" i="1">
                        <a:latin typeface="Cambria Math" panose="02040503050406030204" pitchFamily="18" charset="0"/>
                      </a:rPr>
                      <m:t>)≤</m:t>
                    </m:r>
                    <m:sSup>
                      <m:sSupPr>
                        <m:ctrlPr>
                          <a:rPr lang="en-US" b="0" i="1" smtClean="0">
                            <a:latin typeface="Cambria Math" panose="02040503050406030204" pitchFamily="18" charset="0"/>
                          </a:rPr>
                        </m:ctrlPr>
                      </m:sSupPr>
                      <m:e>
                        <m:r>
                          <a:rPr lang="en-US" i="1">
                            <a:latin typeface="Cambria Math" panose="02040503050406030204" pitchFamily="18" charset="0"/>
                          </a:rPr>
                          <m:t>h</m:t>
                        </m:r>
                      </m:e>
                      <m:sup>
                        <m:r>
                          <a:rPr lang="en-US" b="0" i="1" smtClean="0">
                            <a:latin typeface="Cambria Math" panose="02040503050406030204" pitchFamily="18" charset="0"/>
                          </a:rPr>
                          <m:t>∗</m:t>
                        </m:r>
                      </m:sup>
                    </m:sSup>
                    <m:d>
                      <m:dPr>
                        <m:ctrlPr>
                          <a:rPr lang="en-US" b="0" i="1" smtClean="0">
                            <a:latin typeface="Cambria Math" panose="02040503050406030204" pitchFamily="18" charset="0"/>
                          </a:rPr>
                        </m:ctrlPr>
                      </m:dPr>
                      <m:e>
                        <m:r>
                          <a:rPr lang="en-US" b="0" i="1" smtClean="0">
                            <a:latin typeface="Cambria Math" panose="02040503050406030204" pitchFamily="18" charset="0"/>
                          </a:rPr>
                          <m:t>𝑛</m:t>
                        </m:r>
                      </m:e>
                    </m:d>
                    <m:r>
                      <a:rPr lang="en-US" i="1">
                        <a:latin typeface="Cambria Math" panose="02040503050406030204" pitchFamily="18" charset="0"/>
                      </a:rPr>
                      <m:t> </m:t>
                    </m:r>
                  </m:oMath>
                </a14:m>
                <a:endParaRPr lang="en-US" i="1" dirty="0">
                  <a:latin typeface="Cambria Math" panose="02040503050406030204" pitchFamily="18" charset="0"/>
                </a:endParaRPr>
              </a:p>
              <a:p>
                <a:r>
                  <a:rPr lang="en-US" dirty="0">
                    <a:latin typeface="Cambria Math" panose="02040503050406030204" pitchFamily="18" charset="0"/>
                  </a:rPr>
                  <a:t>Monotonicity</a:t>
                </a:r>
                <a:r>
                  <a:rPr lang="en-US" i="1" dirty="0">
                    <a:latin typeface="Cambria Math" panose="02040503050406030204" pitchFamily="18" charset="0"/>
                  </a:rPr>
                  <a:t>		</a:t>
                </a:r>
                <a14:m>
                  <m:oMath xmlns:m="http://schemas.openxmlformats.org/officeDocument/2006/math">
                    <m:r>
                      <a:rPr lang="en-US" i="1">
                        <a:latin typeface="Cambria Math" panose="02040503050406030204" pitchFamily="18" charset="0"/>
                      </a:rPr>
                      <m:t>h</m:t>
                    </m:r>
                    <m:d>
                      <m:dPr>
                        <m:ctrlPr>
                          <a:rPr lang="en-US" i="1">
                            <a:latin typeface="Cambria Math" panose="02040503050406030204" pitchFamily="18" charset="0"/>
                          </a:rPr>
                        </m:ctrlPr>
                      </m:dPr>
                      <m:e>
                        <m:r>
                          <a:rPr lang="en-US" i="1">
                            <a:latin typeface="Cambria Math" panose="02040503050406030204" pitchFamily="18" charset="0"/>
                          </a:rPr>
                          <m:t>𝑛</m:t>
                        </m:r>
                      </m:e>
                    </m:d>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𝑚</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𝑐</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𝑚</m:t>
                    </m:r>
                    <m:r>
                      <a:rPr lang="en-US" b="0" i="1" smtClean="0">
                        <a:latin typeface="Cambria Math" panose="02040503050406030204" pitchFamily="18" charset="0"/>
                        <a:ea typeface="Cambria Math" panose="02040503050406030204" pitchFamily="18" charset="0"/>
                      </a:rPr>
                      <m:t>)</m:t>
                    </m:r>
                  </m:oMath>
                </a14:m>
                <a:endParaRPr lang="hu-HU" i="1" dirty="0">
                  <a:latin typeface="Cambria Math" panose="02040503050406030204" pitchFamily="18" charset="0"/>
                </a:endParaRPr>
              </a:p>
              <a:p>
                <a:endParaRPr lang="en-US" dirty="0"/>
              </a:p>
              <a:p>
                <a:endParaRPr lang="en-US" dirty="0"/>
              </a:p>
            </p:txBody>
          </p:sp>
        </mc:Choice>
        <mc:Fallback xmlns="">
          <p:sp>
            <p:nvSpPr>
              <p:cNvPr id="10" name="Content Placeholder 9">
                <a:extLst>
                  <a:ext uri="{FF2B5EF4-FFF2-40B4-BE49-F238E27FC236}">
                    <a16:creationId xmlns:a16="http://schemas.microsoft.com/office/drawing/2014/main" id="{274EE9BA-99FE-7E8D-ADD7-607381866434}"/>
                  </a:ext>
                </a:extLst>
              </p:cNvPr>
              <p:cNvSpPr>
                <a:spLocks noGrp="1" noRot="1" noChangeAspect="1" noMove="1" noResize="1" noEditPoints="1" noAdjustHandles="1" noChangeArrowheads="1" noChangeShapeType="1" noTextEdit="1"/>
              </p:cNvSpPr>
              <p:nvPr>
                <p:ph idx="1"/>
              </p:nvPr>
            </p:nvSpPr>
            <p:spPr>
              <a:xfrm>
                <a:off x="838198" y="1548721"/>
                <a:ext cx="9988297" cy="4075734"/>
              </a:xfrm>
              <a:blipFill>
                <a:blip r:embed="rId2"/>
                <a:stretch>
                  <a:fillRect l="-915" b="-2093"/>
                </a:stretch>
              </a:blipFill>
            </p:spPr>
            <p:txBody>
              <a:bodyPr/>
              <a:lstStyle/>
              <a:p>
                <a:r>
                  <a:rPr lang="hu-HU">
                    <a:noFill/>
                  </a:rPr>
                  <a:t> </a:t>
                </a:r>
              </a:p>
            </p:txBody>
          </p:sp>
        </mc:Fallback>
      </mc:AlternateContent>
      <p:sp>
        <p:nvSpPr>
          <p:cNvPr id="2" name="Élőláb helye 2">
            <a:extLst>
              <a:ext uri="{FF2B5EF4-FFF2-40B4-BE49-F238E27FC236}">
                <a16:creationId xmlns:a16="http://schemas.microsoft.com/office/drawing/2014/main" id="{10C42052-C5CF-292D-131C-F71FA7BCBAA6}"/>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3" name="Csoportba foglalás 2">
            <a:extLst>
              <a:ext uri="{FF2B5EF4-FFF2-40B4-BE49-F238E27FC236}">
                <a16:creationId xmlns:a16="http://schemas.microsoft.com/office/drawing/2014/main" id="{AAF49B96-527B-68D9-56BB-08BD5847F3EA}"/>
              </a:ext>
            </a:extLst>
          </p:cNvPr>
          <p:cNvGrpSpPr/>
          <p:nvPr/>
        </p:nvGrpSpPr>
        <p:grpSpPr>
          <a:xfrm>
            <a:off x="3078726" y="6038296"/>
            <a:ext cx="1736050" cy="787001"/>
            <a:chOff x="6717298" y="6108892"/>
            <a:chExt cx="1736050" cy="787001"/>
          </a:xfrm>
        </p:grpSpPr>
        <p:pic>
          <p:nvPicPr>
            <p:cNvPr id="7" name="Ábra 6">
              <a:extLst>
                <a:ext uri="{FF2B5EF4-FFF2-40B4-BE49-F238E27FC236}">
                  <a16:creationId xmlns:a16="http://schemas.microsoft.com/office/drawing/2014/main" id="{EFFC3199-375D-09D4-89EC-F35E7EF0EF5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8" name="Ábra 7">
              <a:extLst>
                <a:ext uri="{FF2B5EF4-FFF2-40B4-BE49-F238E27FC236}">
                  <a16:creationId xmlns:a16="http://schemas.microsoft.com/office/drawing/2014/main" id="{980A5388-C96D-B1F9-B05A-5A9F162AF007}"/>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34838623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784AD5-C5F6-523A-BAD4-29ACB92B9643}"/>
              </a:ext>
            </a:extLst>
          </p:cNvPr>
          <p:cNvSpPr>
            <a:spLocks noGrp="1"/>
          </p:cNvSpPr>
          <p:nvPr>
            <p:ph idx="1"/>
          </p:nvPr>
        </p:nvSpPr>
        <p:spPr/>
        <p:txBody>
          <a:bodyPr>
            <a:normAutofit/>
          </a:bodyPr>
          <a:lstStyle/>
          <a:p>
            <a:r>
              <a:rPr lang="hu-HU" sz="2400" dirty="0"/>
              <a:t>A</a:t>
            </a:r>
            <a:r>
              <a:rPr lang="en-GB" sz="2400" dirty="0"/>
              <a:t> form of best-first search that expands first the node with the lowest h(n) value—the node that appears to be closest to the goal—on the grounds that this is likely to lead to a solution quickly.</a:t>
            </a:r>
          </a:p>
          <a:p>
            <a:endParaRPr lang="en-GB" sz="2400" dirty="0"/>
          </a:p>
          <a:p>
            <a:endParaRPr lang="en-GB" sz="2400" b="1" dirty="0"/>
          </a:p>
        </p:txBody>
      </p:sp>
      <p:sp>
        <p:nvSpPr>
          <p:cNvPr id="5" name="Slide Number Placeholder 4">
            <a:extLst>
              <a:ext uri="{FF2B5EF4-FFF2-40B4-BE49-F238E27FC236}">
                <a16:creationId xmlns:a16="http://schemas.microsoft.com/office/drawing/2014/main" id="{C136C7A7-6A84-7F72-2588-4394E425EE5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7ECEBC-3B63-4262-8BE9-06366B519A9F}" type="slidenum">
              <a:rPr kumimoji="0" lang="hu-HU" sz="12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hu-HU"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24561B37-F41F-D856-B888-91E1193FFDAC}"/>
              </a:ext>
            </a:extLst>
          </p:cNvPr>
          <p:cNvSpPr>
            <a:spLocks noGrp="1"/>
          </p:cNvSpPr>
          <p:nvPr>
            <p:ph type="title"/>
          </p:nvPr>
        </p:nvSpPr>
        <p:spPr/>
        <p:txBody>
          <a:bodyPr/>
          <a:lstStyle/>
          <a:p>
            <a:pPr marL="0" indent="0">
              <a:buNone/>
            </a:pPr>
            <a:r>
              <a:rPr lang="en-GB" sz="3600" dirty="0"/>
              <a:t>Greedy Best-first search</a:t>
            </a:r>
          </a:p>
        </p:txBody>
      </p:sp>
      <p:sp>
        <p:nvSpPr>
          <p:cNvPr id="3" name="Élőláb helye 2">
            <a:extLst>
              <a:ext uri="{FF2B5EF4-FFF2-40B4-BE49-F238E27FC236}">
                <a16:creationId xmlns:a16="http://schemas.microsoft.com/office/drawing/2014/main" id="{B0C23199-6DFF-86D0-BB28-948C4E6EC6CC}"/>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F6655755-EA2F-E51E-DCDE-8C3AEF78C195}"/>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0025049B-659C-C204-F12B-A8BCC12E0033}"/>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63819F30-162A-08D1-97E6-F87A1D0C6398}"/>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16951302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A784AD5-C5F6-523A-BAD4-29ACB92B9643}"/>
              </a:ext>
            </a:extLst>
          </p:cNvPr>
          <p:cNvSpPr>
            <a:spLocks noGrp="1"/>
          </p:cNvSpPr>
          <p:nvPr>
            <p:ph idx="1"/>
          </p:nvPr>
        </p:nvSpPr>
        <p:spPr>
          <a:xfrm>
            <a:off x="838200" y="1548721"/>
            <a:ext cx="6085114" cy="4351338"/>
          </a:xfrm>
        </p:spPr>
        <p:txBody>
          <a:bodyPr>
            <a:normAutofit/>
          </a:bodyPr>
          <a:lstStyle/>
          <a:p>
            <a:r>
              <a:rPr lang="en-GB" sz="2400" dirty="0"/>
              <a:t>The evaluation function is</a:t>
            </a:r>
          </a:p>
          <a:p>
            <a:pPr marL="0" indent="0">
              <a:buNone/>
            </a:pPr>
            <a:r>
              <a:rPr lang="en-GB" sz="2400" dirty="0"/>
              <a:t>	f(n) = g(n) + h(n)</a:t>
            </a:r>
          </a:p>
          <a:p>
            <a:r>
              <a:rPr lang="en-GB" sz="2400" dirty="0"/>
              <a:t>f(n) = estimated cost of the best path that continues from n to a goal.</a:t>
            </a:r>
          </a:p>
          <a:p>
            <a:r>
              <a:rPr lang="en-GB" sz="2400" dirty="0"/>
              <a:t>g(n) is the path cost from the initial state to node n, </a:t>
            </a:r>
          </a:p>
          <a:p>
            <a:r>
              <a:rPr lang="en-GB" sz="2400" dirty="0"/>
              <a:t>and h(n) is the estimated cost of the shortest path from n to a goal state</a:t>
            </a:r>
          </a:p>
        </p:txBody>
      </p:sp>
      <p:sp>
        <p:nvSpPr>
          <p:cNvPr id="5" name="Slide Number Placeholder 4">
            <a:extLst>
              <a:ext uri="{FF2B5EF4-FFF2-40B4-BE49-F238E27FC236}">
                <a16:creationId xmlns:a16="http://schemas.microsoft.com/office/drawing/2014/main" id="{C136C7A7-6A84-7F72-2588-4394E425EE56}"/>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F7ECEBC-3B63-4262-8BE9-06366B519A9F}" type="slidenum">
              <a:rPr kumimoji="0" lang="hu-HU" sz="12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hu-HU"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24561B37-F41F-D856-B888-91E1193FFDAC}"/>
              </a:ext>
            </a:extLst>
          </p:cNvPr>
          <p:cNvSpPr>
            <a:spLocks noGrp="1"/>
          </p:cNvSpPr>
          <p:nvPr>
            <p:ph type="title"/>
          </p:nvPr>
        </p:nvSpPr>
        <p:spPr/>
        <p:txBody>
          <a:bodyPr/>
          <a:lstStyle/>
          <a:p>
            <a:r>
              <a:rPr lang="en-US" dirty="0"/>
              <a:t>A* search</a:t>
            </a:r>
          </a:p>
        </p:txBody>
      </p:sp>
      <p:pic>
        <p:nvPicPr>
          <p:cNvPr id="9" name="Picture 8">
            <a:extLst>
              <a:ext uri="{FF2B5EF4-FFF2-40B4-BE49-F238E27FC236}">
                <a16:creationId xmlns:a16="http://schemas.microsoft.com/office/drawing/2014/main" id="{67988642-B80F-7B8C-4DE0-53A67B3E224F}"/>
              </a:ext>
            </a:extLst>
          </p:cNvPr>
          <p:cNvPicPr>
            <a:picLocks noChangeAspect="1"/>
          </p:cNvPicPr>
          <p:nvPr/>
        </p:nvPicPr>
        <p:blipFill>
          <a:blip r:embed="rId2"/>
          <a:stretch>
            <a:fillRect/>
          </a:stretch>
        </p:blipFill>
        <p:spPr>
          <a:xfrm>
            <a:off x="6765081" y="355795"/>
            <a:ext cx="4588720" cy="3063875"/>
          </a:xfrm>
          <a:prstGeom prst="rect">
            <a:avLst/>
          </a:prstGeom>
        </p:spPr>
      </p:pic>
      <p:pic>
        <p:nvPicPr>
          <p:cNvPr id="10" name="Picture 9">
            <a:extLst>
              <a:ext uri="{FF2B5EF4-FFF2-40B4-BE49-F238E27FC236}">
                <a16:creationId xmlns:a16="http://schemas.microsoft.com/office/drawing/2014/main" id="{F0BC8C32-E6AB-736A-7B5E-8CB9775A2833}"/>
              </a:ext>
            </a:extLst>
          </p:cNvPr>
          <p:cNvPicPr>
            <a:picLocks noChangeAspect="1"/>
          </p:cNvPicPr>
          <p:nvPr/>
        </p:nvPicPr>
        <p:blipFill rotWithShape="1">
          <a:blip r:embed="rId3"/>
          <a:srcRect l="4084" t="7046" r="18907" b="1412"/>
          <a:stretch/>
        </p:blipFill>
        <p:spPr>
          <a:xfrm>
            <a:off x="6760208" y="3531783"/>
            <a:ext cx="5177591" cy="2132411"/>
          </a:xfrm>
          <a:prstGeom prst="rect">
            <a:avLst/>
          </a:prstGeom>
        </p:spPr>
      </p:pic>
      <p:sp>
        <p:nvSpPr>
          <p:cNvPr id="3" name="Élőláb helye 2">
            <a:extLst>
              <a:ext uri="{FF2B5EF4-FFF2-40B4-BE49-F238E27FC236}">
                <a16:creationId xmlns:a16="http://schemas.microsoft.com/office/drawing/2014/main" id="{DB836BC5-AF4B-51E5-790B-95AC03A7A364}"/>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BC843BDB-37F7-F4AB-BEEB-B5E2BACAAF4D}"/>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3D5420D7-9EA7-2833-B357-77CE17A0A6AE}"/>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51528"/>
            <a:stretch/>
          </p:blipFill>
          <p:spPr>
            <a:xfrm>
              <a:off x="6717298" y="6197751"/>
              <a:ext cx="834080" cy="698142"/>
            </a:xfrm>
            <a:prstGeom prst="rect">
              <a:avLst/>
            </a:prstGeom>
          </p:spPr>
        </p:pic>
        <p:pic>
          <p:nvPicPr>
            <p:cNvPr id="11" name="Ábra 10">
              <a:extLst>
                <a:ext uri="{FF2B5EF4-FFF2-40B4-BE49-F238E27FC236}">
                  <a16:creationId xmlns:a16="http://schemas.microsoft.com/office/drawing/2014/main" id="{A11F4937-9693-9153-BC66-F4ACF170F24B}"/>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273480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3CE73F0-22F3-4A02-16C0-592229571FBB}"/>
              </a:ext>
            </a:extLst>
          </p:cNvPr>
          <p:cNvSpPr>
            <a:spLocks noGrp="1"/>
          </p:cNvSpPr>
          <p:nvPr>
            <p:ph type="sldNum" sz="quarter" idx="12"/>
          </p:nvPr>
        </p:nvSpPr>
        <p:spPr/>
        <p:txBody>
          <a:bodyPr/>
          <a:lstStyle/>
          <a:p>
            <a:fld id="{9F7ECEBC-3B63-4262-8BE9-06366B519A9F}" type="slidenum">
              <a:rPr lang="hu-HU" smtClean="0"/>
              <a:pPr/>
              <a:t>54</a:t>
            </a:fld>
            <a:endParaRPr lang="hu-HU" dirty="0"/>
          </a:p>
        </p:txBody>
      </p:sp>
      <p:sp>
        <p:nvSpPr>
          <p:cNvPr id="6" name="Title 5">
            <a:extLst>
              <a:ext uri="{FF2B5EF4-FFF2-40B4-BE49-F238E27FC236}">
                <a16:creationId xmlns:a16="http://schemas.microsoft.com/office/drawing/2014/main" id="{DA51278C-4665-B6A4-9B52-8843CAF01462}"/>
              </a:ext>
            </a:extLst>
          </p:cNvPr>
          <p:cNvSpPr>
            <a:spLocks noGrp="1"/>
          </p:cNvSpPr>
          <p:nvPr>
            <p:ph type="title"/>
          </p:nvPr>
        </p:nvSpPr>
        <p:spPr/>
        <p:txBody>
          <a:bodyPr/>
          <a:lstStyle/>
          <a:p>
            <a:r>
              <a:rPr lang="hu-HU" dirty="0" err="1"/>
              <a:t>Example</a:t>
            </a:r>
            <a:r>
              <a:rPr lang="hu-HU" dirty="0"/>
              <a:t>: </a:t>
            </a:r>
            <a:r>
              <a:rPr lang="en-US" dirty="0"/>
              <a:t>A* Search Algorithm</a:t>
            </a:r>
          </a:p>
        </p:txBody>
      </p:sp>
      <p:grpSp>
        <p:nvGrpSpPr>
          <p:cNvPr id="53" name="Group 52">
            <a:extLst>
              <a:ext uri="{FF2B5EF4-FFF2-40B4-BE49-F238E27FC236}">
                <a16:creationId xmlns:a16="http://schemas.microsoft.com/office/drawing/2014/main" id="{8E01D95C-E568-2F16-B994-78F30BE842FE}"/>
              </a:ext>
            </a:extLst>
          </p:cNvPr>
          <p:cNvGrpSpPr/>
          <p:nvPr/>
        </p:nvGrpSpPr>
        <p:grpSpPr>
          <a:xfrm>
            <a:off x="987531" y="1671931"/>
            <a:ext cx="470647" cy="502009"/>
            <a:chOff x="2676998" y="2966359"/>
            <a:chExt cx="470647" cy="502009"/>
          </a:xfrm>
        </p:grpSpPr>
        <p:sp>
          <p:nvSpPr>
            <p:cNvPr id="7" name="Oval 4">
              <a:extLst>
                <a:ext uri="{FF2B5EF4-FFF2-40B4-BE49-F238E27FC236}">
                  <a16:creationId xmlns:a16="http://schemas.microsoft.com/office/drawing/2014/main" id="{5E9595B9-B6C7-1069-8B9E-5294AD07FF6B}"/>
                </a:ext>
              </a:extLst>
            </p:cNvPr>
            <p:cNvSpPr>
              <a:spLocks noChangeArrowheads="1"/>
            </p:cNvSpPr>
            <p:nvPr/>
          </p:nvSpPr>
          <p:spPr bwMode="auto">
            <a:xfrm>
              <a:off x="2676998" y="2997721"/>
              <a:ext cx="470647" cy="470647"/>
            </a:xfrm>
            <a:prstGeom prst="ellipse">
              <a:avLst/>
            </a:prstGeom>
            <a:noFill/>
            <a:ln w="38100">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8" name="Text Box 5">
              <a:extLst>
                <a:ext uri="{FF2B5EF4-FFF2-40B4-BE49-F238E27FC236}">
                  <a16:creationId xmlns:a16="http://schemas.microsoft.com/office/drawing/2014/main" id="{E0A62580-B999-55C5-6B8D-FAB216C96254}"/>
                </a:ext>
              </a:extLst>
            </p:cNvPr>
            <p:cNvSpPr txBox="1">
              <a:spLocks noChangeArrowheads="1"/>
            </p:cNvSpPr>
            <p:nvPr/>
          </p:nvSpPr>
          <p:spPr bwMode="auto">
            <a:xfrm>
              <a:off x="2734902" y="2966359"/>
              <a:ext cx="377026"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A</a:t>
              </a:r>
            </a:p>
          </p:txBody>
        </p:sp>
      </p:grpSp>
      <p:sp>
        <p:nvSpPr>
          <p:cNvPr id="27" name="Text Box 30">
            <a:extLst>
              <a:ext uri="{FF2B5EF4-FFF2-40B4-BE49-F238E27FC236}">
                <a16:creationId xmlns:a16="http://schemas.microsoft.com/office/drawing/2014/main" id="{BECF1777-9591-2066-EB53-49FACEE2DCB1}"/>
              </a:ext>
            </a:extLst>
          </p:cNvPr>
          <p:cNvSpPr txBox="1">
            <a:spLocks noChangeArrowheads="1"/>
          </p:cNvSpPr>
          <p:nvPr/>
        </p:nvSpPr>
        <p:spPr bwMode="auto">
          <a:xfrm>
            <a:off x="522856" y="1312518"/>
            <a:ext cx="1439946"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t>start state</a:t>
            </a:r>
          </a:p>
        </p:txBody>
      </p:sp>
      <p:sp>
        <p:nvSpPr>
          <p:cNvPr id="28" name="Text Box 31">
            <a:extLst>
              <a:ext uri="{FF2B5EF4-FFF2-40B4-BE49-F238E27FC236}">
                <a16:creationId xmlns:a16="http://schemas.microsoft.com/office/drawing/2014/main" id="{2696AA87-043B-0B89-1871-1FDDE3017B98}"/>
              </a:ext>
            </a:extLst>
          </p:cNvPr>
          <p:cNvSpPr txBox="1">
            <a:spLocks noChangeArrowheads="1"/>
          </p:cNvSpPr>
          <p:nvPr/>
        </p:nvSpPr>
        <p:spPr bwMode="auto">
          <a:xfrm>
            <a:off x="3359308" y="4824606"/>
            <a:ext cx="1388970"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t>goal state</a:t>
            </a:r>
          </a:p>
        </p:txBody>
      </p:sp>
      <p:grpSp>
        <p:nvGrpSpPr>
          <p:cNvPr id="54" name="Group 53">
            <a:extLst>
              <a:ext uri="{FF2B5EF4-FFF2-40B4-BE49-F238E27FC236}">
                <a16:creationId xmlns:a16="http://schemas.microsoft.com/office/drawing/2014/main" id="{A2D414F1-794D-8042-CC66-0B4CA6990178}"/>
              </a:ext>
            </a:extLst>
          </p:cNvPr>
          <p:cNvGrpSpPr/>
          <p:nvPr/>
        </p:nvGrpSpPr>
        <p:grpSpPr>
          <a:xfrm>
            <a:off x="227275" y="2980113"/>
            <a:ext cx="470647" cy="502009"/>
            <a:chOff x="2676998" y="2966359"/>
            <a:chExt cx="470647" cy="502009"/>
          </a:xfrm>
        </p:grpSpPr>
        <p:sp>
          <p:nvSpPr>
            <p:cNvPr id="55" name="Oval 4">
              <a:extLst>
                <a:ext uri="{FF2B5EF4-FFF2-40B4-BE49-F238E27FC236}">
                  <a16:creationId xmlns:a16="http://schemas.microsoft.com/office/drawing/2014/main" id="{85EA95B4-1896-5558-9998-237308C73849}"/>
                </a:ext>
              </a:extLst>
            </p:cNvPr>
            <p:cNvSpPr>
              <a:spLocks noChangeArrowheads="1"/>
            </p:cNvSpPr>
            <p:nvPr/>
          </p:nvSpPr>
          <p:spPr bwMode="auto">
            <a:xfrm>
              <a:off x="2676998" y="2997721"/>
              <a:ext cx="470647" cy="470647"/>
            </a:xfrm>
            <a:prstGeom prst="ellipse">
              <a:avLst/>
            </a:prstGeom>
            <a:noFill/>
            <a:ln w="38100">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56" name="Text Box 5">
              <a:extLst>
                <a:ext uri="{FF2B5EF4-FFF2-40B4-BE49-F238E27FC236}">
                  <a16:creationId xmlns:a16="http://schemas.microsoft.com/office/drawing/2014/main" id="{5058AFFF-29B8-1185-030D-E99C2790E012}"/>
                </a:ext>
              </a:extLst>
            </p:cNvPr>
            <p:cNvSpPr txBox="1">
              <a:spLocks noChangeArrowheads="1"/>
            </p:cNvSpPr>
            <p:nvPr/>
          </p:nvSpPr>
          <p:spPr bwMode="auto">
            <a:xfrm>
              <a:off x="2734902" y="2966359"/>
              <a:ext cx="362600" cy="47256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B</a:t>
              </a:r>
            </a:p>
          </p:txBody>
        </p:sp>
      </p:grpSp>
      <p:grpSp>
        <p:nvGrpSpPr>
          <p:cNvPr id="57" name="Group 56">
            <a:extLst>
              <a:ext uri="{FF2B5EF4-FFF2-40B4-BE49-F238E27FC236}">
                <a16:creationId xmlns:a16="http://schemas.microsoft.com/office/drawing/2014/main" id="{D8B9D8E1-4220-DC28-76ED-F0D82F61FBCB}"/>
              </a:ext>
            </a:extLst>
          </p:cNvPr>
          <p:cNvGrpSpPr/>
          <p:nvPr/>
        </p:nvGrpSpPr>
        <p:grpSpPr>
          <a:xfrm>
            <a:off x="2412525" y="2129841"/>
            <a:ext cx="470647" cy="502009"/>
            <a:chOff x="2676998" y="2966359"/>
            <a:chExt cx="470647" cy="502009"/>
          </a:xfrm>
        </p:grpSpPr>
        <p:sp>
          <p:nvSpPr>
            <p:cNvPr id="58" name="Oval 4">
              <a:extLst>
                <a:ext uri="{FF2B5EF4-FFF2-40B4-BE49-F238E27FC236}">
                  <a16:creationId xmlns:a16="http://schemas.microsoft.com/office/drawing/2014/main" id="{23E7CF02-56C8-4CD1-093E-0D86A2F9A53B}"/>
                </a:ext>
              </a:extLst>
            </p:cNvPr>
            <p:cNvSpPr>
              <a:spLocks noChangeArrowheads="1"/>
            </p:cNvSpPr>
            <p:nvPr/>
          </p:nvSpPr>
          <p:spPr bwMode="auto">
            <a:xfrm>
              <a:off x="2676998" y="2997721"/>
              <a:ext cx="470647" cy="470647"/>
            </a:xfrm>
            <a:prstGeom prst="ellipse">
              <a:avLst/>
            </a:prstGeom>
            <a:noFill/>
            <a:ln w="38100">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59" name="Text Box 5">
              <a:extLst>
                <a:ext uri="{FF2B5EF4-FFF2-40B4-BE49-F238E27FC236}">
                  <a16:creationId xmlns:a16="http://schemas.microsoft.com/office/drawing/2014/main" id="{48189041-2426-5FD8-2CAD-FE8A9A268A45}"/>
                </a:ext>
              </a:extLst>
            </p:cNvPr>
            <p:cNvSpPr txBox="1">
              <a:spLocks noChangeArrowheads="1"/>
            </p:cNvSpPr>
            <p:nvPr/>
          </p:nvSpPr>
          <p:spPr bwMode="auto">
            <a:xfrm>
              <a:off x="2734902" y="2966359"/>
              <a:ext cx="385042" cy="47256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D</a:t>
              </a:r>
            </a:p>
          </p:txBody>
        </p:sp>
      </p:grpSp>
      <p:sp>
        <p:nvSpPr>
          <p:cNvPr id="60" name="Line 16">
            <a:extLst>
              <a:ext uri="{FF2B5EF4-FFF2-40B4-BE49-F238E27FC236}">
                <a16:creationId xmlns:a16="http://schemas.microsoft.com/office/drawing/2014/main" id="{FA65ECAF-3278-1521-F8E3-AB59649D75CE}"/>
              </a:ext>
            </a:extLst>
          </p:cNvPr>
          <p:cNvSpPr>
            <a:spLocks noChangeShapeType="1"/>
          </p:cNvSpPr>
          <p:nvPr/>
        </p:nvSpPr>
        <p:spPr bwMode="auto">
          <a:xfrm flipH="1" flipV="1">
            <a:off x="1462579" y="1936021"/>
            <a:ext cx="995627" cy="285819"/>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62" name="Line 16">
            <a:extLst>
              <a:ext uri="{FF2B5EF4-FFF2-40B4-BE49-F238E27FC236}">
                <a16:creationId xmlns:a16="http://schemas.microsoft.com/office/drawing/2014/main" id="{FB261EA0-1A48-31B0-4182-DD9C9AE63213}"/>
              </a:ext>
            </a:extLst>
          </p:cNvPr>
          <p:cNvSpPr>
            <a:spLocks noChangeShapeType="1"/>
          </p:cNvSpPr>
          <p:nvPr/>
        </p:nvSpPr>
        <p:spPr bwMode="auto">
          <a:xfrm flipH="1" flipV="1">
            <a:off x="1302469" y="2178156"/>
            <a:ext cx="190398" cy="700565"/>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grpSp>
        <p:nvGrpSpPr>
          <p:cNvPr id="64" name="Group 63">
            <a:extLst>
              <a:ext uri="{FF2B5EF4-FFF2-40B4-BE49-F238E27FC236}">
                <a16:creationId xmlns:a16="http://schemas.microsoft.com/office/drawing/2014/main" id="{628F68A5-A0AE-ABE9-B4B3-210ED93BD465}"/>
              </a:ext>
            </a:extLst>
          </p:cNvPr>
          <p:cNvGrpSpPr/>
          <p:nvPr/>
        </p:nvGrpSpPr>
        <p:grpSpPr>
          <a:xfrm>
            <a:off x="1373269" y="2848040"/>
            <a:ext cx="470647" cy="502009"/>
            <a:chOff x="2676998" y="2966359"/>
            <a:chExt cx="470647" cy="502009"/>
          </a:xfrm>
        </p:grpSpPr>
        <p:sp>
          <p:nvSpPr>
            <p:cNvPr id="65" name="Oval 4">
              <a:extLst>
                <a:ext uri="{FF2B5EF4-FFF2-40B4-BE49-F238E27FC236}">
                  <a16:creationId xmlns:a16="http://schemas.microsoft.com/office/drawing/2014/main" id="{C10E2A77-14DE-BE95-765A-8F912CC92D52}"/>
                </a:ext>
              </a:extLst>
            </p:cNvPr>
            <p:cNvSpPr>
              <a:spLocks noChangeArrowheads="1"/>
            </p:cNvSpPr>
            <p:nvPr/>
          </p:nvSpPr>
          <p:spPr bwMode="auto">
            <a:xfrm>
              <a:off x="2676998" y="2997721"/>
              <a:ext cx="470647" cy="470647"/>
            </a:xfrm>
            <a:prstGeom prst="ellipse">
              <a:avLst/>
            </a:prstGeom>
            <a:noFill/>
            <a:ln w="38100">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66" name="Text Box 5">
              <a:extLst>
                <a:ext uri="{FF2B5EF4-FFF2-40B4-BE49-F238E27FC236}">
                  <a16:creationId xmlns:a16="http://schemas.microsoft.com/office/drawing/2014/main" id="{4FCEC18A-EEFC-8A77-33C8-38AF85181A1F}"/>
                </a:ext>
              </a:extLst>
            </p:cNvPr>
            <p:cNvSpPr txBox="1">
              <a:spLocks noChangeArrowheads="1"/>
            </p:cNvSpPr>
            <p:nvPr/>
          </p:nvSpPr>
          <p:spPr bwMode="auto">
            <a:xfrm>
              <a:off x="2734902" y="2966359"/>
              <a:ext cx="352982" cy="47256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C</a:t>
              </a:r>
            </a:p>
          </p:txBody>
        </p:sp>
      </p:grpSp>
      <p:sp>
        <p:nvSpPr>
          <p:cNvPr id="67" name="Line 16">
            <a:extLst>
              <a:ext uri="{FF2B5EF4-FFF2-40B4-BE49-F238E27FC236}">
                <a16:creationId xmlns:a16="http://schemas.microsoft.com/office/drawing/2014/main" id="{257D1346-7EF3-AA00-5BF6-9363A178D472}"/>
              </a:ext>
            </a:extLst>
          </p:cNvPr>
          <p:cNvSpPr>
            <a:spLocks noChangeShapeType="1"/>
          </p:cNvSpPr>
          <p:nvPr/>
        </p:nvSpPr>
        <p:spPr bwMode="auto">
          <a:xfrm rot="5400000" flipH="1" flipV="1">
            <a:off x="838264" y="3521355"/>
            <a:ext cx="941408" cy="565117"/>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grpSp>
        <p:nvGrpSpPr>
          <p:cNvPr id="70" name="Group 69">
            <a:extLst>
              <a:ext uri="{FF2B5EF4-FFF2-40B4-BE49-F238E27FC236}">
                <a16:creationId xmlns:a16="http://schemas.microsoft.com/office/drawing/2014/main" id="{2A5F2D96-2F71-4CD0-500D-E8928C2DC5BE}"/>
              </a:ext>
            </a:extLst>
          </p:cNvPr>
          <p:cNvGrpSpPr/>
          <p:nvPr/>
        </p:nvGrpSpPr>
        <p:grpSpPr>
          <a:xfrm>
            <a:off x="770112" y="4244011"/>
            <a:ext cx="470647" cy="502009"/>
            <a:chOff x="2676998" y="2966359"/>
            <a:chExt cx="470647" cy="502009"/>
          </a:xfrm>
        </p:grpSpPr>
        <p:sp>
          <p:nvSpPr>
            <p:cNvPr id="71" name="Oval 4">
              <a:extLst>
                <a:ext uri="{FF2B5EF4-FFF2-40B4-BE49-F238E27FC236}">
                  <a16:creationId xmlns:a16="http://schemas.microsoft.com/office/drawing/2014/main" id="{2286B548-2677-2F36-E3B3-DC1EF921C7B9}"/>
                </a:ext>
              </a:extLst>
            </p:cNvPr>
            <p:cNvSpPr>
              <a:spLocks noChangeArrowheads="1"/>
            </p:cNvSpPr>
            <p:nvPr/>
          </p:nvSpPr>
          <p:spPr bwMode="auto">
            <a:xfrm>
              <a:off x="2676998" y="2997721"/>
              <a:ext cx="470647" cy="470647"/>
            </a:xfrm>
            <a:prstGeom prst="ellipse">
              <a:avLst/>
            </a:prstGeom>
            <a:noFill/>
            <a:ln w="38100">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72" name="Text Box 5">
              <a:extLst>
                <a:ext uri="{FF2B5EF4-FFF2-40B4-BE49-F238E27FC236}">
                  <a16:creationId xmlns:a16="http://schemas.microsoft.com/office/drawing/2014/main" id="{FBEBC47C-B523-BB74-A52A-EC5F0B1BFA8D}"/>
                </a:ext>
              </a:extLst>
            </p:cNvPr>
            <p:cNvSpPr txBox="1">
              <a:spLocks noChangeArrowheads="1"/>
            </p:cNvSpPr>
            <p:nvPr/>
          </p:nvSpPr>
          <p:spPr bwMode="auto">
            <a:xfrm>
              <a:off x="2734902" y="2966359"/>
              <a:ext cx="338554" cy="47256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E</a:t>
              </a:r>
            </a:p>
          </p:txBody>
        </p:sp>
      </p:grpSp>
      <p:grpSp>
        <p:nvGrpSpPr>
          <p:cNvPr id="74" name="Group 73">
            <a:extLst>
              <a:ext uri="{FF2B5EF4-FFF2-40B4-BE49-F238E27FC236}">
                <a16:creationId xmlns:a16="http://schemas.microsoft.com/office/drawing/2014/main" id="{43441E83-EEBC-24B9-7701-0372ACE33728}"/>
              </a:ext>
            </a:extLst>
          </p:cNvPr>
          <p:cNvGrpSpPr/>
          <p:nvPr/>
        </p:nvGrpSpPr>
        <p:grpSpPr>
          <a:xfrm>
            <a:off x="2742280" y="3429931"/>
            <a:ext cx="470647" cy="502009"/>
            <a:chOff x="2676998" y="2966359"/>
            <a:chExt cx="470647" cy="502009"/>
          </a:xfrm>
        </p:grpSpPr>
        <p:sp>
          <p:nvSpPr>
            <p:cNvPr id="75" name="Oval 4">
              <a:extLst>
                <a:ext uri="{FF2B5EF4-FFF2-40B4-BE49-F238E27FC236}">
                  <a16:creationId xmlns:a16="http://schemas.microsoft.com/office/drawing/2014/main" id="{9504B914-89F6-13AD-4D09-BD993C1BB074}"/>
                </a:ext>
              </a:extLst>
            </p:cNvPr>
            <p:cNvSpPr>
              <a:spLocks noChangeArrowheads="1"/>
            </p:cNvSpPr>
            <p:nvPr/>
          </p:nvSpPr>
          <p:spPr bwMode="auto">
            <a:xfrm>
              <a:off x="2676998" y="2997721"/>
              <a:ext cx="470647" cy="470647"/>
            </a:xfrm>
            <a:prstGeom prst="ellipse">
              <a:avLst/>
            </a:prstGeom>
            <a:noFill/>
            <a:ln w="38100">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76" name="Text Box 5">
              <a:extLst>
                <a:ext uri="{FF2B5EF4-FFF2-40B4-BE49-F238E27FC236}">
                  <a16:creationId xmlns:a16="http://schemas.microsoft.com/office/drawing/2014/main" id="{D5A853B4-4491-4ACC-9D48-43C352CAEBB6}"/>
                </a:ext>
              </a:extLst>
            </p:cNvPr>
            <p:cNvSpPr txBox="1">
              <a:spLocks noChangeArrowheads="1"/>
            </p:cNvSpPr>
            <p:nvPr/>
          </p:nvSpPr>
          <p:spPr bwMode="auto">
            <a:xfrm>
              <a:off x="2734902" y="2966359"/>
              <a:ext cx="330540" cy="47256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F</a:t>
              </a:r>
            </a:p>
          </p:txBody>
        </p:sp>
      </p:grpSp>
      <p:grpSp>
        <p:nvGrpSpPr>
          <p:cNvPr id="81" name="Group 80">
            <a:extLst>
              <a:ext uri="{FF2B5EF4-FFF2-40B4-BE49-F238E27FC236}">
                <a16:creationId xmlns:a16="http://schemas.microsoft.com/office/drawing/2014/main" id="{BBCF1216-4976-0D8E-82DA-2ED544ECB314}"/>
              </a:ext>
            </a:extLst>
          </p:cNvPr>
          <p:cNvGrpSpPr/>
          <p:nvPr/>
        </p:nvGrpSpPr>
        <p:grpSpPr>
          <a:xfrm>
            <a:off x="2908539" y="4765656"/>
            <a:ext cx="470647" cy="502009"/>
            <a:chOff x="2676998" y="2966359"/>
            <a:chExt cx="470647" cy="502009"/>
          </a:xfrm>
        </p:grpSpPr>
        <p:sp>
          <p:nvSpPr>
            <p:cNvPr id="82" name="Oval 4">
              <a:extLst>
                <a:ext uri="{FF2B5EF4-FFF2-40B4-BE49-F238E27FC236}">
                  <a16:creationId xmlns:a16="http://schemas.microsoft.com/office/drawing/2014/main" id="{FA3B27FA-E4A2-7645-A12A-64C1DE4CDE92}"/>
                </a:ext>
              </a:extLst>
            </p:cNvPr>
            <p:cNvSpPr>
              <a:spLocks noChangeArrowheads="1"/>
            </p:cNvSpPr>
            <p:nvPr/>
          </p:nvSpPr>
          <p:spPr bwMode="auto">
            <a:xfrm>
              <a:off x="2676998" y="2997721"/>
              <a:ext cx="470647" cy="470647"/>
            </a:xfrm>
            <a:prstGeom prst="ellipse">
              <a:avLst/>
            </a:prstGeom>
            <a:noFill/>
            <a:ln w="38100">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83" name="Text Box 5">
              <a:extLst>
                <a:ext uri="{FF2B5EF4-FFF2-40B4-BE49-F238E27FC236}">
                  <a16:creationId xmlns:a16="http://schemas.microsoft.com/office/drawing/2014/main" id="{F9234906-B332-1FCB-7926-6DBCA673796D}"/>
                </a:ext>
              </a:extLst>
            </p:cNvPr>
            <p:cNvSpPr txBox="1">
              <a:spLocks noChangeArrowheads="1"/>
            </p:cNvSpPr>
            <p:nvPr/>
          </p:nvSpPr>
          <p:spPr bwMode="auto">
            <a:xfrm>
              <a:off x="2734902" y="2966359"/>
              <a:ext cx="386644" cy="47256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G</a:t>
              </a:r>
            </a:p>
          </p:txBody>
        </p:sp>
      </p:grpSp>
      <p:grpSp>
        <p:nvGrpSpPr>
          <p:cNvPr id="84" name="Group 83">
            <a:extLst>
              <a:ext uri="{FF2B5EF4-FFF2-40B4-BE49-F238E27FC236}">
                <a16:creationId xmlns:a16="http://schemas.microsoft.com/office/drawing/2014/main" id="{6BF560E2-3E1D-73C2-24BC-30B3FBC7E887}"/>
              </a:ext>
            </a:extLst>
          </p:cNvPr>
          <p:cNvGrpSpPr/>
          <p:nvPr/>
        </p:nvGrpSpPr>
        <p:grpSpPr>
          <a:xfrm>
            <a:off x="1584804" y="5317095"/>
            <a:ext cx="470647" cy="502009"/>
            <a:chOff x="2676998" y="2966359"/>
            <a:chExt cx="470647" cy="502009"/>
          </a:xfrm>
        </p:grpSpPr>
        <p:sp>
          <p:nvSpPr>
            <p:cNvPr id="85" name="Oval 4">
              <a:extLst>
                <a:ext uri="{FF2B5EF4-FFF2-40B4-BE49-F238E27FC236}">
                  <a16:creationId xmlns:a16="http://schemas.microsoft.com/office/drawing/2014/main" id="{64F1ACF4-34C0-A051-68D1-DBA0D3C3E430}"/>
                </a:ext>
              </a:extLst>
            </p:cNvPr>
            <p:cNvSpPr>
              <a:spLocks noChangeArrowheads="1"/>
            </p:cNvSpPr>
            <p:nvPr/>
          </p:nvSpPr>
          <p:spPr bwMode="auto">
            <a:xfrm>
              <a:off x="2676998" y="2997721"/>
              <a:ext cx="470647" cy="470647"/>
            </a:xfrm>
            <a:prstGeom prst="ellipse">
              <a:avLst/>
            </a:prstGeom>
            <a:noFill/>
            <a:ln w="38100">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86" name="Text Box 5">
              <a:extLst>
                <a:ext uri="{FF2B5EF4-FFF2-40B4-BE49-F238E27FC236}">
                  <a16:creationId xmlns:a16="http://schemas.microsoft.com/office/drawing/2014/main" id="{169B5AFF-8031-89DF-5706-EF4C4F87EDFD}"/>
                </a:ext>
              </a:extLst>
            </p:cNvPr>
            <p:cNvSpPr txBox="1">
              <a:spLocks noChangeArrowheads="1"/>
            </p:cNvSpPr>
            <p:nvPr/>
          </p:nvSpPr>
          <p:spPr bwMode="auto">
            <a:xfrm>
              <a:off x="2734902" y="2966359"/>
              <a:ext cx="385042" cy="47256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H</a:t>
              </a:r>
            </a:p>
          </p:txBody>
        </p:sp>
      </p:grpSp>
      <p:sp>
        <p:nvSpPr>
          <p:cNvPr id="87" name="Line 16">
            <a:extLst>
              <a:ext uri="{FF2B5EF4-FFF2-40B4-BE49-F238E27FC236}">
                <a16:creationId xmlns:a16="http://schemas.microsoft.com/office/drawing/2014/main" id="{236AE45E-9401-4C12-90D2-B83745BA32AB}"/>
              </a:ext>
            </a:extLst>
          </p:cNvPr>
          <p:cNvSpPr>
            <a:spLocks noChangeShapeType="1"/>
          </p:cNvSpPr>
          <p:nvPr/>
        </p:nvSpPr>
        <p:spPr bwMode="auto">
          <a:xfrm flipH="1" flipV="1">
            <a:off x="451902" y="3451902"/>
            <a:ext cx="333557" cy="951181"/>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88" name="Line 16">
            <a:extLst>
              <a:ext uri="{FF2B5EF4-FFF2-40B4-BE49-F238E27FC236}">
                <a16:creationId xmlns:a16="http://schemas.microsoft.com/office/drawing/2014/main" id="{3795B9A5-5EC5-1BA8-77D1-E81DE1430CB6}"/>
              </a:ext>
            </a:extLst>
          </p:cNvPr>
          <p:cNvSpPr>
            <a:spLocks noChangeShapeType="1"/>
          </p:cNvSpPr>
          <p:nvPr/>
        </p:nvSpPr>
        <p:spPr bwMode="auto">
          <a:xfrm rot="5400000" flipH="1" flipV="1">
            <a:off x="275964" y="2272654"/>
            <a:ext cx="941408" cy="565117"/>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4" name="Line 16">
            <a:extLst>
              <a:ext uri="{FF2B5EF4-FFF2-40B4-BE49-F238E27FC236}">
                <a16:creationId xmlns:a16="http://schemas.microsoft.com/office/drawing/2014/main" id="{4AD95A5B-367B-25E1-4915-430BBE0A7E1A}"/>
              </a:ext>
            </a:extLst>
          </p:cNvPr>
          <p:cNvSpPr>
            <a:spLocks noChangeShapeType="1"/>
          </p:cNvSpPr>
          <p:nvPr/>
        </p:nvSpPr>
        <p:spPr bwMode="auto">
          <a:xfrm flipH="1" flipV="1">
            <a:off x="2771645" y="2548494"/>
            <a:ext cx="199805" cy="903407"/>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5" name="Line 16">
            <a:extLst>
              <a:ext uri="{FF2B5EF4-FFF2-40B4-BE49-F238E27FC236}">
                <a16:creationId xmlns:a16="http://schemas.microsoft.com/office/drawing/2014/main" id="{7AE5DD9C-2FF5-6852-EC9E-7EFFBB3F7E0B}"/>
              </a:ext>
            </a:extLst>
          </p:cNvPr>
          <p:cNvSpPr>
            <a:spLocks noChangeShapeType="1"/>
          </p:cNvSpPr>
          <p:nvPr/>
        </p:nvSpPr>
        <p:spPr bwMode="auto">
          <a:xfrm flipH="1" flipV="1">
            <a:off x="1795078" y="3242602"/>
            <a:ext cx="995627" cy="285819"/>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7" name="Line 16">
            <a:extLst>
              <a:ext uri="{FF2B5EF4-FFF2-40B4-BE49-F238E27FC236}">
                <a16:creationId xmlns:a16="http://schemas.microsoft.com/office/drawing/2014/main" id="{499875F2-230F-94E9-11FE-75669F6EF8AF}"/>
              </a:ext>
            </a:extLst>
          </p:cNvPr>
          <p:cNvSpPr>
            <a:spLocks noChangeShapeType="1"/>
          </p:cNvSpPr>
          <p:nvPr/>
        </p:nvSpPr>
        <p:spPr bwMode="auto">
          <a:xfrm flipH="1" flipV="1">
            <a:off x="1084174" y="4716323"/>
            <a:ext cx="565118" cy="694690"/>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8" name="Line 16">
            <a:extLst>
              <a:ext uri="{FF2B5EF4-FFF2-40B4-BE49-F238E27FC236}">
                <a16:creationId xmlns:a16="http://schemas.microsoft.com/office/drawing/2014/main" id="{0A63BE2F-5ED6-528E-9B29-05AE6D2F0D5A}"/>
              </a:ext>
            </a:extLst>
          </p:cNvPr>
          <p:cNvSpPr>
            <a:spLocks noChangeShapeType="1"/>
          </p:cNvSpPr>
          <p:nvPr/>
        </p:nvSpPr>
        <p:spPr bwMode="auto">
          <a:xfrm flipH="1" flipV="1">
            <a:off x="3043870" y="3895185"/>
            <a:ext cx="92475" cy="902011"/>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9" name="Line 16">
            <a:extLst>
              <a:ext uri="{FF2B5EF4-FFF2-40B4-BE49-F238E27FC236}">
                <a16:creationId xmlns:a16="http://schemas.microsoft.com/office/drawing/2014/main" id="{2B274114-EB9B-4AA0-4C93-5B82F540A239}"/>
              </a:ext>
            </a:extLst>
          </p:cNvPr>
          <p:cNvSpPr>
            <a:spLocks noChangeShapeType="1"/>
          </p:cNvSpPr>
          <p:nvPr/>
        </p:nvSpPr>
        <p:spPr bwMode="auto">
          <a:xfrm flipH="1">
            <a:off x="2051582" y="5225517"/>
            <a:ext cx="992287" cy="428394"/>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2" name="Text Box 29">
            <a:extLst>
              <a:ext uri="{FF2B5EF4-FFF2-40B4-BE49-F238E27FC236}">
                <a16:creationId xmlns:a16="http://schemas.microsoft.com/office/drawing/2014/main" id="{1E359689-B4C7-F492-DA60-D91181BB3A7E}"/>
              </a:ext>
            </a:extLst>
          </p:cNvPr>
          <p:cNvSpPr txBox="1">
            <a:spLocks noChangeArrowheads="1"/>
          </p:cNvSpPr>
          <p:nvPr/>
        </p:nvSpPr>
        <p:spPr bwMode="auto">
          <a:xfrm>
            <a:off x="1831635" y="1668948"/>
            <a:ext cx="34015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7</a:t>
            </a:r>
          </a:p>
        </p:txBody>
      </p:sp>
      <p:sp>
        <p:nvSpPr>
          <p:cNvPr id="9" name="Text Box 29">
            <a:extLst>
              <a:ext uri="{FF2B5EF4-FFF2-40B4-BE49-F238E27FC236}">
                <a16:creationId xmlns:a16="http://schemas.microsoft.com/office/drawing/2014/main" id="{01BA4B0A-B61C-92B3-1AFF-7B97CCD0ED46}"/>
              </a:ext>
            </a:extLst>
          </p:cNvPr>
          <p:cNvSpPr txBox="1">
            <a:spLocks noChangeArrowheads="1"/>
          </p:cNvSpPr>
          <p:nvPr/>
        </p:nvSpPr>
        <p:spPr bwMode="auto">
          <a:xfrm>
            <a:off x="374658" y="2117192"/>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11</a:t>
            </a:r>
          </a:p>
        </p:txBody>
      </p:sp>
      <p:sp>
        <p:nvSpPr>
          <p:cNvPr id="10" name="Text Box 29">
            <a:extLst>
              <a:ext uri="{FF2B5EF4-FFF2-40B4-BE49-F238E27FC236}">
                <a16:creationId xmlns:a16="http://schemas.microsoft.com/office/drawing/2014/main" id="{9C869FD1-60FE-C204-0770-886F51B3370B}"/>
              </a:ext>
            </a:extLst>
          </p:cNvPr>
          <p:cNvSpPr txBox="1">
            <a:spLocks noChangeArrowheads="1"/>
          </p:cNvSpPr>
          <p:nvPr/>
        </p:nvSpPr>
        <p:spPr bwMode="auto">
          <a:xfrm>
            <a:off x="1367813" y="2228852"/>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14</a:t>
            </a:r>
          </a:p>
        </p:txBody>
      </p:sp>
      <p:sp>
        <p:nvSpPr>
          <p:cNvPr id="11" name="Text Box 29">
            <a:extLst>
              <a:ext uri="{FF2B5EF4-FFF2-40B4-BE49-F238E27FC236}">
                <a16:creationId xmlns:a16="http://schemas.microsoft.com/office/drawing/2014/main" id="{93590DCC-8499-AC7E-37EB-123EFCE11909}"/>
              </a:ext>
            </a:extLst>
          </p:cNvPr>
          <p:cNvSpPr txBox="1">
            <a:spLocks noChangeArrowheads="1"/>
          </p:cNvSpPr>
          <p:nvPr/>
        </p:nvSpPr>
        <p:spPr bwMode="auto">
          <a:xfrm>
            <a:off x="188063" y="3727186"/>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15</a:t>
            </a:r>
          </a:p>
        </p:txBody>
      </p:sp>
      <p:sp>
        <p:nvSpPr>
          <p:cNvPr id="12" name="Text Box 29">
            <a:extLst>
              <a:ext uri="{FF2B5EF4-FFF2-40B4-BE49-F238E27FC236}">
                <a16:creationId xmlns:a16="http://schemas.microsoft.com/office/drawing/2014/main" id="{3E1F2FDC-4A03-637C-9F91-06D128D1F9A5}"/>
              </a:ext>
            </a:extLst>
          </p:cNvPr>
          <p:cNvSpPr txBox="1">
            <a:spLocks noChangeArrowheads="1"/>
          </p:cNvSpPr>
          <p:nvPr/>
        </p:nvSpPr>
        <p:spPr bwMode="auto">
          <a:xfrm>
            <a:off x="1328054" y="3570630"/>
            <a:ext cx="34015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8</a:t>
            </a:r>
          </a:p>
        </p:txBody>
      </p:sp>
      <p:sp>
        <p:nvSpPr>
          <p:cNvPr id="13" name="Text Box 29">
            <a:extLst>
              <a:ext uri="{FF2B5EF4-FFF2-40B4-BE49-F238E27FC236}">
                <a16:creationId xmlns:a16="http://schemas.microsoft.com/office/drawing/2014/main" id="{8A49FE69-D795-7CF8-665D-6479A288383C}"/>
              </a:ext>
            </a:extLst>
          </p:cNvPr>
          <p:cNvSpPr txBox="1">
            <a:spLocks noChangeArrowheads="1"/>
          </p:cNvSpPr>
          <p:nvPr/>
        </p:nvSpPr>
        <p:spPr bwMode="auto">
          <a:xfrm>
            <a:off x="2113242" y="2974285"/>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10</a:t>
            </a:r>
          </a:p>
        </p:txBody>
      </p:sp>
      <p:sp>
        <p:nvSpPr>
          <p:cNvPr id="14" name="Text Box 29">
            <a:extLst>
              <a:ext uri="{FF2B5EF4-FFF2-40B4-BE49-F238E27FC236}">
                <a16:creationId xmlns:a16="http://schemas.microsoft.com/office/drawing/2014/main" id="{D190361E-FE4C-C2A5-C87D-AC3472ADB28E}"/>
              </a:ext>
            </a:extLst>
          </p:cNvPr>
          <p:cNvSpPr txBox="1">
            <a:spLocks noChangeArrowheads="1"/>
          </p:cNvSpPr>
          <p:nvPr/>
        </p:nvSpPr>
        <p:spPr bwMode="auto">
          <a:xfrm>
            <a:off x="1109394" y="4972049"/>
            <a:ext cx="34015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9</a:t>
            </a:r>
          </a:p>
        </p:txBody>
      </p:sp>
      <p:sp>
        <p:nvSpPr>
          <p:cNvPr id="15" name="Text Box 29">
            <a:extLst>
              <a:ext uri="{FF2B5EF4-FFF2-40B4-BE49-F238E27FC236}">
                <a16:creationId xmlns:a16="http://schemas.microsoft.com/office/drawing/2014/main" id="{76EE744C-BEAE-51E4-E49F-BB1DF9F35802}"/>
              </a:ext>
            </a:extLst>
          </p:cNvPr>
          <p:cNvSpPr txBox="1">
            <a:spLocks noChangeArrowheads="1"/>
          </p:cNvSpPr>
          <p:nvPr/>
        </p:nvSpPr>
        <p:spPr bwMode="auto">
          <a:xfrm>
            <a:off x="2401475" y="5409370"/>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10</a:t>
            </a:r>
          </a:p>
        </p:txBody>
      </p:sp>
      <p:sp>
        <p:nvSpPr>
          <p:cNvPr id="16" name="Text Box 29">
            <a:extLst>
              <a:ext uri="{FF2B5EF4-FFF2-40B4-BE49-F238E27FC236}">
                <a16:creationId xmlns:a16="http://schemas.microsoft.com/office/drawing/2014/main" id="{5C63DB4C-CDAA-3061-F55E-4EF9183A42D1}"/>
              </a:ext>
            </a:extLst>
          </p:cNvPr>
          <p:cNvSpPr txBox="1">
            <a:spLocks noChangeArrowheads="1"/>
          </p:cNvSpPr>
          <p:nvPr/>
        </p:nvSpPr>
        <p:spPr bwMode="auto">
          <a:xfrm>
            <a:off x="3087277" y="4127225"/>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20</a:t>
            </a:r>
          </a:p>
        </p:txBody>
      </p:sp>
      <p:sp>
        <p:nvSpPr>
          <p:cNvPr id="17" name="Text Box 29">
            <a:extLst>
              <a:ext uri="{FF2B5EF4-FFF2-40B4-BE49-F238E27FC236}">
                <a16:creationId xmlns:a16="http://schemas.microsoft.com/office/drawing/2014/main" id="{7E9E76CB-6D99-AA76-456A-38CBAFA3F044}"/>
              </a:ext>
            </a:extLst>
          </p:cNvPr>
          <p:cNvSpPr txBox="1">
            <a:spLocks noChangeArrowheads="1"/>
          </p:cNvSpPr>
          <p:nvPr/>
        </p:nvSpPr>
        <p:spPr bwMode="auto">
          <a:xfrm>
            <a:off x="2828862" y="2715866"/>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25</a:t>
            </a:r>
          </a:p>
        </p:txBody>
      </p:sp>
      <p:graphicFrame>
        <p:nvGraphicFramePr>
          <p:cNvPr id="19" name="Table 100">
            <a:extLst>
              <a:ext uri="{FF2B5EF4-FFF2-40B4-BE49-F238E27FC236}">
                <a16:creationId xmlns:a16="http://schemas.microsoft.com/office/drawing/2014/main" id="{ED6A3F3A-48C4-9593-BEA1-52570B8F48D5}"/>
              </a:ext>
            </a:extLst>
          </p:cNvPr>
          <p:cNvGraphicFramePr>
            <a:graphicFrameLocks noGrp="1"/>
          </p:cNvGraphicFramePr>
          <p:nvPr/>
        </p:nvGraphicFramePr>
        <p:xfrm>
          <a:off x="4774599" y="1630017"/>
          <a:ext cx="1705714" cy="4073589"/>
        </p:xfrm>
        <a:graphic>
          <a:graphicData uri="http://schemas.openxmlformats.org/drawingml/2006/table">
            <a:tbl>
              <a:tblPr firstRow="1" bandRow="1">
                <a:tableStyleId>{5C22544A-7EE6-4342-B048-85BDC9FD1C3A}</a:tableStyleId>
              </a:tblPr>
              <a:tblGrid>
                <a:gridCol w="858028">
                  <a:extLst>
                    <a:ext uri="{9D8B030D-6E8A-4147-A177-3AD203B41FA5}">
                      <a16:colId xmlns:a16="http://schemas.microsoft.com/office/drawing/2014/main" val="413673760"/>
                    </a:ext>
                  </a:extLst>
                </a:gridCol>
                <a:gridCol w="847686">
                  <a:extLst>
                    <a:ext uri="{9D8B030D-6E8A-4147-A177-3AD203B41FA5}">
                      <a16:colId xmlns:a16="http://schemas.microsoft.com/office/drawing/2014/main" val="188196335"/>
                    </a:ext>
                  </a:extLst>
                </a:gridCol>
              </a:tblGrid>
              <a:tr h="452621">
                <a:tc>
                  <a:txBody>
                    <a:bodyPr/>
                    <a:lstStyle/>
                    <a:p>
                      <a:pPr algn="ctr"/>
                      <a:r>
                        <a:rPr lang="en-US" dirty="0"/>
                        <a:t>n</a:t>
                      </a:r>
                    </a:p>
                  </a:txBody>
                  <a:tcPr/>
                </a:tc>
                <a:tc>
                  <a:txBody>
                    <a:bodyPr/>
                    <a:lstStyle/>
                    <a:p>
                      <a:r>
                        <a:rPr lang="en-US" dirty="0"/>
                        <a:t>h(n)</a:t>
                      </a:r>
                    </a:p>
                  </a:txBody>
                  <a:tcPr/>
                </a:tc>
                <a:extLst>
                  <a:ext uri="{0D108BD9-81ED-4DB2-BD59-A6C34878D82A}">
                    <a16:rowId xmlns:a16="http://schemas.microsoft.com/office/drawing/2014/main" val="2723341783"/>
                  </a:ext>
                </a:extLst>
              </a:tr>
              <a:tr h="452621">
                <a:tc>
                  <a:txBody>
                    <a:bodyPr/>
                    <a:lstStyle/>
                    <a:p>
                      <a:pPr algn="ctr"/>
                      <a:r>
                        <a:rPr lang="en-US" dirty="0">
                          <a:solidFill>
                            <a:schemeClr val="tx1"/>
                          </a:solidFill>
                        </a:rPr>
                        <a:t>A</a:t>
                      </a:r>
                    </a:p>
                  </a:txBody>
                  <a:tcPr/>
                </a:tc>
                <a:tc>
                  <a:txBody>
                    <a:bodyPr/>
                    <a:lstStyle/>
                    <a:p>
                      <a:r>
                        <a:rPr lang="en-US" dirty="0">
                          <a:solidFill>
                            <a:schemeClr val="tx1"/>
                          </a:solidFill>
                        </a:rPr>
                        <a:t>40</a:t>
                      </a:r>
                    </a:p>
                  </a:txBody>
                  <a:tcPr/>
                </a:tc>
                <a:extLst>
                  <a:ext uri="{0D108BD9-81ED-4DB2-BD59-A6C34878D82A}">
                    <a16:rowId xmlns:a16="http://schemas.microsoft.com/office/drawing/2014/main" val="1650165834"/>
                  </a:ext>
                </a:extLst>
              </a:tr>
              <a:tr h="452621">
                <a:tc>
                  <a:txBody>
                    <a:bodyPr/>
                    <a:lstStyle/>
                    <a:p>
                      <a:pPr algn="ctr"/>
                      <a:r>
                        <a:rPr lang="en-US" dirty="0">
                          <a:solidFill>
                            <a:schemeClr val="tx1"/>
                          </a:solidFill>
                        </a:rPr>
                        <a:t>B</a:t>
                      </a:r>
                    </a:p>
                  </a:txBody>
                  <a:tcPr/>
                </a:tc>
                <a:tc>
                  <a:txBody>
                    <a:bodyPr/>
                    <a:lstStyle/>
                    <a:p>
                      <a:r>
                        <a:rPr lang="en-US" dirty="0">
                          <a:solidFill>
                            <a:schemeClr val="tx1"/>
                          </a:solidFill>
                        </a:rPr>
                        <a:t>32</a:t>
                      </a:r>
                    </a:p>
                  </a:txBody>
                  <a:tcPr/>
                </a:tc>
                <a:extLst>
                  <a:ext uri="{0D108BD9-81ED-4DB2-BD59-A6C34878D82A}">
                    <a16:rowId xmlns:a16="http://schemas.microsoft.com/office/drawing/2014/main" val="3493382235"/>
                  </a:ext>
                </a:extLst>
              </a:tr>
              <a:tr h="452621">
                <a:tc>
                  <a:txBody>
                    <a:bodyPr/>
                    <a:lstStyle/>
                    <a:p>
                      <a:pPr algn="ctr"/>
                      <a:r>
                        <a:rPr lang="en-US" dirty="0">
                          <a:solidFill>
                            <a:schemeClr val="tx1"/>
                          </a:solidFill>
                        </a:rPr>
                        <a:t>C</a:t>
                      </a:r>
                    </a:p>
                  </a:txBody>
                  <a:tcPr/>
                </a:tc>
                <a:tc>
                  <a:txBody>
                    <a:bodyPr/>
                    <a:lstStyle/>
                    <a:p>
                      <a:r>
                        <a:rPr lang="en-US" dirty="0">
                          <a:solidFill>
                            <a:schemeClr val="tx1"/>
                          </a:solidFill>
                        </a:rPr>
                        <a:t>25</a:t>
                      </a:r>
                    </a:p>
                  </a:txBody>
                  <a:tcPr/>
                </a:tc>
                <a:extLst>
                  <a:ext uri="{0D108BD9-81ED-4DB2-BD59-A6C34878D82A}">
                    <a16:rowId xmlns:a16="http://schemas.microsoft.com/office/drawing/2014/main" val="2000415156"/>
                  </a:ext>
                </a:extLst>
              </a:tr>
              <a:tr h="452621">
                <a:tc>
                  <a:txBody>
                    <a:bodyPr/>
                    <a:lstStyle/>
                    <a:p>
                      <a:pPr algn="ctr"/>
                      <a:r>
                        <a:rPr lang="en-US" dirty="0">
                          <a:solidFill>
                            <a:schemeClr val="tx1"/>
                          </a:solidFill>
                        </a:rPr>
                        <a:t>D</a:t>
                      </a:r>
                    </a:p>
                  </a:txBody>
                  <a:tcPr/>
                </a:tc>
                <a:tc>
                  <a:txBody>
                    <a:bodyPr/>
                    <a:lstStyle/>
                    <a:p>
                      <a:r>
                        <a:rPr lang="en-US" dirty="0">
                          <a:solidFill>
                            <a:schemeClr val="tx1"/>
                          </a:solidFill>
                        </a:rPr>
                        <a:t>35</a:t>
                      </a:r>
                    </a:p>
                  </a:txBody>
                  <a:tcPr/>
                </a:tc>
                <a:extLst>
                  <a:ext uri="{0D108BD9-81ED-4DB2-BD59-A6C34878D82A}">
                    <a16:rowId xmlns:a16="http://schemas.microsoft.com/office/drawing/2014/main" val="4225612385"/>
                  </a:ext>
                </a:extLst>
              </a:tr>
              <a:tr h="452621">
                <a:tc>
                  <a:txBody>
                    <a:bodyPr/>
                    <a:lstStyle/>
                    <a:p>
                      <a:pPr algn="ctr"/>
                      <a:r>
                        <a:rPr lang="en-US" dirty="0">
                          <a:solidFill>
                            <a:schemeClr val="tx1"/>
                          </a:solidFill>
                        </a:rPr>
                        <a:t>E</a:t>
                      </a:r>
                    </a:p>
                  </a:txBody>
                  <a:tcPr/>
                </a:tc>
                <a:tc>
                  <a:txBody>
                    <a:bodyPr/>
                    <a:lstStyle/>
                    <a:p>
                      <a:r>
                        <a:rPr lang="en-US" dirty="0">
                          <a:solidFill>
                            <a:schemeClr val="tx1"/>
                          </a:solidFill>
                        </a:rPr>
                        <a:t>19</a:t>
                      </a:r>
                    </a:p>
                  </a:txBody>
                  <a:tcPr/>
                </a:tc>
                <a:extLst>
                  <a:ext uri="{0D108BD9-81ED-4DB2-BD59-A6C34878D82A}">
                    <a16:rowId xmlns:a16="http://schemas.microsoft.com/office/drawing/2014/main" val="910242261"/>
                  </a:ext>
                </a:extLst>
              </a:tr>
              <a:tr h="452621">
                <a:tc>
                  <a:txBody>
                    <a:bodyPr/>
                    <a:lstStyle/>
                    <a:p>
                      <a:pPr algn="ctr"/>
                      <a:r>
                        <a:rPr lang="en-US" dirty="0">
                          <a:solidFill>
                            <a:schemeClr val="tx1"/>
                          </a:solidFill>
                        </a:rPr>
                        <a:t>F</a:t>
                      </a:r>
                    </a:p>
                  </a:txBody>
                  <a:tcPr/>
                </a:tc>
                <a:tc>
                  <a:txBody>
                    <a:bodyPr/>
                    <a:lstStyle/>
                    <a:p>
                      <a:r>
                        <a:rPr lang="en-US" dirty="0">
                          <a:solidFill>
                            <a:schemeClr val="tx1"/>
                          </a:solidFill>
                        </a:rPr>
                        <a:t>17</a:t>
                      </a:r>
                    </a:p>
                  </a:txBody>
                  <a:tcPr/>
                </a:tc>
                <a:extLst>
                  <a:ext uri="{0D108BD9-81ED-4DB2-BD59-A6C34878D82A}">
                    <a16:rowId xmlns:a16="http://schemas.microsoft.com/office/drawing/2014/main" val="3284643111"/>
                  </a:ext>
                </a:extLst>
              </a:tr>
              <a:tr h="452621">
                <a:tc>
                  <a:txBody>
                    <a:bodyPr/>
                    <a:lstStyle/>
                    <a:p>
                      <a:pPr algn="ctr"/>
                      <a:r>
                        <a:rPr lang="en-US" dirty="0"/>
                        <a:t>H</a:t>
                      </a:r>
                    </a:p>
                  </a:txBody>
                  <a:tcPr/>
                </a:tc>
                <a:tc>
                  <a:txBody>
                    <a:bodyPr/>
                    <a:lstStyle/>
                    <a:p>
                      <a:r>
                        <a:rPr lang="en-US" dirty="0"/>
                        <a:t>10</a:t>
                      </a:r>
                    </a:p>
                  </a:txBody>
                  <a:tcPr/>
                </a:tc>
                <a:extLst>
                  <a:ext uri="{0D108BD9-81ED-4DB2-BD59-A6C34878D82A}">
                    <a16:rowId xmlns:a16="http://schemas.microsoft.com/office/drawing/2014/main" val="1146424579"/>
                  </a:ext>
                </a:extLst>
              </a:tr>
              <a:tr h="452621">
                <a:tc>
                  <a:txBody>
                    <a:bodyPr/>
                    <a:lstStyle/>
                    <a:p>
                      <a:pPr algn="ctr"/>
                      <a:r>
                        <a:rPr lang="en-US" dirty="0">
                          <a:solidFill>
                            <a:schemeClr val="tx1"/>
                          </a:solidFill>
                        </a:rPr>
                        <a:t>G</a:t>
                      </a:r>
                    </a:p>
                  </a:txBody>
                  <a:tcPr/>
                </a:tc>
                <a:tc>
                  <a:txBody>
                    <a:bodyPr/>
                    <a:lstStyle/>
                    <a:p>
                      <a:r>
                        <a:rPr lang="en-US" dirty="0">
                          <a:solidFill>
                            <a:schemeClr val="tx1"/>
                          </a:solidFill>
                        </a:rPr>
                        <a:t>0</a:t>
                      </a:r>
                    </a:p>
                  </a:txBody>
                  <a:tcPr/>
                </a:tc>
                <a:extLst>
                  <a:ext uri="{0D108BD9-81ED-4DB2-BD59-A6C34878D82A}">
                    <a16:rowId xmlns:a16="http://schemas.microsoft.com/office/drawing/2014/main" val="958517701"/>
                  </a:ext>
                </a:extLst>
              </a:tr>
            </a:tbl>
          </a:graphicData>
        </a:graphic>
      </p:graphicFrame>
      <p:sp>
        <p:nvSpPr>
          <p:cNvPr id="20" name="Text Box 31">
            <a:extLst>
              <a:ext uri="{FF2B5EF4-FFF2-40B4-BE49-F238E27FC236}">
                <a16:creationId xmlns:a16="http://schemas.microsoft.com/office/drawing/2014/main" id="{A5984786-6AD7-D69C-55DD-3DD0F0F1A61D}"/>
              </a:ext>
            </a:extLst>
          </p:cNvPr>
          <p:cNvSpPr txBox="1">
            <a:spLocks noChangeArrowheads="1"/>
          </p:cNvSpPr>
          <p:nvPr/>
        </p:nvSpPr>
        <p:spPr bwMode="auto">
          <a:xfrm>
            <a:off x="6532534" y="1510374"/>
            <a:ext cx="148343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dirty="0"/>
              <a:t>Open:[] </a:t>
            </a:r>
          </a:p>
        </p:txBody>
      </p:sp>
      <p:sp>
        <p:nvSpPr>
          <p:cNvPr id="21" name="Text Box 31">
            <a:extLst>
              <a:ext uri="{FF2B5EF4-FFF2-40B4-BE49-F238E27FC236}">
                <a16:creationId xmlns:a16="http://schemas.microsoft.com/office/drawing/2014/main" id="{1C97B99D-428D-F164-A1AA-286F726BFE80}"/>
              </a:ext>
            </a:extLst>
          </p:cNvPr>
          <p:cNvSpPr txBox="1">
            <a:spLocks noChangeArrowheads="1"/>
          </p:cNvSpPr>
          <p:nvPr/>
        </p:nvSpPr>
        <p:spPr bwMode="auto">
          <a:xfrm>
            <a:off x="6525910" y="2020586"/>
            <a:ext cx="148343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dirty="0"/>
              <a:t>Closed:[] </a:t>
            </a:r>
          </a:p>
        </p:txBody>
      </p:sp>
      <p:sp>
        <p:nvSpPr>
          <p:cNvPr id="3" name="Élőláb helye 2">
            <a:extLst>
              <a:ext uri="{FF2B5EF4-FFF2-40B4-BE49-F238E27FC236}">
                <a16:creationId xmlns:a16="http://schemas.microsoft.com/office/drawing/2014/main" id="{5B40E82A-A69D-EB6E-616E-C3D70249F8B6}"/>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18" name="Csoportba foglalás 17">
            <a:extLst>
              <a:ext uri="{FF2B5EF4-FFF2-40B4-BE49-F238E27FC236}">
                <a16:creationId xmlns:a16="http://schemas.microsoft.com/office/drawing/2014/main" id="{DF274DFB-2898-D017-B860-F3ACD006AEC0}"/>
              </a:ext>
            </a:extLst>
          </p:cNvPr>
          <p:cNvGrpSpPr/>
          <p:nvPr/>
        </p:nvGrpSpPr>
        <p:grpSpPr>
          <a:xfrm>
            <a:off x="3078726" y="6038296"/>
            <a:ext cx="1736050" cy="787001"/>
            <a:chOff x="6717298" y="6108892"/>
            <a:chExt cx="1736050" cy="787001"/>
          </a:xfrm>
        </p:grpSpPr>
        <p:pic>
          <p:nvPicPr>
            <p:cNvPr id="22" name="Ábra 21">
              <a:extLst>
                <a:ext uri="{FF2B5EF4-FFF2-40B4-BE49-F238E27FC236}">
                  <a16:creationId xmlns:a16="http://schemas.microsoft.com/office/drawing/2014/main" id="{B6596AFB-87D3-2C34-E65A-8D1DE20D9228}"/>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1528"/>
            <a:stretch/>
          </p:blipFill>
          <p:spPr>
            <a:xfrm>
              <a:off x="6717298" y="6197751"/>
              <a:ext cx="834080" cy="698142"/>
            </a:xfrm>
            <a:prstGeom prst="rect">
              <a:avLst/>
            </a:prstGeom>
          </p:spPr>
        </p:pic>
        <p:pic>
          <p:nvPicPr>
            <p:cNvPr id="23" name="Ábra 22">
              <a:extLst>
                <a:ext uri="{FF2B5EF4-FFF2-40B4-BE49-F238E27FC236}">
                  <a16:creationId xmlns:a16="http://schemas.microsoft.com/office/drawing/2014/main" id="{9B4997AC-CCFC-CF74-1316-3E01AAFBBAF0}"/>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14292905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3CE73F0-22F3-4A02-16C0-592229571FBB}"/>
              </a:ext>
            </a:extLst>
          </p:cNvPr>
          <p:cNvSpPr>
            <a:spLocks noGrp="1"/>
          </p:cNvSpPr>
          <p:nvPr>
            <p:ph type="sldNum" sz="quarter" idx="12"/>
          </p:nvPr>
        </p:nvSpPr>
        <p:spPr/>
        <p:txBody>
          <a:bodyPr/>
          <a:lstStyle/>
          <a:p>
            <a:fld id="{9F7ECEBC-3B63-4262-8BE9-06366B519A9F}" type="slidenum">
              <a:rPr lang="hu-HU" smtClean="0"/>
              <a:pPr/>
              <a:t>55</a:t>
            </a:fld>
            <a:endParaRPr lang="hu-HU" dirty="0"/>
          </a:p>
        </p:txBody>
      </p:sp>
      <p:sp>
        <p:nvSpPr>
          <p:cNvPr id="6" name="Title 5">
            <a:extLst>
              <a:ext uri="{FF2B5EF4-FFF2-40B4-BE49-F238E27FC236}">
                <a16:creationId xmlns:a16="http://schemas.microsoft.com/office/drawing/2014/main" id="{DA51278C-4665-B6A4-9B52-8843CAF01462}"/>
              </a:ext>
            </a:extLst>
          </p:cNvPr>
          <p:cNvSpPr>
            <a:spLocks noGrp="1"/>
          </p:cNvSpPr>
          <p:nvPr>
            <p:ph type="title"/>
          </p:nvPr>
        </p:nvSpPr>
        <p:spPr/>
        <p:txBody>
          <a:bodyPr/>
          <a:lstStyle/>
          <a:p>
            <a:r>
              <a:rPr lang="hu-HU" dirty="0" err="1"/>
              <a:t>Example</a:t>
            </a:r>
            <a:r>
              <a:rPr lang="hu-HU" dirty="0"/>
              <a:t>: </a:t>
            </a:r>
            <a:r>
              <a:rPr lang="en-US" dirty="0"/>
              <a:t>A* Search Algorithm</a:t>
            </a:r>
          </a:p>
        </p:txBody>
      </p:sp>
      <p:grpSp>
        <p:nvGrpSpPr>
          <p:cNvPr id="53" name="Group 52">
            <a:extLst>
              <a:ext uri="{FF2B5EF4-FFF2-40B4-BE49-F238E27FC236}">
                <a16:creationId xmlns:a16="http://schemas.microsoft.com/office/drawing/2014/main" id="{8E01D95C-E568-2F16-B994-78F30BE842FE}"/>
              </a:ext>
            </a:extLst>
          </p:cNvPr>
          <p:cNvGrpSpPr/>
          <p:nvPr/>
        </p:nvGrpSpPr>
        <p:grpSpPr>
          <a:xfrm>
            <a:off x="987531" y="1671931"/>
            <a:ext cx="470647" cy="502009"/>
            <a:chOff x="2676998" y="2966359"/>
            <a:chExt cx="470647" cy="502009"/>
          </a:xfrm>
        </p:grpSpPr>
        <p:sp>
          <p:nvSpPr>
            <p:cNvPr id="7" name="Oval 4">
              <a:extLst>
                <a:ext uri="{FF2B5EF4-FFF2-40B4-BE49-F238E27FC236}">
                  <a16:creationId xmlns:a16="http://schemas.microsoft.com/office/drawing/2014/main" id="{5E9595B9-B6C7-1069-8B9E-5294AD07FF6B}"/>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8" name="Text Box 5">
              <a:extLst>
                <a:ext uri="{FF2B5EF4-FFF2-40B4-BE49-F238E27FC236}">
                  <a16:creationId xmlns:a16="http://schemas.microsoft.com/office/drawing/2014/main" id="{E0A62580-B999-55C5-6B8D-FAB216C96254}"/>
                </a:ext>
              </a:extLst>
            </p:cNvPr>
            <p:cNvSpPr txBox="1">
              <a:spLocks noChangeArrowheads="1"/>
            </p:cNvSpPr>
            <p:nvPr/>
          </p:nvSpPr>
          <p:spPr bwMode="auto">
            <a:xfrm>
              <a:off x="2734902" y="2966359"/>
              <a:ext cx="377026"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A</a:t>
              </a:r>
            </a:p>
          </p:txBody>
        </p:sp>
      </p:grpSp>
      <p:sp>
        <p:nvSpPr>
          <p:cNvPr id="27" name="Text Box 30">
            <a:extLst>
              <a:ext uri="{FF2B5EF4-FFF2-40B4-BE49-F238E27FC236}">
                <a16:creationId xmlns:a16="http://schemas.microsoft.com/office/drawing/2014/main" id="{BECF1777-9591-2066-EB53-49FACEE2DCB1}"/>
              </a:ext>
            </a:extLst>
          </p:cNvPr>
          <p:cNvSpPr txBox="1">
            <a:spLocks noChangeArrowheads="1"/>
          </p:cNvSpPr>
          <p:nvPr/>
        </p:nvSpPr>
        <p:spPr bwMode="auto">
          <a:xfrm>
            <a:off x="522856" y="1312518"/>
            <a:ext cx="1439946"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t>start state</a:t>
            </a:r>
          </a:p>
        </p:txBody>
      </p:sp>
      <p:sp>
        <p:nvSpPr>
          <p:cNvPr id="28" name="Text Box 31">
            <a:extLst>
              <a:ext uri="{FF2B5EF4-FFF2-40B4-BE49-F238E27FC236}">
                <a16:creationId xmlns:a16="http://schemas.microsoft.com/office/drawing/2014/main" id="{2696AA87-043B-0B89-1871-1FDDE3017B98}"/>
              </a:ext>
            </a:extLst>
          </p:cNvPr>
          <p:cNvSpPr txBox="1">
            <a:spLocks noChangeArrowheads="1"/>
          </p:cNvSpPr>
          <p:nvPr/>
        </p:nvSpPr>
        <p:spPr bwMode="auto">
          <a:xfrm>
            <a:off x="3359308" y="4824606"/>
            <a:ext cx="1388970"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t>goal state</a:t>
            </a:r>
          </a:p>
        </p:txBody>
      </p:sp>
      <p:grpSp>
        <p:nvGrpSpPr>
          <p:cNvPr id="54" name="Group 53">
            <a:extLst>
              <a:ext uri="{FF2B5EF4-FFF2-40B4-BE49-F238E27FC236}">
                <a16:creationId xmlns:a16="http://schemas.microsoft.com/office/drawing/2014/main" id="{A2D414F1-794D-8042-CC66-0B4CA6990178}"/>
              </a:ext>
            </a:extLst>
          </p:cNvPr>
          <p:cNvGrpSpPr/>
          <p:nvPr/>
        </p:nvGrpSpPr>
        <p:grpSpPr>
          <a:xfrm>
            <a:off x="227275" y="2980113"/>
            <a:ext cx="470647" cy="502009"/>
            <a:chOff x="2676998" y="2966359"/>
            <a:chExt cx="470647" cy="502009"/>
          </a:xfrm>
        </p:grpSpPr>
        <p:sp>
          <p:nvSpPr>
            <p:cNvPr id="55" name="Oval 4">
              <a:extLst>
                <a:ext uri="{FF2B5EF4-FFF2-40B4-BE49-F238E27FC236}">
                  <a16:creationId xmlns:a16="http://schemas.microsoft.com/office/drawing/2014/main" id="{85EA95B4-1896-5558-9998-237308C73849}"/>
                </a:ext>
              </a:extLst>
            </p:cNvPr>
            <p:cNvSpPr>
              <a:spLocks noChangeArrowheads="1"/>
            </p:cNvSpPr>
            <p:nvPr/>
          </p:nvSpPr>
          <p:spPr bwMode="auto">
            <a:xfrm>
              <a:off x="2676998" y="2997721"/>
              <a:ext cx="470647" cy="470647"/>
            </a:xfrm>
            <a:prstGeom prst="ellipse">
              <a:avLst/>
            </a:prstGeom>
            <a:noFill/>
            <a:ln w="38100">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56" name="Text Box 5">
              <a:extLst>
                <a:ext uri="{FF2B5EF4-FFF2-40B4-BE49-F238E27FC236}">
                  <a16:creationId xmlns:a16="http://schemas.microsoft.com/office/drawing/2014/main" id="{5058AFFF-29B8-1185-030D-E99C2790E012}"/>
                </a:ext>
              </a:extLst>
            </p:cNvPr>
            <p:cNvSpPr txBox="1">
              <a:spLocks noChangeArrowheads="1"/>
            </p:cNvSpPr>
            <p:nvPr/>
          </p:nvSpPr>
          <p:spPr bwMode="auto">
            <a:xfrm>
              <a:off x="2734902" y="2966359"/>
              <a:ext cx="362600" cy="47256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B</a:t>
              </a:r>
            </a:p>
          </p:txBody>
        </p:sp>
      </p:grpSp>
      <p:grpSp>
        <p:nvGrpSpPr>
          <p:cNvPr id="57" name="Group 56">
            <a:extLst>
              <a:ext uri="{FF2B5EF4-FFF2-40B4-BE49-F238E27FC236}">
                <a16:creationId xmlns:a16="http://schemas.microsoft.com/office/drawing/2014/main" id="{D8B9D8E1-4220-DC28-76ED-F0D82F61FBCB}"/>
              </a:ext>
            </a:extLst>
          </p:cNvPr>
          <p:cNvGrpSpPr/>
          <p:nvPr/>
        </p:nvGrpSpPr>
        <p:grpSpPr>
          <a:xfrm>
            <a:off x="2412525" y="2129841"/>
            <a:ext cx="470647" cy="502009"/>
            <a:chOff x="2676998" y="2966359"/>
            <a:chExt cx="470647" cy="502009"/>
          </a:xfrm>
        </p:grpSpPr>
        <p:sp>
          <p:nvSpPr>
            <p:cNvPr id="58" name="Oval 4">
              <a:extLst>
                <a:ext uri="{FF2B5EF4-FFF2-40B4-BE49-F238E27FC236}">
                  <a16:creationId xmlns:a16="http://schemas.microsoft.com/office/drawing/2014/main" id="{23E7CF02-56C8-4CD1-093E-0D86A2F9A53B}"/>
                </a:ext>
              </a:extLst>
            </p:cNvPr>
            <p:cNvSpPr>
              <a:spLocks noChangeArrowheads="1"/>
            </p:cNvSpPr>
            <p:nvPr/>
          </p:nvSpPr>
          <p:spPr bwMode="auto">
            <a:xfrm>
              <a:off x="2676998" y="2997721"/>
              <a:ext cx="470647" cy="470647"/>
            </a:xfrm>
            <a:prstGeom prst="ellipse">
              <a:avLst/>
            </a:prstGeom>
            <a:noFill/>
            <a:ln w="38100">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59" name="Text Box 5">
              <a:extLst>
                <a:ext uri="{FF2B5EF4-FFF2-40B4-BE49-F238E27FC236}">
                  <a16:creationId xmlns:a16="http://schemas.microsoft.com/office/drawing/2014/main" id="{48189041-2426-5FD8-2CAD-FE8A9A268A45}"/>
                </a:ext>
              </a:extLst>
            </p:cNvPr>
            <p:cNvSpPr txBox="1">
              <a:spLocks noChangeArrowheads="1"/>
            </p:cNvSpPr>
            <p:nvPr/>
          </p:nvSpPr>
          <p:spPr bwMode="auto">
            <a:xfrm>
              <a:off x="2734902" y="2966359"/>
              <a:ext cx="385042" cy="47256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D</a:t>
              </a:r>
            </a:p>
          </p:txBody>
        </p:sp>
      </p:grpSp>
      <p:sp>
        <p:nvSpPr>
          <p:cNvPr id="60" name="Line 16">
            <a:extLst>
              <a:ext uri="{FF2B5EF4-FFF2-40B4-BE49-F238E27FC236}">
                <a16:creationId xmlns:a16="http://schemas.microsoft.com/office/drawing/2014/main" id="{FA65ECAF-3278-1521-F8E3-AB59649D75CE}"/>
              </a:ext>
            </a:extLst>
          </p:cNvPr>
          <p:cNvSpPr>
            <a:spLocks noChangeShapeType="1"/>
          </p:cNvSpPr>
          <p:nvPr/>
        </p:nvSpPr>
        <p:spPr bwMode="auto">
          <a:xfrm flipH="1" flipV="1">
            <a:off x="1462579" y="1936021"/>
            <a:ext cx="995627" cy="285819"/>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62" name="Line 16">
            <a:extLst>
              <a:ext uri="{FF2B5EF4-FFF2-40B4-BE49-F238E27FC236}">
                <a16:creationId xmlns:a16="http://schemas.microsoft.com/office/drawing/2014/main" id="{FB261EA0-1A48-31B0-4182-DD9C9AE63213}"/>
              </a:ext>
            </a:extLst>
          </p:cNvPr>
          <p:cNvSpPr>
            <a:spLocks noChangeShapeType="1"/>
          </p:cNvSpPr>
          <p:nvPr/>
        </p:nvSpPr>
        <p:spPr bwMode="auto">
          <a:xfrm flipH="1" flipV="1">
            <a:off x="1302469" y="2178156"/>
            <a:ext cx="190398" cy="700565"/>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grpSp>
        <p:nvGrpSpPr>
          <p:cNvPr id="64" name="Group 63">
            <a:extLst>
              <a:ext uri="{FF2B5EF4-FFF2-40B4-BE49-F238E27FC236}">
                <a16:creationId xmlns:a16="http://schemas.microsoft.com/office/drawing/2014/main" id="{628F68A5-A0AE-ABE9-B4B3-210ED93BD465}"/>
              </a:ext>
            </a:extLst>
          </p:cNvPr>
          <p:cNvGrpSpPr/>
          <p:nvPr/>
        </p:nvGrpSpPr>
        <p:grpSpPr>
          <a:xfrm>
            <a:off x="1373269" y="2848040"/>
            <a:ext cx="470647" cy="502009"/>
            <a:chOff x="2676998" y="2966359"/>
            <a:chExt cx="470647" cy="502009"/>
          </a:xfrm>
        </p:grpSpPr>
        <p:sp>
          <p:nvSpPr>
            <p:cNvPr id="65" name="Oval 4">
              <a:extLst>
                <a:ext uri="{FF2B5EF4-FFF2-40B4-BE49-F238E27FC236}">
                  <a16:creationId xmlns:a16="http://schemas.microsoft.com/office/drawing/2014/main" id="{C10E2A77-14DE-BE95-765A-8F912CC92D52}"/>
                </a:ext>
              </a:extLst>
            </p:cNvPr>
            <p:cNvSpPr>
              <a:spLocks noChangeArrowheads="1"/>
            </p:cNvSpPr>
            <p:nvPr/>
          </p:nvSpPr>
          <p:spPr bwMode="auto">
            <a:xfrm>
              <a:off x="2676998" y="2997721"/>
              <a:ext cx="470647" cy="470647"/>
            </a:xfrm>
            <a:prstGeom prst="ellipse">
              <a:avLst/>
            </a:prstGeom>
            <a:noFill/>
            <a:ln w="38100">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66" name="Text Box 5">
              <a:extLst>
                <a:ext uri="{FF2B5EF4-FFF2-40B4-BE49-F238E27FC236}">
                  <a16:creationId xmlns:a16="http://schemas.microsoft.com/office/drawing/2014/main" id="{4FCEC18A-EEFC-8A77-33C8-38AF85181A1F}"/>
                </a:ext>
              </a:extLst>
            </p:cNvPr>
            <p:cNvSpPr txBox="1">
              <a:spLocks noChangeArrowheads="1"/>
            </p:cNvSpPr>
            <p:nvPr/>
          </p:nvSpPr>
          <p:spPr bwMode="auto">
            <a:xfrm>
              <a:off x="2734902" y="2966359"/>
              <a:ext cx="352982" cy="47256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C</a:t>
              </a:r>
            </a:p>
          </p:txBody>
        </p:sp>
      </p:grpSp>
      <p:sp>
        <p:nvSpPr>
          <p:cNvPr id="67" name="Line 16">
            <a:extLst>
              <a:ext uri="{FF2B5EF4-FFF2-40B4-BE49-F238E27FC236}">
                <a16:creationId xmlns:a16="http://schemas.microsoft.com/office/drawing/2014/main" id="{257D1346-7EF3-AA00-5BF6-9363A178D472}"/>
              </a:ext>
            </a:extLst>
          </p:cNvPr>
          <p:cNvSpPr>
            <a:spLocks noChangeShapeType="1"/>
          </p:cNvSpPr>
          <p:nvPr/>
        </p:nvSpPr>
        <p:spPr bwMode="auto">
          <a:xfrm rot="5400000" flipH="1" flipV="1">
            <a:off x="838264" y="3521355"/>
            <a:ext cx="941408" cy="565117"/>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grpSp>
        <p:nvGrpSpPr>
          <p:cNvPr id="70" name="Group 69">
            <a:extLst>
              <a:ext uri="{FF2B5EF4-FFF2-40B4-BE49-F238E27FC236}">
                <a16:creationId xmlns:a16="http://schemas.microsoft.com/office/drawing/2014/main" id="{2A5F2D96-2F71-4CD0-500D-E8928C2DC5BE}"/>
              </a:ext>
            </a:extLst>
          </p:cNvPr>
          <p:cNvGrpSpPr/>
          <p:nvPr/>
        </p:nvGrpSpPr>
        <p:grpSpPr>
          <a:xfrm>
            <a:off x="770112" y="4244011"/>
            <a:ext cx="470647" cy="502009"/>
            <a:chOff x="2676998" y="2966359"/>
            <a:chExt cx="470647" cy="502009"/>
          </a:xfrm>
        </p:grpSpPr>
        <p:sp>
          <p:nvSpPr>
            <p:cNvPr id="71" name="Oval 4">
              <a:extLst>
                <a:ext uri="{FF2B5EF4-FFF2-40B4-BE49-F238E27FC236}">
                  <a16:creationId xmlns:a16="http://schemas.microsoft.com/office/drawing/2014/main" id="{2286B548-2677-2F36-E3B3-DC1EF921C7B9}"/>
                </a:ext>
              </a:extLst>
            </p:cNvPr>
            <p:cNvSpPr>
              <a:spLocks noChangeArrowheads="1"/>
            </p:cNvSpPr>
            <p:nvPr/>
          </p:nvSpPr>
          <p:spPr bwMode="auto">
            <a:xfrm>
              <a:off x="2676998" y="2997721"/>
              <a:ext cx="470647" cy="470647"/>
            </a:xfrm>
            <a:prstGeom prst="ellipse">
              <a:avLst/>
            </a:prstGeom>
            <a:noFill/>
            <a:ln w="38100">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72" name="Text Box 5">
              <a:extLst>
                <a:ext uri="{FF2B5EF4-FFF2-40B4-BE49-F238E27FC236}">
                  <a16:creationId xmlns:a16="http://schemas.microsoft.com/office/drawing/2014/main" id="{FBEBC47C-B523-BB74-A52A-EC5F0B1BFA8D}"/>
                </a:ext>
              </a:extLst>
            </p:cNvPr>
            <p:cNvSpPr txBox="1">
              <a:spLocks noChangeArrowheads="1"/>
            </p:cNvSpPr>
            <p:nvPr/>
          </p:nvSpPr>
          <p:spPr bwMode="auto">
            <a:xfrm>
              <a:off x="2734902" y="2966359"/>
              <a:ext cx="338554" cy="47256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E</a:t>
              </a:r>
            </a:p>
          </p:txBody>
        </p:sp>
      </p:grpSp>
      <p:grpSp>
        <p:nvGrpSpPr>
          <p:cNvPr id="74" name="Group 73">
            <a:extLst>
              <a:ext uri="{FF2B5EF4-FFF2-40B4-BE49-F238E27FC236}">
                <a16:creationId xmlns:a16="http://schemas.microsoft.com/office/drawing/2014/main" id="{43441E83-EEBC-24B9-7701-0372ACE33728}"/>
              </a:ext>
            </a:extLst>
          </p:cNvPr>
          <p:cNvGrpSpPr/>
          <p:nvPr/>
        </p:nvGrpSpPr>
        <p:grpSpPr>
          <a:xfrm>
            <a:off x="2742280" y="3429931"/>
            <a:ext cx="470647" cy="502009"/>
            <a:chOff x="2676998" y="2966359"/>
            <a:chExt cx="470647" cy="502009"/>
          </a:xfrm>
        </p:grpSpPr>
        <p:sp>
          <p:nvSpPr>
            <p:cNvPr id="75" name="Oval 4">
              <a:extLst>
                <a:ext uri="{FF2B5EF4-FFF2-40B4-BE49-F238E27FC236}">
                  <a16:creationId xmlns:a16="http://schemas.microsoft.com/office/drawing/2014/main" id="{9504B914-89F6-13AD-4D09-BD993C1BB074}"/>
                </a:ext>
              </a:extLst>
            </p:cNvPr>
            <p:cNvSpPr>
              <a:spLocks noChangeArrowheads="1"/>
            </p:cNvSpPr>
            <p:nvPr/>
          </p:nvSpPr>
          <p:spPr bwMode="auto">
            <a:xfrm>
              <a:off x="2676998" y="2997721"/>
              <a:ext cx="470647" cy="470647"/>
            </a:xfrm>
            <a:prstGeom prst="ellipse">
              <a:avLst/>
            </a:prstGeom>
            <a:noFill/>
            <a:ln w="38100">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76" name="Text Box 5">
              <a:extLst>
                <a:ext uri="{FF2B5EF4-FFF2-40B4-BE49-F238E27FC236}">
                  <a16:creationId xmlns:a16="http://schemas.microsoft.com/office/drawing/2014/main" id="{D5A853B4-4491-4ACC-9D48-43C352CAEBB6}"/>
                </a:ext>
              </a:extLst>
            </p:cNvPr>
            <p:cNvSpPr txBox="1">
              <a:spLocks noChangeArrowheads="1"/>
            </p:cNvSpPr>
            <p:nvPr/>
          </p:nvSpPr>
          <p:spPr bwMode="auto">
            <a:xfrm>
              <a:off x="2734902" y="2966359"/>
              <a:ext cx="330540" cy="47256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F</a:t>
              </a:r>
            </a:p>
          </p:txBody>
        </p:sp>
      </p:grpSp>
      <p:grpSp>
        <p:nvGrpSpPr>
          <p:cNvPr id="81" name="Group 80">
            <a:extLst>
              <a:ext uri="{FF2B5EF4-FFF2-40B4-BE49-F238E27FC236}">
                <a16:creationId xmlns:a16="http://schemas.microsoft.com/office/drawing/2014/main" id="{BBCF1216-4976-0D8E-82DA-2ED544ECB314}"/>
              </a:ext>
            </a:extLst>
          </p:cNvPr>
          <p:cNvGrpSpPr/>
          <p:nvPr/>
        </p:nvGrpSpPr>
        <p:grpSpPr>
          <a:xfrm>
            <a:off x="2908539" y="4765656"/>
            <a:ext cx="470647" cy="502009"/>
            <a:chOff x="2676998" y="2966359"/>
            <a:chExt cx="470647" cy="502009"/>
          </a:xfrm>
        </p:grpSpPr>
        <p:sp>
          <p:nvSpPr>
            <p:cNvPr id="82" name="Oval 4">
              <a:extLst>
                <a:ext uri="{FF2B5EF4-FFF2-40B4-BE49-F238E27FC236}">
                  <a16:creationId xmlns:a16="http://schemas.microsoft.com/office/drawing/2014/main" id="{FA3B27FA-E4A2-7645-A12A-64C1DE4CDE92}"/>
                </a:ext>
              </a:extLst>
            </p:cNvPr>
            <p:cNvSpPr>
              <a:spLocks noChangeArrowheads="1"/>
            </p:cNvSpPr>
            <p:nvPr/>
          </p:nvSpPr>
          <p:spPr bwMode="auto">
            <a:xfrm>
              <a:off x="2676998" y="2997721"/>
              <a:ext cx="470647" cy="470647"/>
            </a:xfrm>
            <a:prstGeom prst="ellipse">
              <a:avLst/>
            </a:prstGeom>
            <a:noFill/>
            <a:ln w="38100">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83" name="Text Box 5">
              <a:extLst>
                <a:ext uri="{FF2B5EF4-FFF2-40B4-BE49-F238E27FC236}">
                  <a16:creationId xmlns:a16="http://schemas.microsoft.com/office/drawing/2014/main" id="{F9234906-B332-1FCB-7926-6DBCA673796D}"/>
                </a:ext>
              </a:extLst>
            </p:cNvPr>
            <p:cNvSpPr txBox="1">
              <a:spLocks noChangeArrowheads="1"/>
            </p:cNvSpPr>
            <p:nvPr/>
          </p:nvSpPr>
          <p:spPr bwMode="auto">
            <a:xfrm>
              <a:off x="2734902" y="2966359"/>
              <a:ext cx="386644" cy="47256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G</a:t>
              </a:r>
            </a:p>
          </p:txBody>
        </p:sp>
      </p:grpSp>
      <p:grpSp>
        <p:nvGrpSpPr>
          <p:cNvPr id="84" name="Group 83">
            <a:extLst>
              <a:ext uri="{FF2B5EF4-FFF2-40B4-BE49-F238E27FC236}">
                <a16:creationId xmlns:a16="http://schemas.microsoft.com/office/drawing/2014/main" id="{6BF560E2-3E1D-73C2-24BC-30B3FBC7E887}"/>
              </a:ext>
            </a:extLst>
          </p:cNvPr>
          <p:cNvGrpSpPr/>
          <p:nvPr/>
        </p:nvGrpSpPr>
        <p:grpSpPr>
          <a:xfrm>
            <a:off x="1584804" y="5317095"/>
            <a:ext cx="470647" cy="502009"/>
            <a:chOff x="2676998" y="2966359"/>
            <a:chExt cx="470647" cy="502009"/>
          </a:xfrm>
        </p:grpSpPr>
        <p:sp>
          <p:nvSpPr>
            <p:cNvPr id="85" name="Oval 4">
              <a:extLst>
                <a:ext uri="{FF2B5EF4-FFF2-40B4-BE49-F238E27FC236}">
                  <a16:creationId xmlns:a16="http://schemas.microsoft.com/office/drawing/2014/main" id="{64F1ACF4-34C0-A051-68D1-DBA0D3C3E430}"/>
                </a:ext>
              </a:extLst>
            </p:cNvPr>
            <p:cNvSpPr>
              <a:spLocks noChangeArrowheads="1"/>
            </p:cNvSpPr>
            <p:nvPr/>
          </p:nvSpPr>
          <p:spPr bwMode="auto">
            <a:xfrm>
              <a:off x="2676998" y="2997721"/>
              <a:ext cx="470647" cy="470647"/>
            </a:xfrm>
            <a:prstGeom prst="ellipse">
              <a:avLst/>
            </a:prstGeom>
            <a:noFill/>
            <a:ln w="38100">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86" name="Text Box 5">
              <a:extLst>
                <a:ext uri="{FF2B5EF4-FFF2-40B4-BE49-F238E27FC236}">
                  <a16:creationId xmlns:a16="http://schemas.microsoft.com/office/drawing/2014/main" id="{169B5AFF-8031-89DF-5706-EF4C4F87EDFD}"/>
                </a:ext>
              </a:extLst>
            </p:cNvPr>
            <p:cNvSpPr txBox="1">
              <a:spLocks noChangeArrowheads="1"/>
            </p:cNvSpPr>
            <p:nvPr/>
          </p:nvSpPr>
          <p:spPr bwMode="auto">
            <a:xfrm>
              <a:off x="2734902" y="2966359"/>
              <a:ext cx="385042" cy="47256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H</a:t>
              </a:r>
            </a:p>
          </p:txBody>
        </p:sp>
      </p:grpSp>
      <p:sp>
        <p:nvSpPr>
          <p:cNvPr id="87" name="Line 16">
            <a:extLst>
              <a:ext uri="{FF2B5EF4-FFF2-40B4-BE49-F238E27FC236}">
                <a16:creationId xmlns:a16="http://schemas.microsoft.com/office/drawing/2014/main" id="{236AE45E-9401-4C12-90D2-B83745BA32AB}"/>
              </a:ext>
            </a:extLst>
          </p:cNvPr>
          <p:cNvSpPr>
            <a:spLocks noChangeShapeType="1"/>
          </p:cNvSpPr>
          <p:nvPr/>
        </p:nvSpPr>
        <p:spPr bwMode="auto">
          <a:xfrm flipH="1" flipV="1">
            <a:off x="451902" y="3451902"/>
            <a:ext cx="333557" cy="951181"/>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88" name="Line 16">
            <a:extLst>
              <a:ext uri="{FF2B5EF4-FFF2-40B4-BE49-F238E27FC236}">
                <a16:creationId xmlns:a16="http://schemas.microsoft.com/office/drawing/2014/main" id="{3795B9A5-5EC5-1BA8-77D1-E81DE1430CB6}"/>
              </a:ext>
            </a:extLst>
          </p:cNvPr>
          <p:cNvSpPr>
            <a:spLocks noChangeShapeType="1"/>
          </p:cNvSpPr>
          <p:nvPr/>
        </p:nvSpPr>
        <p:spPr bwMode="auto">
          <a:xfrm rot="5400000" flipH="1" flipV="1">
            <a:off x="275964" y="2272654"/>
            <a:ext cx="941408" cy="565117"/>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4" name="Line 16">
            <a:extLst>
              <a:ext uri="{FF2B5EF4-FFF2-40B4-BE49-F238E27FC236}">
                <a16:creationId xmlns:a16="http://schemas.microsoft.com/office/drawing/2014/main" id="{4AD95A5B-367B-25E1-4915-430BBE0A7E1A}"/>
              </a:ext>
            </a:extLst>
          </p:cNvPr>
          <p:cNvSpPr>
            <a:spLocks noChangeShapeType="1"/>
          </p:cNvSpPr>
          <p:nvPr/>
        </p:nvSpPr>
        <p:spPr bwMode="auto">
          <a:xfrm flipH="1" flipV="1">
            <a:off x="2771645" y="2548494"/>
            <a:ext cx="199805" cy="903407"/>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5" name="Line 16">
            <a:extLst>
              <a:ext uri="{FF2B5EF4-FFF2-40B4-BE49-F238E27FC236}">
                <a16:creationId xmlns:a16="http://schemas.microsoft.com/office/drawing/2014/main" id="{7AE5DD9C-2FF5-6852-EC9E-7EFFBB3F7E0B}"/>
              </a:ext>
            </a:extLst>
          </p:cNvPr>
          <p:cNvSpPr>
            <a:spLocks noChangeShapeType="1"/>
          </p:cNvSpPr>
          <p:nvPr/>
        </p:nvSpPr>
        <p:spPr bwMode="auto">
          <a:xfrm flipH="1" flipV="1">
            <a:off x="1795078" y="3242602"/>
            <a:ext cx="995627" cy="285819"/>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7" name="Line 16">
            <a:extLst>
              <a:ext uri="{FF2B5EF4-FFF2-40B4-BE49-F238E27FC236}">
                <a16:creationId xmlns:a16="http://schemas.microsoft.com/office/drawing/2014/main" id="{499875F2-230F-94E9-11FE-75669F6EF8AF}"/>
              </a:ext>
            </a:extLst>
          </p:cNvPr>
          <p:cNvSpPr>
            <a:spLocks noChangeShapeType="1"/>
          </p:cNvSpPr>
          <p:nvPr/>
        </p:nvSpPr>
        <p:spPr bwMode="auto">
          <a:xfrm flipH="1" flipV="1">
            <a:off x="1084174" y="4716323"/>
            <a:ext cx="565118" cy="694690"/>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8" name="Line 16">
            <a:extLst>
              <a:ext uri="{FF2B5EF4-FFF2-40B4-BE49-F238E27FC236}">
                <a16:creationId xmlns:a16="http://schemas.microsoft.com/office/drawing/2014/main" id="{0A63BE2F-5ED6-528E-9B29-05AE6D2F0D5A}"/>
              </a:ext>
            </a:extLst>
          </p:cNvPr>
          <p:cNvSpPr>
            <a:spLocks noChangeShapeType="1"/>
          </p:cNvSpPr>
          <p:nvPr/>
        </p:nvSpPr>
        <p:spPr bwMode="auto">
          <a:xfrm flipH="1" flipV="1">
            <a:off x="3043870" y="3895185"/>
            <a:ext cx="92475" cy="902011"/>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9" name="Line 16">
            <a:extLst>
              <a:ext uri="{FF2B5EF4-FFF2-40B4-BE49-F238E27FC236}">
                <a16:creationId xmlns:a16="http://schemas.microsoft.com/office/drawing/2014/main" id="{2B274114-EB9B-4AA0-4C93-5B82F540A239}"/>
              </a:ext>
            </a:extLst>
          </p:cNvPr>
          <p:cNvSpPr>
            <a:spLocks noChangeShapeType="1"/>
          </p:cNvSpPr>
          <p:nvPr/>
        </p:nvSpPr>
        <p:spPr bwMode="auto">
          <a:xfrm flipH="1">
            <a:off x="2051582" y="5225517"/>
            <a:ext cx="992287" cy="428394"/>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2" name="Text Box 29">
            <a:extLst>
              <a:ext uri="{FF2B5EF4-FFF2-40B4-BE49-F238E27FC236}">
                <a16:creationId xmlns:a16="http://schemas.microsoft.com/office/drawing/2014/main" id="{1E359689-B4C7-F492-DA60-D91181BB3A7E}"/>
              </a:ext>
            </a:extLst>
          </p:cNvPr>
          <p:cNvSpPr txBox="1">
            <a:spLocks noChangeArrowheads="1"/>
          </p:cNvSpPr>
          <p:nvPr/>
        </p:nvSpPr>
        <p:spPr bwMode="auto">
          <a:xfrm>
            <a:off x="1831635" y="1668948"/>
            <a:ext cx="34015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7</a:t>
            </a:r>
          </a:p>
        </p:txBody>
      </p:sp>
      <p:sp>
        <p:nvSpPr>
          <p:cNvPr id="9" name="Text Box 29">
            <a:extLst>
              <a:ext uri="{FF2B5EF4-FFF2-40B4-BE49-F238E27FC236}">
                <a16:creationId xmlns:a16="http://schemas.microsoft.com/office/drawing/2014/main" id="{01BA4B0A-B61C-92B3-1AFF-7B97CCD0ED46}"/>
              </a:ext>
            </a:extLst>
          </p:cNvPr>
          <p:cNvSpPr txBox="1">
            <a:spLocks noChangeArrowheads="1"/>
          </p:cNvSpPr>
          <p:nvPr/>
        </p:nvSpPr>
        <p:spPr bwMode="auto">
          <a:xfrm>
            <a:off x="374658" y="2117192"/>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11</a:t>
            </a:r>
          </a:p>
        </p:txBody>
      </p:sp>
      <p:sp>
        <p:nvSpPr>
          <p:cNvPr id="10" name="Text Box 29">
            <a:extLst>
              <a:ext uri="{FF2B5EF4-FFF2-40B4-BE49-F238E27FC236}">
                <a16:creationId xmlns:a16="http://schemas.microsoft.com/office/drawing/2014/main" id="{9C869FD1-60FE-C204-0770-886F51B3370B}"/>
              </a:ext>
            </a:extLst>
          </p:cNvPr>
          <p:cNvSpPr txBox="1">
            <a:spLocks noChangeArrowheads="1"/>
          </p:cNvSpPr>
          <p:nvPr/>
        </p:nvSpPr>
        <p:spPr bwMode="auto">
          <a:xfrm>
            <a:off x="1367813" y="2228852"/>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14</a:t>
            </a:r>
          </a:p>
        </p:txBody>
      </p:sp>
      <p:sp>
        <p:nvSpPr>
          <p:cNvPr id="11" name="Text Box 29">
            <a:extLst>
              <a:ext uri="{FF2B5EF4-FFF2-40B4-BE49-F238E27FC236}">
                <a16:creationId xmlns:a16="http://schemas.microsoft.com/office/drawing/2014/main" id="{93590DCC-8499-AC7E-37EB-123EFCE11909}"/>
              </a:ext>
            </a:extLst>
          </p:cNvPr>
          <p:cNvSpPr txBox="1">
            <a:spLocks noChangeArrowheads="1"/>
          </p:cNvSpPr>
          <p:nvPr/>
        </p:nvSpPr>
        <p:spPr bwMode="auto">
          <a:xfrm>
            <a:off x="188063" y="3727186"/>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15</a:t>
            </a:r>
          </a:p>
        </p:txBody>
      </p:sp>
      <p:sp>
        <p:nvSpPr>
          <p:cNvPr id="12" name="Text Box 29">
            <a:extLst>
              <a:ext uri="{FF2B5EF4-FFF2-40B4-BE49-F238E27FC236}">
                <a16:creationId xmlns:a16="http://schemas.microsoft.com/office/drawing/2014/main" id="{3E1F2FDC-4A03-637C-9F91-06D128D1F9A5}"/>
              </a:ext>
            </a:extLst>
          </p:cNvPr>
          <p:cNvSpPr txBox="1">
            <a:spLocks noChangeArrowheads="1"/>
          </p:cNvSpPr>
          <p:nvPr/>
        </p:nvSpPr>
        <p:spPr bwMode="auto">
          <a:xfrm>
            <a:off x="1328054" y="3570630"/>
            <a:ext cx="34015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8</a:t>
            </a:r>
          </a:p>
        </p:txBody>
      </p:sp>
      <p:sp>
        <p:nvSpPr>
          <p:cNvPr id="13" name="Text Box 29">
            <a:extLst>
              <a:ext uri="{FF2B5EF4-FFF2-40B4-BE49-F238E27FC236}">
                <a16:creationId xmlns:a16="http://schemas.microsoft.com/office/drawing/2014/main" id="{8A49FE69-D795-7CF8-665D-6479A288383C}"/>
              </a:ext>
            </a:extLst>
          </p:cNvPr>
          <p:cNvSpPr txBox="1">
            <a:spLocks noChangeArrowheads="1"/>
          </p:cNvSpPr>
          <p:nvPr/>
        </p:nvSpPr>
        <p:spPr bwMode="auto">
          <a:xfrm>
            <a:off x="2113242" y="2974285"/>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10</a:t>
            </a:r>
          </a:p>
        </p:txBody>
      </p:sp>
      <p:sp>
        <p:nvSpPr>
          <p:cNvPr id="14" name="Text Box 29">
            <a:extLst>
              <a:ext uri="{FF2B5EF4-FFF2-40B4-BE49-F238E27FC236}">
                <a16:creationId xmlns:a16="http://schemas.microsoft.com/office/drawing/2014/main" id="{D190361E-FE4C-C2A5-C87D-AC3472ADB28E}"/>
              </a:ext>
            </a:extLst>
          </p:cNvPr>
          <p:cNvSpPr txBox="1">
            <a:spLocks noChangeArrowheads="1"/>
          </p:cNvSpPr>
          <p:nvPr/>
        </p:nvSpPr>
        <p:spPr bwMode="auto">
          <a:xfrm>
            <a:off x="1109394" y="4972049"/>
            <a:ext cx="34015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9</a:t>
            </a:r>
          </a:p>
        </p:txBody>
      </p:sp>
      <p:sp>
        <p:nvSpPr>
          <p:cNvPr id="15" name="Text Box 29">
            <a:extLst>
              <a:ext uri="{FF2B5EF4-FFF2-40B4-BE49-F238E27FC236}">
                <a16:creationId xmlns:a16="http://schemas.microsoft.com/office/drawing/2014/main" id="{76EE744C-BEAE-51E4-E49F-BB1DF9F35802}"/>
              </a:ext>
            </a:extLst>
          </p:cNvPr>
          <p:cNvSpPr txBox="1">
            <a:spLocks noChangeArrowheads="1"/>
          </p:cNvSpPr>
          <p:nvPr/>
        </p:nvSpPr>
        <p:spPr bwMode="auto">
          <a:xfrm>
            <a:off x="2401475" y="5409370"/>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10</a:t>
            </a:r>
          </a:p>
        </p:txBody>
      </p:sp>
      <p:sp>
        <p:nvSpPr>
          <p:cNvPr id="16" name="Text Box 29">
            <a:extLst>
              <a:ext uri="{FF2B5EF4-FFF2-40B4-BE49-F238E27FC236}">
                <a16:creationId xmlns:a16="http://schemas.microsoft.com/office/drawing/2014/main" id="{5C63DB4C-CDAA-3061-F55E-4EF9183A42D1}"/>
              </a:ext>
            </a:extLst>
          </p:cNvPr>
          <p:cNvSpPr txBox="1">
            <a:spLocks noChangeArrowheads="1"/>
          </p:cNvSpPr>
          <p:nvPr/>
        </p:nvSpPr>
        <p:spPr bwMode="auto">
          <a:xfrm>
            <a:off x="3087277" y="4127225"/>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20</a:t>
            </a:r>
          </a:p>
        </p:txBody>
      </p:sp>
      <p:sp>
        <p:nvSpPr>
          <p:cNvPr id="17" name="Text Box 29">
            <a:extLst>
              <a:ext uri="{FF2B5EF4-FFF2-40B4-BE49-F238E27FC236}">
                <a16:creationId xmlns:a16="http://schemas.microsoft.com/office/drawing/2014/main" id="{7E9E76CB-6D99-AA76-456A-38CBAFA3F044}"/>
              </a:ext>
            </a:extLst>
          </p:cNvPr>
          <p:cNvSpPr txBox="1">
            <a:spLocks noChangeArrowheads="1"/>
          </p:cNvSpPr>
          <p:nvPr/>
        </p:nvSpPr>
        <p:spPr bwMode="auto">
          <a:xfrm>
            <a:off x="2828862" y="2715866"/>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25</a:t>
            </a:r>
          </a:p>
        </p:txBody>
      </p:sp>
      <p:graphicFrame>
        <p:nvGraphicFramePr>
          <p:cNvPr id="19" name="Table 100">
            <a:extLst>
              <a:ext uri="{FF2B5EF4-FFF2-40B4-BE49-F238E27FC236}">
                <a16:creationId xmlns:a16="http://schemas.microsoft.com/office/drawing/2014/main" id="{ED6A3F3A-48C4-9593-BEA1-52570B8F48D5}"/>
              </a:ext>
            </a:extLst>
          </p:cNvPr>
          <p:cNvGraphicFramePr>
            <a:graphicFrameLocks noGrp="1"/>
          </p:cNvGraphicFramePr>
          <p:nvPr/>
        </p:nvGraphicFramePr>
        <p:xfrm>
          <a:off x="4774599" y="1630017"/>
          <a:ext cx="1705714" cy="4073589"/>
        </p:xfrm>
        <a:graphic>
          <a:graphicData uri="http://schemas.openxmlformats.org/drawingml/2006/table">
            <a:tbl>
              <a:tblPr firstRow="1" bandRow="1">
                <a:tableStyleId>{5C22544A-7EE6-4342-B048-85BDC9FD1C3A}</a:tableStyleId>
              </a:tblPr>
              <a:tblGrid>
                <a:gridCol w="858028">
                  <a:extLst>
                    <a:ext uri="{9D8B030D-6E8A-4147-A177-3AD203B41FA5}">
                      <a16:colId xmlns:a16="http://schemas.microsoft.com/office/drawing/2014/main" val="413673760"/>
                    </a:ext>
                  </a:extLst>
                </a:gridCol>
                <a:gridCol w="847686">
                  <a:extLst>
                    <a:ext uri="{9D8B030D-6E8A-4147-A177-3AD203B41FA5}">
                      <a16:colId xmlns:a16="http://schemas.microsoft.com/office/drawing/2014/main" val="188196335"/>
                    </a:ext>
                  </a:extLst>
                </a:gridCol>
              </a:tblGrid>
              <a:tr h="452621">
                <a:tc>
                  <a:txBody>
                    <a:bodyPr/>
                    <a:lstStyle/>
                    <a:p>
                      <a:pPr algn="ctr"/>
                      <a:r>
                        <a:rPr lang="en-US" dirty="0"/>
                        <a:t>n</a:t>
                      </a:r>
                    </a:p>
                  </a:txBody>
                  <a:tcPr/>
                </a:tc>
                <a:tc>
                  <a:txBody>
                    <a:bodyPr/>
                    <a:lstStyle/>
                    <a:p>
                      <a:r>
                        <a:rPr lang="en-US" dirty="0"/>
                        <a:t>h(n)</a:t>
                      </a:r>
                    </a:p>
                  </a:txBody>
                  <a:tcPr/>
                </a:tc>
                <a:extLst>
                  <a:ext uri="{0D108BD9-81ED-4DB2-BD59-A6C34878D82A}">
                    <a16:rowId xmlns:a16="http://schemas.microsoft.com/office/drawing/2014/main" val="2723341783"/>
                  </a:ext>
                </a:extLst>
              </a:tr>
              <a:tr h="452621">
                <a:tc>
                  <a:txBody>
                    <a:bodyPr/>
                    <a:lstStyle/>
                    <a:p>
                      <a:pPr algn="ctr"/>
                      <a:r>
                        <a:rPr lang="en-US" dirty="0">
                          <a:solidFill>
                            <a:srgbClr val="FF0000"/>
                          </a:solidFill>
                        </a:rPr>
                        <a:t>A</a:t>
                      </a:r>
                    </a:p>
                  </a:txBody>
                  <a:tcPr/>
                </a:tc>
                <a:tc>
                  <a:txBody>
                    <a:bodyPr/>
                    <a:lstStyle/>
                    <a:p>
                      <a:r>
                        <a:rPr lang="en-US" dirty="0">
                          <a:solidFill>
                            <a:srgbClr val="FF0000"/>
                          </a:solidFill>
                        </a:rPr>
                        <a:t>40</a:t>
                      </a:r>
                    </a:p>
                  </a:txBody>
                  <a:tcPr/>
                </a:tc>
                <a:extLst>
                  <a:ext uri="{0D108BD9-81ED-4DB2-BD59-A6C34878D82A}">
                    <a16:rowId xmlns:a16="http://schemas.microsoft.com/office/drawing/2014/main" val="1650165834"/>
                  </a:ext>
                </a:extLst>
              </a:tr>
              <a:tr h="452621">
                <a:tc>
                  <a:txBody>
                    <a:bodyPr/>
                    <a:lstStyle/>
                    <a:p>
                      <a:pPr algn="ctr"/>
                      <a:r>
                        <a:rPr lang="en-US" dirty="0">
                          <a:solidFill>
                            <a:schemeClr val="tx1"/>
                          </a:solidFill>
                        </a:rPr>
                        <a:t>B</a:t>
                      </a:r>
                    </a:p>
                  </a:txBody>
                  <a:tcPr/>
                </a:tc>
                <a:tc>
                  <a:txBody>
                    <a:bodyPr/>
                    <a:lstStyle/>
                    <a:p>
                      <a:r>
                        <a:rPr lang="en-US" dirty="0">
                          <a:solidFill>
                            <a:schemeClr val="tx1"/>
                          </a:solidFill>
                        </a:rPr>
                        <a:t>32</a:t>
                      </a:r>
                    </a:p>
                  </a:txBody>
                  <a:tcPr/>
                </a:tc>
                <a:extLst>
                  <a:ext uri="{0D108BD9-81ED-4DB2-BD59-A6C34878D82A}">
                    <a16:rowId xmlns:a16="http://schemas.microsoft.com/office/drawing/2014/main" val="3493382235"/>
                  </a:ext>
                </a:extLst>
              </a:tr>
              <a:tr h="452621">
                <a:tc>
                  <a:txBody>
                    <a:bodyPr/>
                    <a:lstStyle/>
                    <a:p>
                      <a:pPr algn="ctr"/>
                      <a:r>
                        <a:rPr lang="en-US" dirty="0">
                          <a:solidFill>
                            <a:schemeClr val="tx1"/>
                          </a:solidFill>
                        </a:rPr>
                        <a:t>C</a:t>
                      </a:r>
                    </a:p>
                  </a:txBody>
                  <a:tcPr/>
                </a:tc>
                <a:tc>
                  <a:txBody>
                    <a:bodyPr/>
                    <a:lstStyle/>
                    <a:p>
                      <a:r>
                        <a:rPr lang="en-US" dirty="0">
                          <a:solidFill>
                            <a:schemeClr val="tx1"/>
                          </a:solidFill>
                        </a:rPr>
                        <a:t>25</a:t>
                      </a:r>
                    </a:p>
                  </a:txBody>
                  <a:tcPr/>
                </a:tc>
                <a:extLst>
                  <a:ext uri="{0D108BD9-81ED-4DB2-BD59-A6C34878D82A}">
                    <a16:rowId xmlns:a16="http://schemas.microsoft.com/office/drawing/2014/main" val="2000415156"/>
                  </a:ext>
                </a:extLst>
              </a:tr>
              <a:tr h="452621">
                <a:tc>
                  <a:txBody>
                    <a:bodyPr/>
                    <a:lstStyle/>
                    <a:p>
                      <a:pPr algn="ctr"/>
                      <a:r>
                        <a:rPr lang="en-US" dirty="0">
                          <a:solidFill>
                            <a:schemeClr val="tx1"/>
                          </a:solidFill>
                        </a:rPr>
                        <a:t>D</a:t>
                      </a:r>
                    </a:p>
                  </a:txBody>
                  <a:tcPr/>
                </a:tc>
                <a:tc>
                  <a:txBody>
                    <a:bodyPr/>
                    <a:lstStyle/>
                    <a:p>
                      <a:r>
                        <a:rPr lang="en-US" dirty="0">
                          <a:solidFill>
                            <a:schemeClr val="tx1"/>
                          </a:solidFill>
                        </a:rPr>
                        <a:t>35</a:t>
                      </a:r>
                    </a:p>
                  </a:txBody>
                  <a:tcPr/>
                </a:tc>
                <a:extLst>
                  <a:ext uri="{0D108BD9-81ED-4DB2-BD59-A6C34878D82A}">
                    <a16:rowId xmlns:a16="http://schemas.microsoft.com/office/drawing/2014/main" val="4225612385"/>
                  </a:ext>
                </a:extLst>
              </a:tr>
              <a:tr h="452621">
                <a:tc>
                  <a:txBody>
                    <a:bodyPr/>
                    <a:lstStyle/>
                    <a:p>
                      <a:pPr algn="ctr"/>
                      <a:r>
                        <a:rPr lang="en-US" dirty="0">
                          <a:solidFill>
                            <a:schemeClr val="tx1"/>
                          </a:solidFill>
                        </a:rPr>
                        <a:t>E</a:t>
                      </a:r>
                    </a:p>
                  </a:txBody>
                  <a:tcPr/>
                </a:tc>
                <a:tc>
                  <a:txBody>
                    <a:bodyPr/>
                    <a:lstStyle/>
                    <a:p>
                      <a:r>
                        <a:rPr lang="en-US" dirty="0">
                          <a:solidFill>
                            <a:schemeClr val="tx1"/>
                          </a:solidFill>
                        </a:rPr>
                        <a:t>19</a:t>
                      </a:r>
                    </a:p>
                  </a:txBody>
                  <a:tcPr/>
                </a:tc>
                <a:extLst>
                  <a:ext uri="{0D108BD9-81ED-4DB2-BD59-A6C34878D82A}">
                    <a16:rowId xmlns:a16="http://schemas.microsoft.com/office/drawing/2014/main" val="910242261"/>
                  </a:ext>
                </a:extLst>
              </a:tr>
              <a:tr h="452621">
                <a:tc>
                  <a:txBody>
                    <a:bodyPr/>
                    <a:lstStyle/>
                    <a:p>
                      <a:pPr algn="ctr"/>
                      <a:r>
                        <a:rPr lang="en-US" dirty="0">
                          <a:solidFill>
                            <a:schemeClr val="tx1"/>
                          </a:solidFill>
                        </a:rPr>
                        <a:t>F</a:t>
                      </a:r>
                    </a:p>
                  </a:txBody>
                  <a:tcPr/>
                </a:tc>
                <a:tc>
                  <a:txBody>
                    <a:bodyPr/>
                    <a:lstStyle/>
                    <a:p>
                      <a:r>
                        <a:rPr lang="en-US" dirty="0">
                          <a:solidFill>
                            <a:schemeClr val="tx1"/>
                          </a:solidFill>
                        </a:rPr>
                        <a:t>17</a:t>
                      </a:r>
                    </a:p>
                  </a:txBody>
                  <a:tcPr/>
                </a:tc>
                <a:extLst>
                  <a:ext uri="{0D108BD9-81ED-4DB2-BD59-A6C34878D82A}">
                    <a16:rowId xmlns:a16="http://schemas.microsoft.com/office/drawing/2014/main" val="3284643111"/>
                  </a:ext>
                </a:extLst>
              </a:tr>
              <a:tr h="452621">
                <a:tc>
                  <a:txBody>
                    <a:bodyPr/>
                    <a:lstStyle/>
                    <a:p>
                      <a:pPr algn="ctr"/>
                      <a:r>
                        <a:rPr lang="en-US" dirty="0"/>
                        <a:t>H</a:t>
                      </a:r>
                    </a:p>
                  </a:txBody>
                  <a:tcPr/>
                </a:tc>
                <a:tc>
                  <a:txBody>
                    <a:bodyPr/>
                    <a:lstStyle/>
                    <a:p>
                      <a:r>
                        <a:rPr lang="en-US" dirty="0"/>
                        <a:t>10</a:t>
                      </a:r>
                    </a:p>
                  </a:txBody>
                  <a:tcPr/>
                </a:tc>
                <a:extLst>
                  <a:ext uri="{0D108BD9-81ED-4DB2-BD59-A6C34878D82A}">
                    <a16:rowId xmlns:a16="http://schemas.microsoft.com/office/drawing/2014/main" val="1146424579"/>
                  </a:ext>
                </a:extLst>
              </a:tr>
              <a:tr h="452621">
                <a:tc>
                  <a:txBody>
                    <a:bodyPr/>
                    <a:lstStyle/>
                    <a:p>
                      <a:pPr algn="ctr"/>
                      <a:r>
                        <a:rPr lang="en-US" dirty="0">
                          <a:solidFill>
                            <a:schemeClr val="tx1"/>
                          </a:solidFill>
                        </a:rPr>
                        <a:t>G</a:t>
                      </a:r>
                    </a:p>
                  </a:txBody>
                  <a:tcPr/>
                </a:tc>
                <a:tc>
                  <a:txBody>
                    <a:bodyPr/>
                    <a:lstStyle/>
                    <a:p>
                      <a:r>
                        <a:rPr lang="en-US" dirty="0">
                          <a:solidFill>
                            <a:schemeClr val="tx1"/>
                          </a:solidFill>
                        </a:rPr>
                        <a:t>0</a:t>
                      </a:r>
                    </a:p>
                  </a:txBody>
                  <a:tcPr/>
                </a:tc>
                <a:extLst>
                  <a:ext uri="{0D108BD9-81ED-4DB2-BD59-A6C34878D82A}">
                    <a16:rowId xmlns:a16="http://schemas.microsoft.com/office/drawing/2014/main" val="958517701"/>
                  </a:ext>
                </a:extLst>
              </a:tr>
            </a:tbl>
          </a:graphicData>
        </a:graphic>
      </p:graphicFrame>
      <p:sp>
        <p:nvSpPr>
          <p:cNvPr id="20" name="Text Box 31">
            <a:extLst>
              <a:ext uri="{FF2B5EF4-FFF2-40B4-BE49-F238E27FC236}">
                <a16:creationId xmlns:a16="http://schemas.microsoft.com/office/drawing/2014/main" id="{A5984786-6AD7-D69C-55DD-3DD0F0F1A61D}"/>
              </a:ext>
            </a:extLst>
          </p:cNvPr>
          <p:cNvSpPr txBox="1">
            <a:spLocks noChangeArrowheads="1"/>
          </p:cNvSpPr>
          <p:nvPr/>
        </p:nvSpPr>
        <p:spPr bwMode="auto">
          <a:xfrm>
            <a:off x="6532534" y="1510374"/>
            <a:ext cx="148343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dirty="0"/>
              <a:t>Open:[A] </a:t>
            </a:r>
          </a:p>
        </p:txBody>
      </p:sp>
      <p:sp>
        <p:nvSpPr>
          <p:cNvPr id="21" name="Text Box 31">
            <a:extLst>
              <a:ext uri="{FF2B5EF4-FFF2-40B4-BE49-F238E27FC236}">
                <a16:creationId xmlns:a16="http://schemas.microsoft.com/office/drawing/2014/main" id="{1C97B99D-428D-F164-A1AA-286F726BFE80}"/>
              </a:ext>
            </a:extLst>
          </p:cNvPr>
          <p:cNvSpPr txBox="1">
            <a:spLocks noChangeArrowheads="1"/>
          </p:cNvSpPr>
          <p:nvPr/>
        </p:nvSpPr>
        <p:spPr bwMode="auto">
          <a:xfrm>
            <a:off x="6525910" y="2020586"/>
            <a:ext cx="148343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dirty="0"/>
              <a:t>Closed:[] </a:t>
            </a:r>
          </a:p>
        </p:txBody>
      </p:sp>
      <p:grpSp>
        <p:nvGrpSpPr>
          <p:cNvPr id="22" name="Group 21">
            <a:extLst>
              <a:ext uri="{FF2B5EF4-FFF2-40B4-BE49-F238E27FC236}">
                <a16:creationId xmlns:a16="http://schemas.microsoft.com/office/drawing/2014/main" id="{FE38CBDA-A0FD-5353-36CE-CDBEE88B22D0}"/>
              </a:ext>
            </a:extLst>
          </p:cNvPr>
          <p:cNvGrpSpPr/>
          <p:nvPr/>
        </p:nvGrpSpPr>
        <p:grpSpPr>
          <a:xfrm>
            <a:off x="9442683" y="1531723"/>
            <a:ext cx="470647" cy="502009"/>
            <a:chOff x="2676998" y="2966359"/>
            <a:chExt cx="470647" cy="502009"/>
          </a:xfrm>
        </p:grpSpPr>
        <p:sp>
          <p:nvSpPr>
            <p:cNvPr id="23" name="Oval 4">
              <a:extLst>
                <a:ext uri="{FF2B5EF4-FFF2-40B4-BE49-F238E27FC236}">
                  <a16:creationId xmlns:a16="http://schemas.microsoft.com/office/drawing/2014/main" id="{1C957C9A-CBBE-FC9F-E092-78CB89D57C2D}"/>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24" name="Text Box 5">
              <a:extLst>
                <a:ext uri="{FF2B5EF4-FFF2-40B4-BE49-F238E27FC236}">
                  <a16:creationId xmlns:a16="http://schemas.microsoft.com/office/drawing/2014/main" id="{875B0657-F590-34D2-580F-5E3AC81E01EA}"/>
                </a:ext>
              </a:extLst>
            </p:cNvPr>
            <p:cNvSpPr txBox="1">
              <a:spLocks noChangeArrowheads="1"/>
            </p:cNvSpPr>
            <p:nvPr/>
          </p:nvSpPr>
          <p:spPr bwMode="auto">
            <a:xfrm>
              <a:off x="2734902" y="2966359"/>
              <a:ext cx="377026"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A</a:t>
              </a:r>
            </a:p>
          </p:txBody>
        </p:sp>
      </p:grpSp>
      <p:sp>
        <p:nvSpPr>
          <p:cNvPr id="26" name="Text Box 31">
            <a:extLst>
              <a:ext uri="{FF2B5EF4-FFF2-40B4-BE49-F238E27FC236}">
                <a16:creationId xmlns:a16="http://schemas.microsoft.com/office/drawing/2014/main" id="{341D5E6F-8C79-DAC5-64A3-27FD1EBBC9C5}"/>
              </a:ext>
            </a:extLst>
          </p:cNvPr>
          <p:cNvSpPr txBox="1">
            <a:spLocks noChangeArrowheads="1"/>
          </p:cNvSpPr>
          <p:nvPr/>
        </p:nvSpPr>
        <p:spPr bwMode="auto">
          <a:xfrm>
            <a:off x="9184294" y="2004150"/>
            <a:ext cx="1046285"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40=0+40 </a:t>
            </a:r>
          </a:p>
        </p:txBody>
      </p:sp>
      <p:sp>
        <p:nvSpPr>
          <p:cNvPr id="3" name="Élőláb helye 2">
            <a:extLst>
              <a:ext uri="{FF2B5EF4-FFF2-40B4-BE49-F238E27FC236}">
                <a16:creationId xmlns:a16="http://schemas.microsoft.com/office/drawing/2014/main" id="{7146A551-8E3A-004D-36C9-E971A489BFA8}"/>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18" name="Csoportba foglalás 17">
            <a:extLst>
              <a:ext uri="{FF2B5EF4-FFF2-40B4-BE49-F238E27FC236}">
                <a16:creationId xmlns:a16="http://schemas.microsoft.com/office/drawing/2014/main" id="{A6404B05-6935-2E93-8CD8-BEDD3BA94800}"/>
              </a:ext>
            </a:extLst>
          </p:cNvPr>
          <p:cNvGrpSpPr/>
          <p:nvPr/>
        </p:nvGrpSpPr>
        <p:grpSpPr>
          <a:xfrm>
            <a:off x="3078726" y="6038296"/>
            <a:ext cx="1736050" cy="787001"/>
            <a:chOff x="6717298" y="6108892"/>
            <a:chExt cx="1736050" cy="787001"/>
          </a:xfrm>
        </p:grpSpPr>
        <p:pic>
          <p:nvPicPr>
            <p:cNvPr id="25" name="Ábra 24">
              <a:extLst>
                <a:ext uri="{FF2B5EF4-FFF2-40B4-BE49-F238E27FC236}">
                  <a16:creationId xmlns:a16="http://schemas.microsoft.com/office/drawing/2014/main" id="{669D5121-EA57-0DA8-FE19-348154CE84D0}"/>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1528"/>
            <a:stretch/>
          </p:blipFill>
          <p:spPr>
            <a:xfrm>
              <a:off x="6717298" y="6197751"/>
              <a:ext cx="834080" cy="698142"/>
            </a:xfrm>
            <a:prstGeom prst="rect">
              <a:avLst/>
            </a:prstGeom>
          </p:spPr>
        </p:pic>
        <p:pic>
          <p:nvPicPr>
            <p:cNvPr id="29" name="Ábra 28">
              <a:extLst>
                <a:ext uri="{FF2B5EF4-FFF2-40B4-BE49-F238E27FC236}">
                  <a16:creationId xmlns:a16="http://schemas.microsoft.com/office/drawing/2014/main" id="{00F5FBF0-F1F8-DD94-DAD0-642E42C88D79}"/>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417919051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3CE73F0-22F3-4A02-16C0-592229571FBB}"/>
              </a:ext>
            </a:extLst>
          </p:cNvPr>
          <p:cNvSpPr>
            <a:spLocks noGrp="1"/>
          </p:cNvSpPr>
          <p:nvPr>
            <p:ph type="sldNum" sz="quarter" idx="12"/>
          </p:nvPr>
        </p:nvSpPr>
        <p:spPr/>
        <p:txBody>
          <a:bodyPr/>
          <a:lstStyle/>
          <a:p>
            <a:fld id="{9F7ECEBC-3B63-4262-8BE9-06366B519A9F}" type="slidenum">
              <a:rPr lang="hu-HU" smtClean="0"/>
              <a:pPr/>
              <a:t>56</a:t>
            </a:fld>
            <a:endParaRPr lang="hu-HU" dirty="0"/>
          </a:p>
        </p:txBody>
      </p:sp>
      <p:sp>
        <p:nvSpPr>
          <p:cNvPr id="6" name="Title 5">
            <a:extLst>
              <a:ext uri="{FF2B5EF4-FFF2-40B4-BE49-F238E27FC236}">
                <a16:creationId xmlns:a16="http://schemas.microsoft.com/office/drawing/2014/main" id="{DA51278C-4665-B6A4-9B52-8843CAF01462}"/>
              </a:ext>
            </a:extLst>
          </p:cNvPr>
          <p:cNvSpPr>
            <a:spLocks noGrp="1"/>
          </p:cNvSpPr>
          <p:nvPr>
            <p:ph type="title"/>
          </p:nvPr>
        </p:nvSpPr>
        <p:spPr/>
        <p:txBody>
          <a:bodyPr/>
          <a:lstStyle/>
          <a:p>
            <a:r>
              <a:rPr lang="hu-HU" dirty="0" err="1"/>
              <a:t>Example</a:t>
            </a:r>
            <a:r>
              <a:rPr lang="hu-HU" dirty="0"/>
              <a:t>: </a:t>
            </a:r>
            <a:r>
              <a:rPr lang="en-US" dirty="0"/>
              <a:t>A* Search Algorithm</a:t>
            </a:r>
          </a:p>
        </p:txBody>
      </p:sp>
      <p:grpSp>
        <p:nvGrpSpPr>
          <p:cNvPr id="53" name="Group 52">
            <a:extLst>
              <a:ext uri="{FF2B5EF4-FFF2-40B4-BE49-F238E27FC236}">
                <a16:creationId xmlns:a16="http://schemas.microsoft.com/office/drawing/2014/main" id="{8E01D95C-E568-2F16-B994-78F30BE842FE}"/>
              </a:ext>
            </a:extLst>
          </p:cNvPr>
          <p:cNvGrpSpPr/>
          <p:nvPr/>
        </p:nvGrpSpPr>
        <p:grpSpPr>
          <a:xfrm>
            <a:off x="987888" y="1671752"/>
            <a:ext cx="470647" cy="502009"/>
            <a:chOff x="2676998" y="2966359"/>
            <a:chExt cx="470647" cy="502009"/>
          </a:xfrm>
        </p:grpSpPr>
        <p:sp>
          <p:nvSpPr>
            <p:cNvPr id="7" name="Oval 4">
              <a:extLst>
                <a:ext uri="{FF2B5EF4-FFF2-40B4-BE49-F238E27FC236}">
                  <a16:creationId xmlns:a16="http://schemas.microsoft.com/office/drawing/2014/main" id="{5E9595B9-B6C7-1069-8B9E-5294AD07FF6B}"/>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8" name="Text Box 5">
              <a:extLst>
                <a:ext uri="{FF2B5EF4-FFF2-40B4-BE49-F238E27FC236}">
                  <a16:creationId xmlns:a16="http://schemas.microsoft.com/office/drawing/2014/main" id="{E0A62580-B999-55C5-6B8D-FAB216C96254}"/>
                </a:ext>
              </a:extLst>
            </p:cNvPr>
            <p:cNvSpPr txBox="1">
              <a:spLocks noChangeArrowheads="1"/>
            </p:cNvSpPr>
            <p:nvPr/>
          </p:nvSpPr>
          <p:spPr bwMode="auto">
            <a:xfrm>
              <a:off x="2734902" y="2966359"/>
              <a:ext cx="377026"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A</a:t>
              </a:r>
            </a:p>
          </p:txBody>
        </p:sp>
      </p:grpSp>
      <p:sp>
        <p:nvSpPr>
          <p:cNvPr id="27" name="Text Box 30">
            <a:extLst>
              <a:ext uri="{FF2B5EF4-FFF2-40B4-BE49-F238E27FC236}">
                <a16:creationId xmlns:a16="http://schemas.microsoft.com/office/drawing/2014/main" id="{BECF1777-9591-2066-EB53-49FACEE2DCB1}"/>
              </a:ext>
            </a:extLst>
          </p:cNvPr>
          <p:cNvSpPr txBox="1">
            <a:spLocks noChangeArrowheads="1"/>
          </p:cNvSpPr>
          <p:nvPr/>
        </p:nvSpPr>
        <p:spPr bwMode="auto">
          <a:xfrm>
            <a:off x="522856" y="1312518"/>
            <a:ext cx="1439946"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t>start state</a:t>
            </a:r>
          </a:p>
        </p:txBody>
      </p:sp>
      <p:sp>
        <p:nvSpPr>
          <p:cNvPr id="28" name="Text Box 31">
            <a:extLst>
              <a:ext uri="{FF2B5EF4-FFF2-40B4-BE49-F238E27FC236}">
                <a16:creationId xmlns:a16="http://schemas.microsoft.com/office/drawing/2014/main" id="{2696AA87-043B-0B89-1871-1FDDE3017B98}"/>
              </a:ext>
            </a:extLst>
          </p:cNvPr>
          <p:cNvSpPr txBox="1">
            <a:spLocks noChangeArrowheads="1"/>
          </p:cNvSpPr>
          <p:nvPr/>
        </p:nvSpPr>
        <p:spPr bwMode="auto">
          <a:xfrm>
            <a:off x="3359308" y="4824606"/>
            <a:ext cx="1388970"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t>goal state</a:t>
            </a:r>
          </a:p>
        </p:txBody>
      </p:sp>
      <p:grpSp>
        <p:nvGrpSpPr>
          <p:cNvPr id="54" name="Group 53">
            <a:extLst>
              <a:ext uri="{FF2B5EF4-FFF2-40B4-BE49-F238E27FC236}">
                <a16:creationId xmlns:a16="http://schemas.microsoft.com/office/drawing/2014/main" id="{A2D414F1-794D-8042-CC66-0B4CA6990178}"/>
              </a:ext>
            </a:extLst>
          </p:cNvPr>
          <p:cNvGrpSpPr/>
          <p:nvPr/>
        </p:nvGrpSpPr>
        <p:grpSpPr>
          <a:xfrm>
            <a:off x="227275" y="2980113"/>
            <a:ext cx="470647" cy="502009"/>
            <a:chOff x="2676998" y="2966359"/>
            <a:chExt cx="470647" cy="502009"/>
          </a:xfrm>
        </p:grpSpPr>
        <p:sp>
          <p:nvSpPr>
            <p:cNvPr id="55" name="Oval 4">
              <a:extLst>
                <a:ext uri="{FF2B5EF4-FFF2-40B4-BE49-F238E27FC236}">
                  <a16:creationId xmlns:a16="http://schemas.microsoft.com/office/drawing/2014/main" id="{85EA95B4-1896-5558-9998-237308C73849}"/>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56" name="Text Box 5">
              <a:extLst>
                <a:ext uri="{FF2B5EF4-FFF2-40B4-BE49-F238E27FC236}">
                  <a16:creationId xmlns:a16="http://schemas.microsoft.com/office/drawing/2014/main" id="{5058AFFF-29B8-1185-030D-E99C2790E012}"/>
                </a:ext>
              </a:extLst>
            </p:cNvPr>
            <p:cNvSpPr txBox="1">
              <a:spLocks noChangeArrowheads="1"/>
            </p:cNvSpPr>
            <p:nvPr/>
          </p:nvSpPr>
          <p:spPr bwMode="auto">
            <a:xfrm>
              <a:off x="2734902" y="2966359"/>
              <a:ext cx="362600"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B</a:t>
              </a:r>
            </a:p>
          </p:txBody>
        </p:sp>
      </p:grpSp>
      <p:grpSp>
        <p:nvGrpSpPr>
          <p:cNvPr id="57" name="Group 56">
            <a:extLst>
              <a:ext uri="{FF2B5EF4-FFF2-40B4-BE49-F238E27FC236}">
                <a16:creationId xmlns:a16="http://schemas.microsoft.com/office/drawing/2014/main" id="{D8B9D8E1-4220-DC28-76ED-F0D82F61FBCB}"/>
              </a:ext>
            </a:extLst>
          </p:cNvPr>
          <p:cNvGrpSpPr/>
          <p:nvPr/>
        </p:nvGrpSpPr>
        <p:grpSpPr>
          <a:xfrm>
            <a:off x="2412525" y="2129841"/>
            <a:ext cx="470647" cy="502009"/>
            <a:chOff x="2676998" y="2966359"/>
            <a:chExt cx="470647" cy="502009"/>
          </a:xfrm>
        </p:grpSpPr>
        <p:sp>
          <p:nvSpPr>
            <p:cNvPr id="58" name="Oval 4">
              <a:extLst>
                <a:ext uri="{FF2B5EF4-FFF2-40B4-BE49-F238E27FC236}">
                  <a16:creationId xmlns:a16="http://schemas.microsoft.com/office/drawing/2014/main" id="{23E7CF02-56C8-4CD1-093E-0D86A2F9A53B}"/>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59" name="Text Box 5">
              <a:extLst>
                <a:ext uri="{FF2B5EF4-FFF2-40B4-BE49-F238E27FC236}">
                  <a16:creationId xmlns:a16="http://schemas.microsoft.com/office/drawing/2014/main" id="{48189041-2426-5FD8-2CAD-FE8A9A268A45}"/>
                </a:ext>
              </a:extLst>
            </p:cNvPr>
            <p:cNvSpPr txBox="1">
              <a:spLocks noChangeArrowheads="1"/>
            </p:cNvSpPr>
            <p:nvPr/>
          </p:nvSpPr>
          <p:spPr bwMode="auto">
            <a:xfrm>
              <a:off x="2734902" y="2966359"/>
              <a:ext cx="385042"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D</a:t>
              </a:r>
            </a:p>
          </p:txBody>
        </p:sp>
      </p:grpSp>
      <p:sp>
        <p:nvSpPr>
          <p:cNvPr id="60" name="Line 16">
            <a:extLst>
              <a:ext uri="{FF2B5EF4-FFF2-40B4-BE49-F238E27FC236}">
                <a16:creationId xmlns:a16="http://schemas.microsoft.com/office/drawing/2014/main" id="{FA65ECAF-3278-1521-F8E3-AB59649D75CE}"/>
              </a:ext>
            </a:extLst>
          </p:cNvPr>
          <p:cNvSpPr>
            <a:spLocks noChangeShapeType="1"/>
          </p:cNvSpPr>
          <p:nvPr/>
        </p:nvSpPr>
        <p:spPr bwMode="auto">
          <a:xfrm flipH="1" flipV="1">
            <a:off x="1462579" y="1936021"/>
            <a:ext cx="995627" cy="285819"/>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62" name="Line 16">
            <a:extLst>
              <a:ext uri="{FF2B5EF4-FFF2-40B4-BE49-F238E27FC236}">
                <a16:creationId xmlns:a16="http://schemas.microsoft.com/office/drawing/2014/main" id="{FB261EA0-1A48-31B0-4182-DD9C9AE63213}"/>
              </a:ext>
            </a:extLst>
          </p:cNvPr>
          <p:cNvSpPr>
            <a:spLocks noChangeShapeType="1"/>
          </p:cNvSpPr>
          <p:nvPr/>
        </p:nvSpPr>
        <p:spPr bwMode="auto">
          <a:xfrm flipH="1" flipV="1">
            <a:off x="1302469" y="2178156"/>
            <a:ext cx="190398" cy="700565"/>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grpSp>
        <p:nvGrpSpPr>
          <p:cNvPr id="64" name="Group 63">
            <a:extLst>
              <a:ext uri="{FF2B5EF4-FFF2-40B4-BE49-F238E27FC236}">
                <a16:creationId xmlns:a16="http://schemas.microsoft.com/office/drawing/2014/main" id="{628F68A5-A0AE-ABE9-B4B3-210ED93BD465}"/>
              </a:ext>
            </a:extLst>
          </p:cNvPr>
          <p:cNvGrpSpPr/>
          <p:nvPr/>
        </p:nvGrpSpPr>
        <p:grpSpPr>
          <a:xfrm>
            <a:off x="1370781" y="2847768"/>
            <a:ext cx="470647" cy="502009"/>
            <a:chOff x="2676998" y="2966359"/>
            <a:chExt cx="470647" cy="502009"/>
          </a:xfrm>
        </p:grpSpPr>
        <p:sp>
          <p:nvSpPr>
            <p:cNvPr id="65" name="Oval 4">
              <a:extLst>
                <a:ext uri="{FF2B5EF4-FFF2-40B4-BE49-F238E27FC236}">
                  <a16:creationId xmlns:a16="http://schemas.microsoft.com/office/drawing/2014/main" id="{C10E2A77-14DE-BE95-765A-8F912CC92D52}"/>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66" name="Text Box 5">
              <a:extLst>
                <a:ext uri="{FF2B5EF4-FFF2-40B4-BE49-F238E27FC236}">
                  <a16:creationId xmlns:a16="http://schemas.microsoft.com/office/drawing/2014/main" id="{4FCEC18A-EEFC-8A77-33C8-38AF85181A1F}"/>
                </a:ext>
              </a:extLst>
            </p:cNvPr>
            <p:cNvSpPr txBox="1">
              <a:spLocks noChangeArrowheads="1"/>
            </p:cNvSpPr>
            <p:nvPr/>
          </p:nvSpPr>
          <p:spPr bwMode="auto">
            <a:xfrm>
              <a:off x="2734902" y="2966359"/>
              <a:ext cx="352982"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C</a:t>
              </a:r>
            </a:p>
          </p:txBody>
        </p:sp>
      </p:grpSp>
      <p:sp>
        <p:nvSpPr>
          <p:cNvPr id="67" name="Line 16">
            <a:extLst>
              <a:ext uri="{FF2B5EF4-FFF2-40B4-BE49-F238E27FC236}">
                <a16:creationId xmlns:a16="http://schemas.microsoft.com/office/drawing/2014/main" id="{257D1346-7EF3-AA00-5BF6-9363A178D472}"/>
              </a:ext>
            </a:extLst>
          </p:cNvPr>
          <p:cNvSpPr>
            <a:spLocks noChangeShapeType="1"/>
          </p:cNvSpPr>
          <p:nvPr/>
        </p:nvSpPr>
        <p:spPr bwMode="auto">
          <a:xfrm rot="5400000" flipH="1" flipV="1">
            <a:off x="838264" y="3521355"/>
            <a:ext cx="941408" cy="565117"/>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grpSp>
        <p:nvGrpSpPr>
          <p:cNvPr id="70" name="Group 69">
            <a:extLst>
              <a:ext uri="{FF2B5EF4-FFF2-40B4-BE49-F238E27FC236}">
                <a16:creationId xmlns:a16="http://schemas.microsoft.com/office/drawing/2014/main" id="{2A5F2D96-2F71-4CD0-500D-E8928C2DC5BE}"/>
              </a:ext>
            </a:extLst>
          </p:cNvPr>
          <p:cNvGrpSpPr/>
          <p:nvPr/>
        </p:nvGrpSpPr>
        <p:grpSpPr>
          <a:xfrm>
            <a:off x="770112" y="4244011"/>
            <a:ext cx="470647" cy="502009"/>
            <a:chOff x="2676998" y="2966359"/>
            <a:chExt cx="470647" cy="502009"/>
          </a:xfrm>
        </p:grpSpPr>
        <p:sp>
          <p:nvSpPr>
            <p:cNvPr id="71" name="Oval 4">
              <a:extLst>
                <a:ext uri="{FF2B5EF4-FFF2-40B4-BE49-F238E27FC236}">
                  <a16:creationId xmlns:a16="http://schemas.microsoft.com/office/drawing/2014/main" id="{2286B548-2677-2F36-E3B3-DC1EF921C7B9}"/>
                </a:ext>
              </a:extLst>
            </p:cNvPr>
            <p:cNvSpPr>
              <a:spLocks noChangeArrowheads="1"/>
            </p:cNvSpPr>
            <p:nvPr/>
          </p:nvSpPr>
          <p:spPr bwMode="auto">
            <a:xfrm>
              <a:off x="2676998" y="2997721"/>
              <a:ext cx="470647" cy="470647"/>
            </a:xfrm>
            <a:prstGeom prst="ellipse">
              <a:avLst/>
            </a:prstGeom>
            <a:noFill/>
            <a:ln w="38100">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72" name="Text Box 5">
              <a:extLst>
                <a:ext uri="{FF2B5EF4-FFF2-40B4-BE49-F238E27FC236}">
                  <a16:creationId xmlns:a16="http://schemas.microsoft.com/office/drawing/2014/main" id="{FBEBC47C-B523-BB74-A52A-EC5F0B1BFA8D}"/>
                </a:ext>
              </a:extLst>
            </p:cNvPr>
            <p:cNvSpPr txBox="1">
              <a:spLocks noChangeArrowheads="1"/>
            </p:cNvSpPr>
            <p:nvPr/>
          </p:nvSpPr>
          <p:spPr bwMode="auto">
            <a:xfrm>
              <a:off x="2734902" y="2966359"/>
              <a:ext cx="338554" cy="47256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E</a:t>
              </a:r>
            </a:p>
          </p:txBody>
        </p:sp>
      </p:grpSp>
      <p:grpSp>
        <p:nvGrpSpPr>
          <p:cNvPr id="74" name="Group 73">
            <a:extLst>
              <a:ext uri="{FF2B5EF4-FFF2-40B4-BE49-F238E27FC236}">
                <a16:creationId xmlns:a16="http://schemas.microsoft.com/office/drawing/2014/main" id="{43441E83-EEBC-24B9-7701-0372ACE33728}"/>
              </a:ext>
            </a:extLst>
          </p:cNvPr>
          <p:cNvGrpSpPr/>
          <p:nvPr/>
        </p:nvGrpSpPr>
        <p:grpSpPr>
          <a:xfrm>
            <a:off x="2742280" y="3429931"/>
            <a:ext cx="470647" cy="502009"/>
            <a:chOff x="2676998" y="2966359"/>
            <a:chExt cx="470647" cy="502009"/>
          </a:xfrm>
        </p:grpSpPr>
        <p:sp>
          <p:nvSpPr>
            <p:cNvPr id="75" name="Oval 4">
              <a:extLst>
                <a:ext uri="{FF2B5EF4-FFF2-40B4-BE49-F238E27FC236}">
                  <a16:creationId xmlns:a16="http://schemas.microsoft.com/office/drawing/2014/main" id="{9504B914-89F6-13AD-4D09-BD993C1BB074}"/>
                </a:ext>
              </a:extLst>
            </p:cNvPr>
            <p:cNvSpPr>
              <a:spLocks noChangeArrowheads="1"/>
            </p:cNvSpPr>
            <p:nvPr/>
          </p:nvSpPr>
          <p:spPr bwMode="auto">
            <a:xfrm>
              <a:off x="2676998" y="2997721"/>
              <a:ext cx="470647" cy="470647"/>
            </a:xfrm>
            <a:prstGeom prst="ellipse">
              <a:avLst/>
            </a:prstGeom>
            <a:noFill/>
            <a:ln w="38100">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76" name="Text Box 5">
              <a:extLst>
                <a:ext uri="{FF2B5EF4-FFF2-40B4-BE49-F238E27FC236}">
                  <a16:creationId xmlns:a16="http://schemas.microsoft.com/office/drawing/2014/main" id="{D5A853B4-4491-4ACC-9D48-43C352CAEBB6}"/>
                </a:ext>
              </a:extLst>
            </p:cNvPr>
            <p:cNvSpPr txBox="1">
              <a:spLocks noChangeArrowheads="1"/>
            </p:cNvSpPr>
            <p:nvPr/>
          </p:nvSpPr>
          <p:spPr bwMode="auto">
            <a:xfrm>
              <a:off x="2734902" y="2966359"/>
              <a:ext cx="330540" cy="47256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F</a:t>
              </a:r>
            </a:p>
          </p:txBody>
        </p:sp>
      </p:grpSp>
      <p:grpSp>
        <p:nvGrpSpPr>
          <p:cNvPr id="81" name="Group 80">
            <a:extLst>
              <a:ext uri="{FF2B5EF4-FFF2-40B4-BE49-F238E27FC236}">
                <a16:creationId xmlns:a16="http://schemas.microsoft.com/office/drawing/2014/main" id="{BBCF1216-4976-0D8E-82DA-2ED544ECB314}"/>
              </a:ext>
            </a:extLst>
          </p:cNvPr>
          <p:cNvGrpSpPr/>
          <p:nvPr/>
        </p:nvGrpSpPr>
        <p:grpSpPr>
          <a:xfrm>
            <a:off x="2908539" y="4765656"/>
            <a:ext cx="470647" cy="502009"/>
            <a:chOff x="2676998" y="2966359"/>
            <a:chExt cx="470647" cy="502009"/>
          </a:xfrm>
        </p:grpSpPr>
        <p:sp>
          <p:nvSpPr>
            <p:cNvPr id="82" name="Oval 4">
              <a:extLst>
                <a:ext uri="{FF2B5EF4-FFF2-40B4-BE49-F238E27FC236}">
                  <a16:creationId xmlns:a16="http://schemas.microsoft.com/office/drawing/2014/main" id="{FA3B27FA-E4A2-7645-A12A-64C1DE4CDE92}"/>
                </a:ext>
              </a:extLst>
            </p:cNvPr>
            <p:cNvSpPr>
              <a:spLocks noChangeArrowheads="1"/>
            </p:cNvSpPr>
            <p:nvPr/>
          </p:nvSpPr>
          <p:spPr bwMode="auto">
            <a:xfrm>
              <a:off x="2676998" y="2997721"/>
              <a:ext cx="470647" cy="470647"/>
            </a:xfrm>
            <a:prstGeom prst="ellipse">
              <a:avLst/>
            </a:prstGeom>
            <a:noFill/>
            <a:ln w="38100">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83" name="Text Box 5">
              <a:extLst>
                <a:ext uri="{FF2B5EF4-FFF2-40B4-BE49-F238E27FC236}">
                  <a16:creationId xmlns:a16="http://schemas.microsoft.com/office/drawing/2014/main" id="{F9234906-B332-1FCB-7926-6DBCA673796D}"/>
                </a:ext>
              </a:extLst>
            </p:cNvPr>
            <p:cNvSpPr txBox="1">
              <a:spLocks noChangeArrowheads="1"/>
            </p:cNvSpPr>
            <p:nvPr/>
          </p:nvSpPr>
          <p:spPr bwMode="auto">
            <a:xfrm>
              <a:off x="2734902" y="2966359"/>
              <a:ext cx="386644" cy="47256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G</a:t>
              </a:r>
            </a:p>
          </p:txBody>
        </p:sp>
      </p:grpSp>
      <p:grpSp>
        <p:nvGrpSpPr>
          <p:cNvPr id="84" name="Group 83">
            <a:extLst>
              <a:ext uri="{FF2B5EF4-FFF2-40B4-BE49-F238E27FC236}">
                <a16:creationId xmlns:a16="http://schemas.microsoft.com/office/drawing/2014/main" id="{6BF560E2-3E1D-73C2-24BC-30B3FBC7E887}"/>
              </a:ext>
            </a:extLst>
          </p:cNvPr>
          <p:cNvGrpSpPr/>
          <p:nvPr/>
        </p:nvGrpSpPr>
        <p:grpSpPr>
          <a:xfrm>
            <a:off x="1584804" y="5317095"/>
            <a:ext cx="470647" cy="502009"/>
            <a:chOff x="2676998" y="2966359"/>
            <a:chExt cx="470647" cy="502009"/>
          </a:xfrm>
        </p:grpSpPr>
        <p:sp>
          <p:nvSpPr>
            <p:cNvPr id="85" name="Oval 4">
              <a:extLst>
                <a:ext uri="{FF2B5EF4-FFF2-40B4-BE49-F238E27FC236}">
                  <a16:creationId xmlns:a16="http://schemas.microsoft.com/office/drawing/2014/main" id="{64F1ACF4-34C0-A051-68D1-DBA0D3C3E430}"/>
                </a:ext>
              </a:extLst>
            </p:cNvPr>
            <p:cNvSpPr>
              <a:spLocks noChangeArrowheads="1"/>
            </p:cNvSpPr>
            <p:nvPr/>
          </p:nvSpPr>
          <p:spPr bwMode="auto">
            <a:xfrm>
              <a:off x="2676998" y="2997721"/>
              <a:ext cx="470647" cy="470647"/>
            </a:xfrm>
            <a:prstGeom prst="ellipse">
              <a:avLst/>
            </a:prstGeom>
            <a:noFill/>
            <a:ln w="38100">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86" name="Text Box 5">
              <a:extLst>
                <a:ext uri="{FF2B5EF4-FFF2-40B4-BE49-F238E27FC236}">
                  <a16:creationId xmlns:a16="http://schemas.microsoft.com/office/drawing/2014/main" id="{169B5AFF-8031-89DF-5706-EF4C4F87EDFD}"/>
                </a:ext>
              </a:extLst>
            </p:cNvPr>
            <p:cNvSpPr txBox="1">
              <a:spLocks noChangeArrowheads="1"/>
            </p:cNvSpPr>
            <p:nvPr/>
          </p:nvSpPr>
          <p:spPr bwMode="auto">
            <a:xfrm>
              <a:off x="2734902" y="2966359"/>
              <a:ext cx="385042" cy="47256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H</a:t>
              </a:r>
            </a:p>
          </p:txBody>
        </p:sp>
      </p:grpSp>
      <p:sp>
        <p:nvSpPr>
          <p:cNvPr id="87" name="Line 16">
            <a:extLst>
              <a:ext uri="{FF2B5EF4-FFF2-40B4-BE49-F238E27FC236}">
                <a16:creationId xmlns:a16="http://schemas.microsoft.com/office/drawing/2014/main" id="{236AE45E-9401-4C12-90D2-B83745BA32AB}"/>
              </a:ext>
            </a:extLst>
          </p:cNvPr>
          <p:cNvSpPr>
            <a:spLocks noChangeShapeType="1"/>
          </p:cNvSpPr>
          <p:nvPr/>
        </p:nvSpPr>
        <p:spPr bwMode="auto">
          <a:xfrm flipH="1" flipV="1">
            <a:off x="451902" y="3451902"/>
            <a:ext cx="333557" cy="951181"/>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88" name="Line 16">
            <a:extLst>
              <a:ext uri="{FF2B5EF4-FFF2-40B4-BE49-F238E27FC236}">
                <a16:creationId xmlns:a16="http://schemas.microsoft.com/office/drawing/2014/main" id="{3795B9A5-5EC5-1BA8-77D1-E81DE1430CB6}"/>
              </a:ext>
            </a:extLst>
          </p:cNvPr>
          <p:cNvSpPr>
            <a:spLocks noChangeShapeType="1"/>
          </p:cNvSpPr>
          <p:nvPr/>
        </p:nvSpPr>
        <p:spPr bwMode="auto">
          <a:xfrm rot="5400000" flipH="1" flipV="1">
            <a:off x="275964" y="2272654"/>
            <a:ext cx="941408" cy="565117"/>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4" name="Line 16">
            <a:extLst>
              <a:ext uri="{FF2B5EF4-FFF2-40B4-BE49-F238E27FC236}">
                <a16:creationId xmlns:a16="http://schemas.microsoft.com/office/drawing/2014/main" id="{4AD95A5B-367B-25E1-4915-430BBE0A7E1A}"/>
              </a:ext>
            </a:extLst>
          </p:cNvPr>
          <p:cNvSpPr>
            <a:spLocks noChangeShapeType="1"/>
          </p:cNvSpPr>
          <p:nvPr/>
        </p:nvSpPr>
        <p:spPr bwMode="auto">
          <a:xfrm flipH="1" flipV="1">
            <a:off x="2771645" y="2548494"/>
            <a:ext cx="199805" cy="903407"/>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5" name="Line 16">
            <a:extLst>
              <a:ext uri="{FF2B5EF4-FFF2-40B4-BE49-F238E27FC236}">
                <a16:creationId xmlns:a16="http://schemas.microsoft.com/office/drawing/2014/main" id="{7AE5DD9C-2FF5-6852-EC9E-7EFFBB3F7E0B}"/>
              </a:ext>
            </a:extLst>
          </p:cNvPr>
          <p:cNvSpPr>
            <a:spLocks noChangeShapeType="1"/>
          </p:cNvSpPr>
          <p:nvPr/>
        </p:nvSpPr>
        <p:spPr bwMode="auto">
          <a:xfrm flipH="1" flipV="1">
            <a:off x="1795078" y="3242602"/>
            <a:ext cx="995627" cy="285819"/>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7" name="Line 16">
            <a:extLst>
              <a:ext uri="{FF2B5EF4-FFF2-40B4-BE49-F238E27FC236}">
                <a16:creationId xmlns:a16="http://schemas.microsoft.com/office/drawing/2014/main" id="{499875F2-230F-94E9-11FE-75669F6EF8AF}"/>
              </a:ext>
            </a:extLst>
          </p:cNvPr>
          <p:cNvSpPr>
            <a:spLocks noChangeShapeType="1"/>
          </p:cNvSpPr>
          <p:nvPr/>
        </p:nvSpPr>
        <p:spPr bwMode="auto">
          <a:xfrm flipH="1" flipV="1">
            <a:off x="1084174" y="4716323"/>
            <a:ext cx="565118" cy="694690"/>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8" name="Line 16">
            <a:extLst>
              <a:ext uri="{FF2B5EF4-FFF2-40B4-BE49-F238E27FC236}">
                <a16:creationId xmlns:a16="http://schemas.microsoft.com/office/drawing/2014/main" id="{0A63BE2F-5ED6-528E-9B29-05AE6D2F0D5A}"/>
              </a:ext>
            </a:extLst>
          </p:cNvPr>
          <p:cNvSpPr>
            <a:spLocks noChangeShapeType="1"/>
          </p:cNvSpPr>
          <p:nvPr/>
        </p:nvSpPr>
        <p:spPr bwMode="auto">
          <a:xfrm flipH="1" flipV="1">
            <a:off x="3043870" y="3895185"/>
            <a:ext cx="92475" cy="902011"/>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9" name="Line 16">
            <a:extLst>
              <a:ext uri="{FF2B5EF4-FFF2-40B4-BE49-F238E27FC236}">
                <a16:creationId xmlns:a16="http://schemas.microsoft.com/office/drawing/2014/main" id="{2B274114-EB9B-4AA0-4C93-5B82F540A239}"/>
              </a:ext>
            </a:extLst>
          </p:cNvPr>
          <p:cNvSpPr>
            <a:spLocks noChangeShapeType="1"/>
          </p:cNvSpPr>
          <p:nvPr/>
        </p:nvSpPr>
        <p:spPr bwMode="auto">
          <a:xfrm flipH="1">
            <a:off x="2051582" y="5225517"/>
            <a:ext cx="992287" cy="428394"/>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2" name="Text Box 29">
            <a:extLst>
              <a:ext uri="{FF2B5EF4-FFF2-40B4-BE49-F238E27FC236}">
                <a16:creationId xmlns:a16="http://schemas.microsoft.com/office/drawing/2014/main" id="{1E359689-B4C7-F492-DA60-D91181BB3A7E}"/>
              </a:ext>
            </a:extLst>
          </p:cNvPr>
          <p:cNvSpPr txBox="1">
            <a:spLocks noChangeArrowheads="1"/>
          </p:cNvSpPr>
          <p:nvPr/>
        </p:nvSpPr>
        <p:spPr bwMode="auto">
          <a:xfrm>
            <a:off x="1831635" y="1668948"/>
            <a:ext cx="34015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solidFill>
                  <a:srgbClr val="FF0000"/>
                </a:solidFill>
              </a:rPr>
              <a:t>7</a:t>
            </a:r>
          </a:p>
        </p:txBody>
      </p:sp>
      <p:sp>
        <p:nvSpPr>
          <p:cNvPr id="9" name="Text Box 29">
            <a:extLst>
              <a:ext uri="{FF2B5EF4-FFF2-40B4-BE49-F238E27FC236}">
                <a16:creationId xmlns:a16="http://schemas.microsoft.com/office/drawing/2014/main" id="{01BA4B0A-B61C-92B3-1AFF-7B97CCD0ED46}"/>
              </a:ext>
            </a:extLst>
          </p:cNvPr>
          <p:cNvSpPr txBox="1">
            <a:spLocks noChangeArrowheads="1"/>
          </p:cNvSpPr>
          <p:nvPr/>
        </p:nvSpPr>
        <p:spPr bwMode="auto">
          <a:xfrm>
            <a:off x="374658" y="2117192"/>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solidFill>
                  <a:srgbClr val="FF0000"/>
                </a:solidFill>
              </a:rPr>
              <a:t>11</a:t>
            </a:r>
          </a:p>
        </p:txBody>
      </p:sp>
      <p:sp>
        <p:nvSpPr>
          <p:cNvPr id="10" name="Text Box 29">
            <a:extLst>
              <a:ext uri="{FF2B5EF4-FFF2-40B4-BE49-F238E27FC236}">
                <a16:creationId xmlns:a16="http://schemas.microsoft.com/office/drawing/2014/main" id="{9C869FD1-60FE-C204-0770-886F51B3370B}"/>
              </a:ext>
            </a:extLst>
          </p:cNvPr>
          <p:cNvSpPr txBox="1">
            <a:spLocks noChangeArrowheads="1"/>
          </p:cNvSpPr>
          <p:nvPr/>
        </p:nvSpPr>
        <p:spPr bwMode="auto">
          <a:xfrm>
            <a:off x="1367813" y="2228852"/>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solidFill>
                  <a:srgbClr val="FF0000"/>
                </a:solidFill>
              </a:rPr>
              <a:t>14</a:t>
            </a:r>
          </a:p>
        </p:txBody>
      </p:sp>
      <p:sp>
        <p:nvSpPr>
          <p:cNvPr id="11" name="Text Box 29">
            <a:extLst>
              <a:ext uri="{FF2B5EF4-FFF2-40B4-BE49-F238E27FC236}">
                <a16:creationId xmlns:a16="http://schemas.microsoft.com/office/drawing/2014/main" id="{93590DCC-8499-AC7E-37EB-123EFCE11909}"/>
              </a:ext>
            </a:extLst>
          </p:cNvPr>
          <p:cNvSpPr txBox="1">
            <a:spLocks noChangeArrowheads="1"/>
          </p:cNvSpPr>
          <p:nvPr/>
        </p:nvSpPr>
        <p:spPr bwMode="auto">
          <a:xfrm>
            <a:off x="188063" y="3727186"/>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15</a:t>
            </a:r>
          </a:p>
        </p:txBody>
      </p:sp>
      <p:sp>
        <p:nvSpPr>
          <p:cNvPr id="12" name="Text Box 29">
            <a:extLst>
              <a:ext uri="{FF2B5EF4-FFF2-40B4-BE49-F238E27FC236}">
                <a16:creationId xmlns:a16="http://schemas.microsoft.com/office/drawing/2014/main" id="{3E1F2FDC-4A03-637C-9F91-06D128D1F9A5}"/>
              </a:ext>
            </a:extLst>
          </p:cNvPr>
          <p:cNvSpPr txBox="1">
            <a:spLocks noChangeArrowheads="1"/>
          </p:cNvSpPr>
          <p:nvPr/>
        </p:nvSpPr>
        <p:spPr bwMode="auto">
          <a:xfrm>
            <a:off x="1328054" y="3570630"/>
            <a:ext cx="34015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8</a:t>
            </a:r>
          </a:p>
        </p:txBody>
      </p:sp>
      <p:sp>
        <p:nvSpPr>
          <p:cNvPr id="13" name="Text Box 29">
            <a:extLst>
              <a:ext uri="{FF2B5EF4-FFF2-40B4-BE49-F238E27FC236}">
                <a16:creationId xmlns:a16="http://schemas.microsoft.com/office/drawing/2014/main" id="{8A49FE69-D795-7CF8-665D-6479A288383C}"/>
              </a:ext>
            </a:extLst>
          </p:cNvPr>
          <p:cNvSpPr txBox="1">
            <a:spLocks noChangeArrowheads="1"/>
          </p:cNvSpPr>
          <p:nvPr/>
        </p:nvSpPr>
        <p:spPr bwMode="auto">
          <a:xfrm>
            <a:off x="2113242" y="2974285"/>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10</a:t>
            </a:r>
          </a:p>
        </p:txBody>
      </p:sp>
      <p:sp>
        <p:nvSpPr>
          <p:cNvPr id="14" name="Text Box 29">
            <a:extLst>
              <a:ext uri="{FF2B5EF4-FFF2-40B4-BE49-F238E27FC236}">
                <a16:creationId xmlns:a16="http://schemas.microsoft.com/office/drawing/2014/main" id="{D190361E-FE4C-C2A5-C87D-AC3472ADB28E}"/>
              </a:ext>
            </a:extLst>
          </p:cNvPr>
          <p:cNvSpPr txBox="1">
            <a:spLocks noChangeArrowheads="1"/>
          </p:cNvSpPr>
          <p:nvPr/>
        </p:nvSpPr>
        <p:spPr bwMode="auto">
          <a:xfrm>
            <a:off x="1109394" y="4972049"/>
            <a:ext cx="34015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9</a:t>
            </a:r>
          </a:p>
        </p:txBody>
      </p:sp>
      <p:sp>
        <p:nvSpPr>
          <p:cNvPr id="15" name="Text Box 29">
            <a:extLst>
              <a:ext uri="{FF2B5EF4-FFF2-40B4-BE49-F238E27FC236}">
                <a16:creationId xmlns:a16="http://schemas.microsoft.com/office/drawing/2014/main" id="{76EE744C-BEAE-51E4-E49F-BB1DF9F35802}"/>
              </a:ext>
            </a:extLst>
          </p:cNvPr>
          <p:cNvSpPr txBox="1">
            <a:spLocks noChangeArrowheads="1"/>
          </p:cNvSpPr>
          <p:nvPr/>
        </p:nvSpPr>
        <p:spPr bwMode="auto">
          <a:xfrm>
            <a:off x="2401475" y="5409370"/>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10</a:t>
            </a:r>
          </a:p>
        </p:txBody>
      </p:sp>
      <p:sp>
        <p:nvSpPr>
          <p:cNvPr id="16" name="Text Box 29">
            <a:extLst>
              <a:ext uri="{FF2B5EF4-FFF2-40B4-BE49-F238E27FC236}">
                <a16:creationId xmlns:a16="http://schemas.microsoft.com/office/drawing/2014/main" id="{5C63DB4C-CDAA-3061-F55E-4EF9183A42D1}"/>
              </a:ext>
            </a:extLst>
          </p:cNvPr>
          <p:cNvSpPr txBox="1">
            <a:spLocks noChangeArrowheads="1"/>
          </p:cNvSpPr>
          <p:nvPr/>
        </p:nvSpPr>
        <p:spPr bwMode="auto">
          <a:xfrm>
            <a:off x="3087277" y="4127225"/>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20</a:t>
            </a:r>
          </a:p>
        </p:txBody>
      </p:sp>
      <p:sp>
        <p:nvSpPr>
          <p:cNvPr id="17" name="Text Box 29">
            <a:extLst>
              <a:ext uri="{FF2B5EF4-FFF2-40B4-BE49-F238E27FC236}">
                <a16:creationId xmlns:a16="http://schemas.microsoft.com/office/drawing/2014/main" id="{7E9E76CB-6D99-AA76-456A-38CBAFA3F044}"/>
              </a:ext>
            </a:extLst>
          </p:cNvPr>
          <p:cNvSpPr txBox="1">
            <a:spLocks noChangeArrowheads="1"/>
          </p:cNvSpPr>
          <p:nvPr/>
        </p:nvSpPr>
        <p:spPr bwMode="auto">
          <a:xfrm>
            <a:off x="2828862" y="2715866"/>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25</a:t>
            </a:r>
          </a:p>
        </p:txBody>
      </p:sp>
      <p:graphicFrame>
        <p:nvGraphicFramePr>
          <p:cNvPr id="19" name="Table 100">
            <a:extLst>
              <a:ext uri="{FF2B5EF4-FFF2-40B4-BE49-F238E27FC236}">
                <a16:creationId xmlns:a16="http://schemas.microsoft.com/office/drawing/2014/main" id="{ED6A3F3A-48C4-9593-BEA1-52570B8F48D5}"/>
              </a:ext>
            </a:extLst>
          </p:cNvPr>
          <p:cNvGraphicFramePr>
            <a:graphicFrameLocks noGrp="1"/>
          </p:cNvGraphicFramePr>
          <p:nvPr/>
        </p:nvGraphicFramePr>
        <p:xfrm>
          <a:off x="4774599" y="1630017"/>
          <a:ext cx="1705714" cy="4073589"/>
        </p:xfrm>
        <a:graphic>
          <a:graphicData uri="http://schemas.openxmlformats.org/drawingml/2006/table">
            <a:tbl>
              <a:tblPr firstRow="1" bandRow="1">
                <a:tableStyleId>{5C22544A-7EE6-4342-B048-85BDC9FD1C3A}</a:tableStyleId>
              </a:tblPr>
              <a:tblGrid>
                <a:gridCol w="858028">
                  <a:extLst>
                    <a:ext uri="{9D8B030D-6E8A-4147-A177-3AD203B41FA5}">
                      <a16:colId xmlns:a16="http://schemas.microsoft.com/office/drawing/2014/main" val="413673760"/>
                    </a:ext>
                  </a:extLst>
                </a:gridCol>
                <a:gridCol w="847686">
                  <a:extLst>
                    <a:ext uri="{9D8B030D-6E8A-4147-A177-3AD203B41FA5}">
                      <a16:colId xmlns:a16="http://schemas.microsoft.com/office/drawing/2014/main" val="188196335"/>
                    </a:ext>
                  </a:extLst>
                </a:gridCol>
              </a:tblGrid>
              <a:tr h="452621">
                <a:tc>
                  <a:txBody>
                    <a:bodyPr/>
                    <a:lstStyle/>
                    <a:p>
                      <a:pPr algn="ctr"/>
                      <a:r>
                        <a:rPr lang="en-US" dirty="0"/>
                        <a:t>n</a:t>
                      </a:r>
                    </a:p>
                  </a:txBody>
                  <a:tcPr/>
                </a:tc>
                <a:tc>
                  <a:txBody>
                    <a:bodyPr/>
                    <a:lstStyle/>
                    <a:p>
                      <a:r>
                        <a:rPr lang="en-US" dirty="0"/>
                        <a:t>h(n)</a:t>
                      </a:r>
                    </a:p>
                  </a:txBody>
                  <a:tcPr/>
                </a:tc>
                <a:extLst>
                  <a:ext uri="{0D108BD9-81ED-4DB2-BD59-A6C34878D82A}">
                    <a16:rowId xmlns:a16="http://schemas.microsoft.com/office/drawing/2014/main" val="2723341783"/>
                  </a:ext>
                </a:extLst>
              </a:tr>
              <a:tr h="452621">
                <a:tc>
                  <a:txBody>
                    <a:bodyPr/>
                    <a:lstStyle/>
                    <a:p>
                      <a:pPr algn="ctr"/>
                      <a:r>
                        <a:rPr lang="en-US" dirty="0"/>
                        <a:t>A</a:t>
                      </a:r>
                    </a:p>
                  </a:txBody>
                  <a:tcPr/>
                </a:tc>
                <a:tc>
                  <a:txBody>
                    <a:bodyPr/>
                    <a:lstStyle/>
                    <a:p>
                      <a:r>
                        <a:rPr lang="en-US" dirty="0"/>
                        <a:t>40</a:t>
                      </a:r>
                    </a:p>
                  </a:txBody>
                  <a:tcPr/>
                </a:tc>
                <a:extLst>
                  <a:ext uri="{0D108BD9-81ED-4DB2-BD59-A6C34878D82A}">
                    <a16:rowId xmlns:a16="http://schemas.microsoft.com/office/drawing/2014/main" val="1650165834"/>
                  </a:ext>
                </a:extLst>
              </a:tr>
              <a:tr h="452621">
                <a:tc>
                  <a:txBody>
                    <a:bodyPr/>
                    <a:lstStyle/>
                    <a:p>
                      <a:pPr algn="ctr"/>
                      <a:r>
                        <a:rPr lang="en-US" dirty="0">
                          <a:solidFill>
                            <a:srgbClr val="FF0000"/>
                          </a:solidFill>
                        </a:rPr>
                        <a:t>B</a:t>
                      </a:r>
                    </a:p>
                  </a:txBody>
                  <a:tcPr/>
                </a:tc>
                <a:tc>
                  <a:txBody>
                    <a:bodyPr/>
                    <a:lstStyle/>
                    <a:p>
                      <a:r>
                        <a:rPr lang="en-US" dirty="0">
                          <a:solidFill>
                            <a:srgbClr val="FF0000"/>
                          </a:solidFill>
                        </a:rPr>
                        <a:t>32</a:t>
                      </a:r>
                    </a:p>
                  </a:txBody>
                  <a:tcPr/>
                </a:tc>
                <a:extLst>
                  <a:ext uri="{0D108BD9-81ED-4DB2-BD59-A6C34878D82A}">
                    <a16:rowId xmlns:a16="http://schemas.microsoft.com/office/drawing/2014/main" val="3493382235"/>
                  </a:ext>
                </a:extLst>
              </a:tr>
              <a:tr h="452621">
                <a:tc>
                  <a:txBody>
                    <a:bodyPr/>
                    <a:lstStyle/>
                    <a:p>
                      <a:pPr algn="ctr"/>
                      <a:r>
                        <a:rPr lang="en-US" dirty="0">
                          <a:solidFill>
                            <a:srgbClr val="FF0000"/>
                          </a:solidFill>
                        </a:rPr>
                        <a:t>C</a:t>
                      </a:r>
                    </a:p>
                  </a:txBody>
                  <a:tcPr/>
                </a:tc>
                <a:tc>
                  <a:txBody>
                    <a:bodyPr/>
                    <a:lstStyle/>
                    <a:p>
                      <a:r>
                        <a:rPr lang="en-US" dirty="0">
                          <a:solidFill>
                            <a:srgbClr val="FF0000"/>
                          </a:solidFill>
                        </a:rPr>
                        <a:t>25</a:t>
                      </a:r>
                    </a:p>
                  </a:txBody>
                  <a:tcPr/>
                </a:tc>
                <a:extLst>
                  <a:ext uri="{0D108BD9-81ED-4DB2-BD59-A6C34878D82A}">
                    <a16:rowId xmlns:a16="http://schemas.microsoft.com/office/drawing/2014/main" val="2000415156"/>
                  </a:ext>
                </a:extLst>
              </a:tr>
              <a:tr h="452621">
                <a:tc>
                  <a:txBody>
                    <a:bodyPr/>
                    <a:lstStyle/>
                    <a:p>
                      <a:pPr algn="ctr"/>
                      <a:r>
                        <a:rPr lang="en-US" dirty="0">
                          <a:solidFill>
                            <a:srgbClr val="FF0000"/>
                          </a:solidFill>
                        </a:rPr>
                        <a:t>D</a:t>
                      </a:r>
                    </a:p>
                  </a:txBody>
                  <a:tcPr/>
                </a:tc>
                <a:tc>
                  <a:txBody>
                    <a:bodyPr/>
                    <a:lstStyle/>
                    <a:p>
                      <a:r>
                        <a:rPr lang="en-US" dirty="0">
                          <a:solidFill>
                            <a:srgbClr val="FF0000"/>
                          </a:solidFill>
                        </a:rPr>
                        <a:t>35</a:t>
                      </a:r>
                    </a:p>
                  </a:txBody>
                  <a:tcPr/>
                </a:tc>
                <a:extLst>
                  <a:ext uri="{0D108BD9-81ED-4DB2-BD59-A6C34878D82A}">
                    <a16:rowId xmlns:a16="http://schemas.microsoft.com/office/drawing/2014/main" val="4225612385"/>
                  </a:ext>
                </a:extLst>
              </a:tr>
              <a:tr h="452621">
                <a:tc>
                  <a:txBody>
                    <a:bodyPr/>
                    <a:lstStyle/>
                    <a:p>
                      <a:pPr algn="ctr"/>
                      <a:r>
                        <a:rPr lang="en-US" dirty="0">
                          <a:solidFill>
                            <a:schemeClr val="tx1"/>
                          </a:solidFill>
                        </a:rPr>
                        <a:t>E</a:t>
                      </a:r>
                    </a:p>
                  </a:txBody>
                  <a:tcPr/>
                </a:tc>
                <a:tc>
                  <a:txBody>
                    <a:bodyPr/>
                    <a:lstStyle/>
                    <a:p>
                      <a:r>
                        <a:rPr lang="en-US" dirty="0">
                          <a:solidFill>
                            <a:schemeClr val="tx1"/>
                          </a:solidFill>
                        </a:rPr>
                        <a:t>19</a:t>
                      </a:r>
                    </a:p>
                  </a:txBody>
                  <a:tcPr/>
                </a:tc>
                <a:extLst>
                  <a:ext uri="{0D108BD9-81ED-4DB2-BD59-A6C34878D82A}">
                    <a16:rowId xmlns:a16="http://schemas.microsoft.com/office/drawing/2014/main" val="910242261"/>
                  </a:ext>
                </a:extLst>
              </a:tr>
              <a:tr h="452621">
                <a:tc>
                  <a:txBody>
                    <a:bodyPr/>
                    <a:lstStyle/>
                    <a:p>
                      <a:pPr algn="ctr"/>
                      <a:r>
                        <a:rPr lang="en-US" dirty="0">
                          <a:solidFill>
                            <a:schemeClr val="tx1"/>
                          </a:solidFill>
                        </a:rPr>
                        <a:t>F</a:t>
                      </a:r>
                    </a:p>
                  </a:txBody>
                  <a:tcPr/>
                </a:tc>
                <a:tc>
                  <a:txBody>
                    <a:bodyPr/>
                    <a:lstStyle/>
                    <a:p>
                      <a:r>
                        <a:rPr lang="en-US" dirty="0">
                          <a:solidFill>
                            <a:schemeClr val="tx1"/>
                          </a:solidFill>
                        </a:rPr>
                        <a:t>17</a:t>
                      </a:r>
                    </a:p>
                  </a:txBody>
                  <a:tcPr/>
                </a:tc>
                <a:extLst>
                  <a:ext uri="{0D108BD9-81ED-4DB2-BD59-A6C34878D82A}">
                    <a16:rowId xmlns:a16="http://schemas.microsoft.com/office/drawing/2014/main" val="3284643111"/>
                  </a:ext>
                </a:extLst>
              </a:tr>
              <a:tr h="452621">
                <a:tc>
                  <a:txBody>
                    <a:bodyPr/>
                    <a:lstStyle/>
                    <a:p>
                      <a:pPr algn="ctr"/>
                      <a:r>
                        <a:rPr lang="en-US" dirty="0"/>
                        <a:t>H</a:t>
                      </a:r>
                    </a:p>
                  </a:txBody>
                  <a:tcPr/>
                </a:tc>
                <a:tc>
                  <a:txBody>
                    <a:bodyPr/>
                    <a:lstStyle/>
                    <a:p>
                      <a:r>
                        <a:rPr lang="en-US" dirty="0"/>
                        <a:t>10</a:t>
                      </a:r>
                    </a:p>
                  </a:txBody>
                  <a:tcPr/>
                </a:tc>
                <a:extLst>
                  <a:ext uri="{0D108BD9-81ED-4DB2-BD59-A6C34878D82A}">
                    <a16:rowId xmlns:a16="http://schemas.microsoft.com/office/drawing/2014/main" val="1146424579"/>
                  </a:ext>
                </a:extLst>
              </a:tr>
              <a:tr h="452621">
                <a:tc>
                  <a:txBody>
                    <a:bodyPr/>
                    <a:lstStyle/>
                    <a:p>
                      <a:pPr algn="ctr"/>
                      <a:r>
                        <a:rPr lang="en-US" dirty="0">
                          <a:solidFill>
                            <a:schemeClr val="tx1"/>
                          </a:solidFill>
                        </a:rPr>
                        <a:t>G</a:t>
                      </a:r>
                    </a:p>
                  </a:txBody>
                  <a:tcPr/>
                </a:tc>
                <a:tc>
                  <a:txBody>
                    <a:bodyPr/>
                    <a:lstStyle/>
                    <a:p>
                      <a:r>
                        <a:rPr lang="en-US" dirty="0">
                          <a:solidFill>
                            <a:schemeClr val="tx1"/>
                          </a:solidFill>
                        </a:rPr>
                        <a:t>0</a:t>
                      </a:r>
                    </a:p>
                  </a:txBody>
                  <a:tcPr/>
                </a:tc>
                <a:extLst>
                  <a:ext uri="{0D108BD9-81ED-4DB2-BD59-A6C34878D82A}">
                    <a16:rowId xmlns:a16="http://schemas.microsoft.com/office/drawing/2014/main" val="958517701"/>
                  </a:ext>
                </a:extLst>
              </a:tr>
            </a:tbl>
          </a:graphicData>
        </a:graphic>
      </p:graphicFrame>
      <p:sp>
        <p:nvSpPr>
          <p:cNvPr id="18" name="Text Box 31">
            <a:extLst>
              <a:ext uri="{FF2B5EF4-FFF2-40B4-BE49-F238E27FC236}">
                <a16:creationId xmlns:a16="http://schemas.microsoft.com/office/drawing/2014/main" id="{532A8F09-BF0F-DB69-0B66-8B4A1D4FF8A4}"/>
              </a:ext>
            </a:extLst>
          </p:cNvPr>
          <p:cNvSpPr txBox="1">
            <a:spLocks noChangeArrowheads="1"/>
          </p:cNvSpPr>
          <p:nvPr/>
        </p:nvSpPr>
        <p:spPr bwMode="auto">
          <a:xfrm>
            <a:off x="8324758" y="2834446"/>
            <a:ext cx="119083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43=11+32 </a:t>
            </a:r>
          </a:p>
        </p:txBody>
      </p:sp>
      <p:sp>
        <p:nvSpPr>
          <p:cNvPr id="22" name="Text Box 31">
            <a:extLst>
              <a:ext uri="{FF2B5EF4-FFF2-40B4-BE49-F238E27FC236}">
                <a16:creationId xmlns:a16="http://schemas.microsoft.com/office/drawing/2014/main" id="{7A43D79D-C674-365E-52D2-61BB1C22027A}"/>
              </a:ext>
            </a:extLst>
          </p:cNvPr>
          <p:cNvSpPr txBox="1">
            <a:spLocks noChangeArrowheads="1"/>
          </p:cNvSpPr>
          <p:nvPr/>
        </p:nvSpPr>
        <p:spPr bwMode="auto">
          <a:xfrm>
            <a:off x="6552418" y="2480304"/>
            <a:ext cx="1377984"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dirty="0">
                <a:solidFill>
                  <a:srgbClr val="FF0000"/>
                </a:solidFill>
              </a:rPr>
              <a:t>[B,C,D]</a:t>
            </a:r>
            <a:r>
              <a:rPr lang="en-US" altLang="en-US" sz="2400" dirty="0"/>
              <a:t> </a:t>
            </a:r>
          </a:p>
        </p:txBody>
      </p:sp>
      <p:sp>
        <p:nvSpPr>
          <p:cNvPr id="23" name="Text Box 31">
            <a:extLst>
              <a:ext uri="{FF2B5EF4-FFF2-40B4-BE49-F238E27FC236}">
                <a16:creationId xmlns:a16="http://schemas.microsoft.com/office/drawing/2014/main" id="{FA72CC88-667B-0A05-A265-1208758E4D8D}"/>
              </a:ext>
            </a:extLst>
          </p:cNvPr>
          <p:cNvSpPr txBox="1">
            <a:spLocks noChangeArrowheads="1"/>
          </p:cNvSpPr>
          <p:nvPr/>
        </p:nvSpPr>
        <p:spPr bwMode="auto">
          <a:xfrm>
            <a:off x="9071785" y="3134206"/>
            <a:ext cx="1187514"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39=14+25 </a:t>
            </a:r>
          </a:p>
        </p:txBody>
      </p:sp>
      <p:sp>
        <p:nvSpPr>
          <p:cNvPr id="24" name="Text Box 31">
            <a:extLst>
              <a:ext uri="{FF2B5EF4-FFF2-40B4-BE49-F238E27FC236}">
                <a16:creationId xmlns:a16="http://schemas.microsoft.com/office/drawing/2014/main" id="{269B26BB-5088-94D5-D7A3-EADDEC0FE5B5}"/>
              </a:ext>
            </a:extLst>
          </p:cNvPr>
          <p:cNvSpPr txBox="1">
            <a:spLocks noChangeArrowheads="1"/>
          </p:cNvSpPr>
          <p:nvPr/>
        </p:nvSpPr>
        <p:spPr bwMode="auto">
          <a:xfrm>
            <a:off x="10038861" y="2891127"/>
            <a:ext cx="1091723"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42=7+35</a:t>
            </a:r>
          </a:p>
        </p:txBody>
      </p:sp>
      <p:sp>
        <p:nvSpPr>
          <p:cNvPr id="25" name="Text Box 31">
            <a:extLst>
              <a:ext uri="{FF2B5EF4-FFF2-40B4-BE49-F238E27FC236}">
                <a16:creationId xmlns:a16="http://schemas.microsoft.com/office/drawing/2014/main" id="{4E28A678-3936-25FE-CCF8-BE77F1F60DFB}"/>
              </a:ext>
            </a:extLst>
          </p:cNvPr>
          <p:cNvSpPr txBox="1">
            <a:spLocks noChangeArrowheads="1"/>
          </p:cNvSpPr>
          <p:nvPr/>
        </p:nvSpPr>
        <p:spPr bwMode="auto">
          <a:xfrm>
            <a:off x="6532534" y="1510374"/>
            <a:ext cx="148343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dirty="0"/>
              <a:t>Open:[] </a:t>
            </a:r>
          </a:p>
        </p:txBody>
      </p:sp>
      <p:sp>
        <p:nvSpPr>
          <p:cNvPr id="26" name="Text Box 31">
            <a:extLst>
              <a:ext uri="{FF2B5EF4-FFF2-40B4-BE49-F238E27FC236}">
                <a16:creationId xmlns:a16="http://schemas.microsoft.com/office/drawing/2014/main" id="{A2916A3C-0D26-75F7-DBDF-F157C7A4233C}"/>
              </a:ext>
            </a:extLst>
          </p:cNvPr>
          <p:cNvSpPr txBox="1">
            <a:spLocks noChangeArrowheads="1"/>
          </p:cNvSpPr>
          <p:nvPr/>
        </p:nvSpPr>
        <p:spPr bwMode="auto">
          <a:xfrm>
            <a:off x="6525910" y="2020586"/>
            <a:ext cx="148343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dirty="0"/>
              <a:t>Closed:[A] </a:t>
            </a:r>
          </a:p>
        </p:txBody>
      </p:sp>
      <p:grpSp>
        <p:nvGrpSpPr>
          <p:cNvPr id="29" name="Group 28">
            <a:extLst>
              <a:ext uri="{FF2B5EF4-FFF2-40B4-BE49-F238E27FC236}">
                <a16:creationId xmlns:a16="http://schemas.microsoft.com/office/drawing/2014/main" id="{271CD997-5A85-4C71-6DB7-0C369B223447}"/>
              </a:ext>
            </a:extLst>
          </p:cNvPr>
          <p:cNvGrpSpPr/>
          <p:nvPr/>
        </p:nvGrpSpPr>
        <p:grpSpPr>
          <a:xfrm>
            <a:off x="9442683" y="1531723"/>
            <a:ext cx="470647" cy="502009"/>
            <a:chOff x="2676998" y="2966359"/>
            <a:chExt cx="470647" cy="502009"/>
          </a:xfrm>
        </p:grpSpPr>
        <p:sp>
          <p:nvSpPr>
            <p:cNvPr id="30" name="Oval 4">
              <a:extLst>
                <a:ext uri="{FF2B5EF4-FFF2-40B4-BE49-F238E27FC236}">
                  <a16:creationId xmlns:a16="http://schemas.microsoft.com/office/drawing/2014/main" id="{ADCB3A73-B975-A196-FD8F-D948E5D0EB18}"/>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31" name="Text Box 5">
              <a:extLst>
                <a:ext uri="{FF2B5EF4-FFF2-40B4-BE49-F238E27FC236}">
                  <a16:creationId xmlns:a16="http://schemas.microsoft.com/office/drawing/2014/main" id="{7C4EE655-95D9-85E5-60EF-170A6BD09B97}"/>
                </a:ext>
              </a:extLst>
            </p:cNvPr>
            <p:cNvSpPr txBox="1">
              <a:spLocks noChangeArrowheads="1"/>
            </p:cNvSpPr>
            <p:nvPr/>
          </p:nvSpPr>
          <p:spPr bwMode="auto">
            <a:xfrm>
              <a:off x="2734902" y="2966359"/>
              <a:ext cx="377026"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A</a:t>
              </a:r>
            </a:p>
          </p:txBody>
        </p:sp>
      </p:grpSp>
      <p:sp>
        <p:nvSpPr>
          <p:cNvPr id="32" name="Line 16">
            <a:extLst>
              <a:ext uri="{FF2B5EF4-FFF2-40B4-BE49-F238E27FC236}">
                <a16:creationId xmlns:a16="http://schemas.microsoft.com/office/drawing/2014/main" id="{5043613B-4835-947A-4A34-964553DADF34}"/>
              </a:ext>
            </a:extLst>
          </p:cNvPr>
          <p:cNvSpPr>
            <a:spLocks noChangeShapeType="1"/>
          </p:cNvSpPr>
          <p:nvPr/>
        </p:nvSpPr>
        <p:spPr bwMode="auto">
          <a:xfrm rot="5400000" flipH="1" flipV="1">
            <a:off x="9013734" y="1968685"/>
            <a:ext cx="470646" cy="470645"/>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33" name="Line 16">
            <a:extLst>
              <a:ext uri="{FF2B5EF4-FFF2-40B4-BE49-F238E27FC236}">
                <a16:creationId xmlns:a16="http://schemas.microsoft.com/office/drawing/2014/main" id="{B20EACF4-2BE8-0226-7CC1-664F420197FD}"/>
              </a:ext>
            </a:extLst>
          </p:cNvPr>
          <p:cNvSpPr>
            <a:spLocks noChangeShapeType="1"/>
          </p:cNvSpPr>
          <p:nvPr/>
        </p:nvSpPr>
        <p:spPr bwMode="auto">
          <a:xfrm rot="10800000" flipH="1" flipV="1">
            <a:off x="9850711" y="1986517"/>
            <a:ext cx="470646" cy="470645"/>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grpSp>
        <p:nvGrpSpPr>
          <p:cNvPr id="49" name="Group 48">
            <a:extLst>
              <a:ext uri="{FF2B5EF4-FFF2-40B4-BE49-F238E27FC236}">
                <a16:creationId xmlns:a16="http://schemas.microsoft.com/office/drawing/2014/main" id="{AC2C2558-4B92-34B6-13AA-CCB983D8E289}"/>
              </a:ext>
            </a:extLst>
          </p:cNvPr>
          <p:cNvGrpSpPr/>
          <p:nvPr/>
        </p:nvGrpSpPr>
        <p:grpSpPr>
          <a:xfrm>
            <a:off x="8719432" y="2376906"/>
            <a:ext cx="470647" cy="502009"/>
            <a:chOff x="2676998" y="2966359"/>
            <a:chExt cx="470647" cy="502009"/>
          </a:xfrm>
        </p:grpSpPr>
        <p:sp>
          <p:nvSpPr>
            <p:cNvPr id="50" name="Oval 4">
              <a:extLst>
                <a:ext uri="{FF2B5EF4-FFF2-40B4-BE49-F238E27FC236}">
                  <a16:creationId xmlns:a16="http://schemas.microsoft.com/office/drawing/2014/main" id="{28296FA9-5167-B66C-7E85-4F339491E5A1}"/>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51" name="Text Box 5">
              <a:extLst>
                <a:ext uri="{FF2B5EF4-FFF2-40B4-BE49-F238E27FC236}">
                  <a16:creationId xmlns:a16="http://schemas.microsoft.com/office/drawing/2014/main" id="{6603EA4E-1126-569C-5FAC-9509D89F7AE3}"/>
                </a:ext>
              </a:extLst>
            </p:cNvPr>
            <p:cNvSpPr txBox="1">
              <a:spLocks noChangeArrowheads="1"/>
            </p:cNvSpPr>
            <p:nvPr/>
          </p:nvSpPr>
          <p:spPr bwMode="auto">
            <a:xfrm>
              <a:off x="2734902" y="2966359"/>
              <a:ext cx="362600"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B</a:t>
              </a:r>
            </a:p>
          </p:txBody>
        </p:sp>
      </p:grpSp>
      <p:grpSp>
        <p:nvGrpSpPr>
          <p:cNvPr id="52" name="Group 51">
            <a:extLst>
              <a:ext uri="{FF2B5EF4-FFF2-40B4-BE49-F238E27FC236}">
                <a16:creationId xmlns:a16="http://schemas.microsoft.com/office/drawing/2014/main" id="{33284709-808E-9C18-017D-8A65C085BD16}"/>
              </a:ext>
            </a:extLst>
          </p:cNvPr>
          <p:cNvGrpSpPr/>
          <p:nvPr/>
        </p:nvGrpSpPr>
        <p:grpSpPr>
          <a:xfrm>
            <a:off x="10233693" y="2391969"/>
            <a:ext cx="470647" cy="502009"/>
            <a:chOff x="2676998" y="2966359"/>
            <a:chExt cx="470647" cy="502009"/>
          </a:xfrm>
        </p:grpSpPr>
        <p:sp>
          <p:nvSpPr>
            <p:cNvPr id="61" name="Oval 4">
              <a:extLst>
                <a:ext uri="{FF2B5EF4-FFF2-40B4-BE49-F238E27FC236}">
                  <a16:creationId xmlns:a16="http://schemas.microsoft.com/office/drawing/2014/main" id="{945E24ED-7B24-B815-9806-BDA5AACFE0BD}"/>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63" name="Text Box 5">
              <a:extLst>
                <a:ext uri="{FF2B5EF4-FFF2-40B4-BE49-F238E27FC236}">
                  <a16:creationId xmlns:a16="http://schemas.microsoft.com/office/drawing/2014/main" id="{973C73B6-3288-77B7-D3B7-57703855D7D3}"/>
                </a:ext>
              </a:extLst>
            </p:cNvPr>
            <p:cNvSpPr txBox="1">
              <a:spLocks noChangeArrowheads="1"/>
            </p:cNvSpPr>
            <p:nvPr/>
          </p:nvSpPr>
          <p:spPr bwMode="auto">
            <a:xfrm>
              <a:off x="2734902" y="2966359"/>
              <a:ext cx="385042"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D</a:t>
              </a:r>
            </a:p>
          </p:txBody>
        </p:sp>
      </p:grpSp>
      <p:grpSp>
        <p:nvGrpSpPr>
          <p:cNvPr id="68" name="Group 67">
            <a:extLst>
              <a:ext uri="{FF2B5EF4-FFF2-40B4-BE49-F238E27FC236}">
                <a16:creationId xmlns:a16="http://schemas.microsoft.com/office/drawing/2014/main" id="{E959A6C3-1EBB-901C-0C01-3BE2494AAC3E}"/>
              </a:ext>
            </a:extLst>
          </p:cNvPr>
          <p:cNvGrpSpPr/>
          <p:nvPr/>
        </p:nvGrpSpPr>
        <p:grpSpPr>
          <a:xfrm>
            <a:off x="9423597" y="2670984"/>
            <a:ext cx="470647" cy="502009"/>
            <a:chOff x="2676998" y="2966359"/>
            <a:chExt cx="470647" cy="502009"/>
          </a:xfrm>
        </p:grpSpPr>
        <p:sp>
          <p:nvSpPr>
            <p:cNvPr id="69" name="Oval 4">
              <a:extLst>
                <a:ext uri="{FF2B5EF4-FFF2-40B4-BE49-F238E27FC236}">
                  <a16:creationId xmlns:a16="http://schemas.microsoft.com/office/drawing/2014/main" id="{0E98DE13-5B78-02A7-53D2-DB226DCC0B86}"/>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73" name="Text Box 5">
              <a:extLst>
                <a:ext uri="{FF2B5EF4-FFF2-40B4-BE49-F238E27FC236}">
                  <a16:creationId xmlns:a16="http://schemas.microsoft.com/office/drawing/2014/main" id="{A544865C-4C79-4F4E-FD54-7CF68111F079}"/>
                </a:ext>
              </a:extLst>
            </p:cNvPr>
            <p:cNvSpPr txBox="1">
              <a:spLocks noChangeArrowheads="1"/>
            </p:cNvSpPr>
            <p:nvPr/>
          </p:nvSpPr>
          <p:spPr bwMode="auto">
            <a:xfrm>
              <a:off x="2734902" y="2966359"/>
              <a:ext cx="352982"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C</a:t>
              </a:r>
            </a:p>
          </p:txBody>
        </p:sp>
      </p:grpSp>
      <p:sp>
        <p:nvSpPr>
          <p:cNvPr id="77" name="Line 16">
            <a:extLst>
              <a:ext uri="{FF2B5EF4-FFF2-40B4-BE49-F238E27FC236}">
                <a16:creationId xmlns:a16="http://schemas.microsoft.com/office/drawing/2014/main" id="{F85E6B42-CE44-FDDC-DDE2-8ABC9208840C}"/>
              </a:ext>
            </a:extLst>
          </p:cNvPr>
          <p:cNvSpPr>
            <a:spLocks noChangeShapeType="1"/>
          </p:cNvSpPr>
          <p:nvPr/>
        </p:nvSpPr>
        <p:spPr bwMode="auto">
          <a:xfrm rot="2700000" flipH="1" flipV="1">
            <a:off x="9434358" y="2145469"/>
            <a:ext cx="470646" cy="470645"/>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3" name="Élőláb helye 2">
            <a:extLst>
              <a:ext uri="{FF2B5EF4-FFF2-40B4-BE49-F238E27FC236}">
                <a16:creationId xmlns:a16="http://schemas.microsoft.com/office/drawing/2014/main" id="{2F8BD9E7-7A5E-C894-22F7-53271223A590}"/>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20" name="Csoportba foglalás 19">
            <a:extLst>
              <a:ext uri="{FF2B5EF4-FFF2-40B4-BE49-F238E27FC236}">
                <a16:creationId xmlns:a16="http://schemas.microsoft.com/office/drawing/2014/main" id="{020BAF1F-D5D0-122C-EB17-F19E92E3DEE0}"/>
              </a:ext>
            </a:extLst>
          </p:cNvPr>
          <p:cNvGrpSpPr/>
          <p:nvPr/>
        </p:nvGrpSpPr>
        <p:grpSpPr>
          <a:xfrm>
            <a:off x="3078726" y="6038296"/>
            <a:ext cx="1736050" cy="787001"/>
            <a:chOff x="6717298" y="6108892"/>
            <a:chExt cx="1736050" cy="787001"/>
          </a:xfrm>
        </p:grpSpPr>
        <p:pic>
          <p:nvPicPr>
            <p:cNvPr id="21" name="Ábra 20">
              <a:extLst>
                <a:ext uri="{FF2B5EF4-FFF2-40B4-BE49-F238E27FC236}">
                  <a16:creationId xmlns:a16="http://schemas.microsoft.com/office/drawing/2014/main" id="{5A7C284C-7791-6FF3-FBAD-6DFB8B9659D3}"/>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1528"/>
            <a:stretch/>
          </p:blipFill>
          <p:spPr>
            <a:xfrm>
              <a:off x="6717298" y="6197751"/>
              <a:ext cx="834080" cy="698142"/>
            </a:xfrm>
            <a:prstGeom prst="rect">
              <a:avLst/>
            </a:prstGeom>
          </p:spPr>
        </p:pic>
        <p:pic>
          <p:nvPicPr>
            <p:cNvPr id="34" name="Ábra 33">
              <a:extLst>
                <a:ext uri="{FF2B5EF4-FFF2-40B4-BE49-F238E27FC236}">
                  <a16:creationId xmlns:a16="http://schemas.microsoft.com/office/drawing/2014/main" id="{FF160675-935D-CB08-2EB9-F5C05C78DD98}"/>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1644196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p:bldP spid="2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3CE73F0-22F3-4A02-16C0-592229571FBB}"/>
              </a:ext>
            </a:extLst>
          </p:cNvPr>
          <p:cNvSpPr>
            <a:spLocks noGrp="1"/>
          </p:cNvSpPr>
          <p:nvPr>
            <p:ph type="sldNum" sz="quarter" idx="12"/>
          </p:nvPr>
        </p:nvSpPr>
        <p:spPr/>
        <p:txBody>
          <a:bodyPr/>
          <a:lstStyle/>
          <a:p>
            <a:fld id="{9F7ECEBC-3B63-4262-8BE9-06366B519A9F}" type="slidenum">
              <a:rPr lang="hu-HU" smtClean="0"/>
              <a:pPr/>
              <a:t>57</a:t>
            </a:fld>
            <a:endParaRPr lang="hu-HU" dirty="0"/>
          </a:p>
        </p:txBody>
      </p:sp>
      <p:sp>
        <p:nvSpPr>
          <p:cNvPr id="6" name="Title 5">
            <a:extLst>
              <a:ext uri="{FF2B5EF4-FFF2-40B4-BE49-F238E27FC236}">
                <a16:creationId xmlns:a16="http://schemas.microsoft.com/office/drawing/2014/main" id="{DA51278C-4665-B6A4-9B52-8843CAF01462}"/>
              </a:ext>
            </a:extLst>
          </p:cNvPr>
          <p:cNvSpPr>
            <a:spLocks noGrp="1"/>
          </p:cNvSpPr>
          <p:nvPr>
            <p:ph type="title"/>
          </p:nvPr>
        </p:nvSpPr>
        <p:spPr/>
        <p:txBody>
          <a:bodyPr/>
          <a:lstStyle/>
          <a:p>
            <a:r>
              <a:rPr lang="hu-HU" dirty="0" err="1"/>
              <a:t>Example</a:t>
            </a:r>
            <a:r>
              <a:rPr lang="hu-HU" dirty="0"/>
              <a:t>: </a:t>
            </a:r>
            <a:r>
              <a:rPr lang="en-US" dirty="0"/>
              <a:t>A* Search Algorithm</a:t>
            </a:r>
          </a:p>
        </p:txBody>
      </p:sp>
      <p:grpSp>
        <p:nvGrpSpPr>
          <p:cNvPr id="53" name="Group 52">
            <a:extLst>
              <a:ext uri="{FF2B5EF4-FFF2-40B4-BE49-F238E27FC236}">
                <a16:creationId xmlns:a16="http://schemas.microsoft.com/office/drawing/2014/main" id="{8E01D95C-E568-2F16-B994-78F30BE842FE}"/>
              </a:ext>
            </a:extLst>
          </p:cNvPr>
          <p:cNvGrpSpPr/>
          <p:nvPr/>
        </p:nvGrpSpPr>
        <p:grpSpPr>
          <a:xfrm>
            <a:off x="987888" y="1671752"/>
            <a:ext cx="470647" cy="502009"/>
            <a:chOff x="2676998" y="2966359"/>
            <a:chExt cx="470647" cy="502009"/>
          </a:xfrm>
        </p:grpSpPr>
        <p:sp>
          <p:nvSpPr>
            <p:cNvPr id="7" name="Oval 4">
              <a:extLst>
                <a:ext uri="{FF2B5EF4-FFF2-40B4-BE49-F238E27FC236}">
                  <a16:creationId xmlns:a16="http://schemas.microsoft.com/office/drawing/2014/main" id="{5E9595B9-B6C7-1069-8B9E-5294AD07FF6B}"/>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8" name="Text Box 5">
              <a:extLst>
                <a:ext uri="{FF2B5EF4-FFF2-40B4-BE49-F238E27FC236}">
                  <a16:creationId xmlns:a16="http://schemas.microsoft.com/office/drawing/2014/main" id="{E0A62580-B999-55C5-6B8D-FAB216C96254}"/>
                </a:ext>
              </a:extLst>
            </p:cNvPr>
            <p:cNvSpPr txBox="1">
              <a:spLocks noChangeArrowheads="1"/>
            </p:cNvSpPr>
            <p:nvPr/>
          </p:nvSpPr>
          <p:spPr bwMode="auto">
            <a:xfrm>
              <a:off x="2734902" y="2966359"/>
              <a:ext cx="377026"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A</a:t>
              </a:r>
            </a:p>
          </p:txBody>
        </p:sp>
      </p:grpSp>
      <p:sp>
        <p:nvSpPr>
          <p:cNvPr id="27" name="Text Box 30">
            <a:extLst>
              <a:ext uri="{FF2B5EF4-FFF2-40B4-BE49-F238E27FC236}">
                <a16:creationId xmlns:a16="http://schemas.microsoft.com/office/drawing/2014/main" id="{BECF1777-9591-2066-EB53-49FACEE2DCB1}"/>
              </a:ext>
            </a:extLst>
          </p:cNvPr>
          <p:cNvSpPr txBox="1">
            <a:spLocks noChangeArrowheads="1"/>
          </p:cNvSpPr>
          <p:nvPr/>
        </p:nvSpPr>
        <p:spPr bwMode="auto">
          <a:xfrm>
            <a:off x="522856" y="1312518"/>
            <a:ext cx="1439946"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t>start state</a:t>
            </a:r>
          </a:p>
        </p:txBody>
      </p:sp>
      <p:sp>
        <p:nvSpPr>
          <p:cNvPr id="28" name="Text Box 31">
            <a:extLst>
              <a:ext uri="{FF2B5EF4-FFF2-40B4-BE49-F238E27FC236}">
                <a16:creationId xmlns:a16="http://schemas.microsoft.com/office/drawing/2014/main" id="{2696AA87-043B-0B89-1871-1FDDE3017B98}"/>
              </a:ext>
            </a:extLst>
          </p:cNvPr>
          <p:cNvSpPr txBox="1">
            <a:spLocks noChangeArrowheads="1"/>
          </p:cNvSpPr>
          <p:nvPr/>
        </p:nvSpPr>
        <p:spPr bwMode="auto">
          <a:xfrm>
            <a:off x="3359308" y="4824606"/>
            <a:ext cx="1388970"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t>goal state</a:t>
            </a:r>
          </a:p>
        </p:txBody>
      </p:sp>
      <p:grpSp>
        <p:nvGrpSpPr>
          <p:cNvPr id="54" name="Group 53">
            <a:extLst>
              <a:ext uri="{FF2B5EF4-FFF2-40B4-BE49-F238E27FC236}">
                <a16:creationId xmlns:a16="http://schemas.microsoft.com/office/drawing/2014/main" id="{A2D414F1-794D-8042-CC66-0B4CA6990178}"/>
              </a:ext>
            </a:extLst>
          </p:cNvPr>
          <p:cNvGrpSpPr/>
          <p:nvPr/>
        </p:nvGrpSpPr>
        <p:grpSpPr>
          <a:xfrm>
            <a:off x="227275" y="2980113"/>
            <a:ext cx="470647" cy="502009"/>
            <a:chOff x="2676998" y="2966359"/>
            <a:chExt cx="470647" cy="502009"/>
          </a:xfrm>
        </p:grpSpPr>
        <p:sp>
          <p:nvSpPr>
            <p:cNvPr id="55" name="Oval 4">
              <a:extLst>
                <a:ext uri="{FF2B5EF4-FFF2-40B4-BE49-F238E27FC236}">
                  <a16:creationId xmlns:a16="http://schemas.microsoft.com/office/drawing/2014/main" id="{85EA95B4-1896-5558-9998-237308C73849}"/>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56" name="Text Box 5">
              <a:extLst>
                <a:ext uri="{FF2B5EF4-FFF2-40B4-BE49-F238E27FC236}">
                  <a16:creationId xmlns:a16="http://schemas.microsoft.com/office/drawing/2014/main" id="{5058AFFF-29B8-1185-030D-E99C2790E012}"/>
                </a:ext>
              </a:extLst>
            </p:cNvPr>
            <p:cNvSpPr txBox="1">
              <a:spLocks noChangeArrowheads="1"/>
            </p:cNvSpPr>
            <p:nvPr/>
          </p:nvSpPr>
          <p:spPr bwMode="auto">
            <a:xfrm>
              <a:off x="2734902" y="2966359"/>
              <a:ext cx="362600"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B</a:t>
              </a:r>
            </a:p>
          </p:txBody>
        </p:sp>
      </p:grpSp>
      <p:grpSp>
        <p:nvGrpSpPr>
          <p:cNvPr id="57" name="Group 56">
            <a:extLst>
              <a:ext uri="{FF2B5EF4-FFF2-40B4-BE49-F238E27FC236}">
                <a16:creationId xmlns:a16="http://schemas.microsoft.com/office/drawing/2014/main" id="{D8B9D8E1-4220-DC28-76ED-F0D82F61FBCB}"/>
              </a:ext>
            </a:extLst>
          </p:cNvPr>
          <p:cNvGrpSpPr/>
          <p:nvPr/>
        </p:nvGrpSpPr>
        <p:grpSpPr>
          <a:xfrm>
            <a:off x="2412525" y="2129841"/>
            <a:ext cx="470647" cy="502009"/>
            <a:chOff x="2676998" y="2966359"/>
            <a:chExt cx="470647" cy="502009"/>
          </a:xfrm>
        </p:grpSpPr>
        <p:sp>
          <p:nvSpPr>
            <p:cNvPr id="58" name="Oval 4">
              <a:extLst>
                <a:ext uri="{FF2B5EF4-FFF2-40B4-BE49-F238E27FC236}">
                  <a16:creationId xmlns:a16="http://schemas.microsoft.com/office/drawing/2014/main" id="{23E7CF02-56C8-4CD1-093E-0D86A2F9A53B}"/>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59" name="Text Box 5">
              <a:extLst>
                <a:ext uri="{FF2B5EF4-FFF2-40B4-BE49-F238E27FC236}">
                  <a16:creationId xmlns:a16="http://schemas.microsoft.com/office/drawing/2014/main" id="{48189041-2426-5FD8-2CAD-FE8A9A268A45}"/>
                </a:ext>
              </a:extLst>
            </p:cNvPr>
            <p:cNvSpPr txBox="1">
              <a:spLocks noChangeArrowheads="1"/>
            </p:cNvSpPr>
            <p:nvPr/>
          </p:nvSpPr>
          <p:spPr bwMode="auto">
            <a:xfrm>
              <a:off x="2734902" y="2966359"/>
              <a:ext cx="385042"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D</a:t>
              </a:r>
            </a:p>
          </p:txBody>
        </p:sp>
      </p:grpSp>
      <p:sp>
        <p:nvSpPr>
          <p:cNvPr id="60" name="Line 16">
            <a:extLst>
              <a:ext uri="{FF2B5EF4-FFF2-40B4-BE49-F238E27FC236}">
                <a16:creationId xmlns:a16="http://schemas.microsoft.com/office/drawing/2014/main" id="{FA65ECAF-3278-1521-F8E3-AB59649D75CE}"/>
              </a:ext>
            </a:extLst>
          </p:cNvPr>
          <p:cNvSpPr>
            <a:spLocks noChangeShapeType="1"/>
          </p:cNvSpPr>
          <p:nvPr/>
        </p:nvSpPr>
        <p:spPr bwMode="auto">
          <a:xfrm flipH="1" flipV="1">
            <a:off x="1462579" y="1936021"/>
            <a:ext cx="995627" cy="285819"/>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62" name="Line 16">
            <a:extLst>
              <a:ext uri="{FF2B5EF4-FFF2-40B4-BE49-F238E27FC236}">
                <a16:creationId xmlns:a16="http://schemas.microsoft.com/office/drawing/2014/main" id="{FB261EA0-1A48-31B0-4182-DD9C9AE63213}"/>
              </a:ext>
            </a:extLst>
          </p:cNvPr>
          <p:cNvSpPr>
            <a:spLocks noChangeShapeType="1"/>
          </p:cNvSpPr>
          <p:nvPr/>
        </p:nvSpPr>
        <p:spPr bwMode="auto">
          <a:xfrm flipH="1" flipV="1">
            <a:off x="1302469" y="2178156"/>
            <a:ext cx="190398" cy="700565"/>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grpSp>
        <p:nvGrpSpPr>
          <p:cNvPr id="64" name="Group 63">
            <a:extLst>
              <a:ext uri="{FF2B5EF4-FFF2-40B4-BE49-F238E27FC236}">
                <a16:creationId xmlns:a16="http://schemas.microsoft.com/office/drawing/2014/main" id="{628F68A5-A0AE-ABE9-B4B3-210ED93BD465}"/>
              </a:ext>
            </a:extLst>
          </p:cNvPr>
          <p:cNvGrpSpPr/>
          <p:nvPr/>
        </p:nvGrpSpPr>
        <p:grpSpPr>
          <a:xfrm>
            <a:off x="1370781" y="2847768"/>
            <a:ext cx="470647" cy="502009"/>
            <a:chOff x="2676998" y="2966359"/>
            <a:chExt cx="470647" cy="502009"/>
          </a:xfrm>
        </p:grpSpPr>
        <p:sp>
          <p:nvSpPr>
            <p:cNvPr id="65" name="Oval 4">
              <a:extLst>
                <a:ext uri="{FF2B5EF4-FFF2-40B4-BE49-F238E27FC236}">
                  <a16:creationId xmlns:a16="http://schemas.microsoft.com/office/drawing/2014/main" id="{C10E2A77-14DE-BE95-765A-8F912CC92D52}"/>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66" name="Text Box 5">
              <a:extLst>
                <a:ext uri="{FF2B5EF4-FFF2-40B4-BE49-F238E27FC236}">
                  <a16:creationId xmlns:a16="http://schemas.microsoft.com/office/drawing/2014/main" id="{4FCEC18A-EEFC-8A77-33C8-38AF85181A1F}"/>
                </a:ext>
              </a:extLst>
            </p:cNvPr>
            <p:cNvSpPr txBox="1">
              <a:spLocks noChangeArrowheads="1"/>
            </p:cNvSpPr>
            <p:nvPr/>
          </p:nvSpPr>
          <p:spPr bwMode="auto">
            <a:xfrm>
              <a:off x="2734902" y="2966359"/>
              <a:ext cx="352982"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C</a:t>
              </a:r>
            </a:p>
          </p:txBody>
        </p:sp>
      </p:grpSp>
      <p:sp>
        <p:nvSpPr>
          <p:cNvPr id="67" name="Line 16">
            <a:extLst>
              <a:ext uri="{FF2B5EF4-FFF2-40B4-BE49-F238E27FC236}">
                <a16:creationId xmlns:a16="http://schemas.microsoft.com/office/drawing/2014/main" id="{257D1346-7EF3-AA00-5BF6-9363A178D472}"/>
              </a:ext>
            </a:extLst>
          </p:cNvPr>
          <p:cNvSpPr>
            <a:spLocks noChangeShapeType="1"/>
          </p:cNvSpPr>
          <p:nvPr/>
        </p:nvSpPr>
        <p:spPr bwMode="auto">
          <a:xfrm rot="5400000" flipH="1" flipV="1">
            <a:off x="838264" y="3521355"/>
            <a:ext cx="941408" cy="565117"/>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grpSp>
        <p:nvGrpSpPr>
          <p:cNvPr id="70" name="Group 69">
            <a:extLst>
              <a:ext uri="{FF2B5EF4-FFF2-40B4-BE49-F238E27FC236}">
                <a16:creationId xmlns:a16="http://schemas.microsoft.com/office/drawing/2014/main" id="{2A5F2D96-2F71-4CD0-500D-E8928C2DC5BE}"/>
              </a:ext>
            </a:extLst>
          </p:cNvPr>
          <p:cNvGrpSpPr/>
          <p:nvPr/>
        </p:nvGrpSpPr>
        <p:grpSpPr>
          <a:xfrm>
            <a:off x="770112" y="4244011"/>
            <a:ext cx="470647" cy="502009"/>
            <a:chOff x="2676998" y="2966359"/>
            <a:chExt cx="470647" cy="502009"/>
          </a:xfrm>
        </p:grpSpPr>
        <p:sp>
          <p:nvSpPr>
            <p:cNvPr id="71" name="Oval 4">
              <a:extLst>
                <a:ext uri="{FF2B5EF4-FFF2-40B4-BE49-F238E27FC236}">
                  <a16:creationId xmlns:a16="http://schemas.microsoft.com/office/drawing/2014/main" id="{2286B548-2677-2F36-E3B3-DC1EF921C7B9}"/>
                </a:ext>
              </a:extLst>
            </p:cNvPr>
            <p:cNvSpPr>
              <a:spLocks noChangeArrowheads="1"/>
            </p:cNvSpPr>
            <p:nvPr/>
          </p:nvSpPr>
          <p:spPr bwMode="auto">
            <a:xfrm>
              <a:off x="2676998" y="2997721"/>
              <a:ext cx="470647" cy="470647"/>
            </a:xfrm>
            <a:prstGeom prst="ellipse">
              <a:avLst/>
            </a:prstGeom>
            <a:noFill/>
            <a:ln w="38100">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72" name="Text Box 5">
              <a:extLst>
                <a:ext uri="{FF2B5EF4-FFF2-40B4-BE49-F238E27FC236}">
                  <a16:creationId xmlns:a16="http://schemas.microsoft.com/office/drawing/2014/main" id="{FBEBC47C-B523-BB74-A52A-EC5F0B1BFA8D}"/>
                </a:ext>
              </a:extLst>
            </p:cNvPr>
            <p:cNvSpPr txBox="1">
              <a:spLocks noChangeArrowheads="1"/>
            </p:cNvSpPr>
            <p:nvPr/>
          </p:nvSpPr>
          <p:spPr bwMode="auto">
            <a:xfrm>
              <a:off x="2734902" y="2966359"/>
              <a:ext cx="338554" cy="47256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E</a:t>
              </a:r>
            </a:p>
          </p:txBody>
        </p:sp>
      </p:grpSp>
      <p:grpSp>
        <p:nvGrpSpPr>
          <p:cNvPr id="74" name="Group 73">
            <a:extLst>
              <a:ext uri="{FF2B5EF4-FFF2-40B4-BE49-F238E27FC236}">
                <a16:creationId xmlns:a16="http://schemas.microsoft.com/office/drawing/2014/main" id="{43441E83-EEBC-24B9-7701-0372ACE33728}"/>
              </a:ext>
            </a:extLst>
          </p:cNvPr>
          <p:cNvGrpSpPr/>
          <p:nvPr/>
        </p:nvGrpSpPr>
        <p:grpSpPr>
          <a:xfrm>
            <a:off x="2742280" y="3429931"/>
            <a:ext cx="470647" cy="502009"/>
            <a:chOff x="2676998" y="2966359"/>
            <a:chExt cx="470647" cy="502009"/>
          </a:xfrm>
        </p:grpSpPr>
        <p:sp>
          <p:nvSpPr>
            <p:cNvPr id="75" name="Oval 4">
              <a:extLst>
                <a:ext uri="{FF2B5EF4-FFF2-40B4-BE49-F238E27FC236}">
                  <a16:creationId xmlns:a16="http://schemas.microsoft.com/office/drawing/2014/main" id="{9504B914-89F6-13AD-4D09-BD993C1BB074}"/>
                </a:ext>
              </a:extLst>
            </p:cNvPr>
            <p:cNvSpPr>
              <a:spLocks noChangeArrowheads="1"/>
            </p:cNvSpPr>
            <p:nvPr/>
          </p:nvSpPr>
          <p:spPr bwMode="auto">
            <a:xfrm>
              <a:off x="2676998" y="2997721"/>
              <a:ext cx="470647" cy="470647"/>
            </a:xfrm>
            <a:prstGeom prst="ellipse">
              <a:avLst/>
            </a:prstGeom>
            <a:noFill/>
            <a:ln w="38100">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76" name="Text Box 5">
              <a:extLst>
                <a:ext uri="{FF2B5EF4-FFF2-40B4-BE49-F238E27FC236}">
                  <a16:creationId xmlns:a16="http://schemas.microsoft.com/office/drawing/2014/main" id="{D5A853B4-4491-4ACC-9D48-43C352CAEBB6}"/>
                </a:ext>
              </a:extLst>
            </p:cNvPr>
            <p:cNvSpPr txBox="1">
              <a:spLocks noChangeArrowheads="1"/>
            </p:cNvSpPr>
            <p:nvPr/>
          </p:nvSpPr>
          <p:spPr bwMode="auto">
            <a:xfrm>
              <a:off x="2734902" y="2966359"/>
              <a:ext cx="330540" cy="47256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F</a:t>
              </a:r>
            </a:p>
          </p:txBody>
        </p:sp>
      </p:grpSp>
      <p:grpSp>
        <p:nvGrpSpPr>
          <p:cNvPr id="81" name="Group 80">
            <a:extLst>
              <a:ext uri="{FF2B5EF4-FFF2-40B4-BE49-F238E27FC236}">
                <a16:creationId xmlns:a16="http://schemas.microsoft.com/office/drawing/2014/main" id="{BBCF1216-4976-0D8E-82DA-2ED544ECB314}"/>
              </a:ext>
            </a:extLst>
          </p:cNvPr>
          <p:cNvGrpSpPr/>
          <p:nvPr/>
        </p:nvGrpSpPr>
        <p:grpSpPr>
          <a:xfrm>
            <a:off x="2908539" y="4765656"/>
            <a:ext cx="470647" cy="502009"/>
            <a:chOff x="2676998" y="2966359"/>
            <a:chExt cx="470647" cy="502009"/>
          </a:xfrm>
        </p:grpSpPr>
        <p:sp>
          <p:nvSpPr>
            <p:cNvPr id="82" name="Oval 4">
              <a:extLst>
                <a:ext uri="{FF2B5EF4-FFF2-40B4-BE49-F238E27FC236}">
                  <a16:creationId xmlns:a16="http://schemas.microsoft.com/office/drawing/2014/main" id="{FA3B27FA-E4A2-7645-A12A-64C1DE4CDE92}"/>
                </a:ext>
              </a:extLst>
            </p:cNvPr>
            <p:cNvSpPr>
              <a:spLocks noChangeArrowheads="1"/>
            </p:cNvSpPr>
            <p:nvPr/>
          </p:nvSpPr>
          <p:spPr bwMode="auto">
            <a:xfrm>
              <a:off x="2676998" y="2997721"/>
              <a:ext cx="470647" cy="470647"/>
            </a:xfrm>
            <a:prstGeom prst="ellipse">
              <a:avLst/>
            </a:prstGeom>
            <a:noFill/>
            <a:ln w="38100">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83" name="Text Box 5">
              <a:extLst>
                <a:ext uri="{FF2B5EF4-FFF2-40B4-BE49-F238E27FC236}">
                  <a16:creationId xmlns:a16="http://schemas.microsoft.com/office/drawing/2014/main" id="{F9234906-B332-1FCB-7926-6DBCA673796D}"/>
                </a:ext>
              </a:extLst>
            </p:cNvPr>
            <p:cNvSpPr txBox="1">
              <a:spLocks noChangeArrowheads="1"/>
            </p:cNvSpPr>
            <p:nvPr/>
          </p:nvSpPr>
          <p:spPr bwMode="auto">
            <a:xfrm>
              <a:off x="2734902" y="2966359"/>
              <a:ext cx="386644" cy="47256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G</a:t>
              </a:r>
            </a:p>
          </p:txBody>
        </p:sp>
      </p:grpSp>
      <p:grpSp>
        <p:nvGrpSpPr>
          <p:cNvPr id="84" name="Group 83">
            <a:extLst>
              <a:ext uri="{FF2B5EF4-FFF2-40B4-BE49-F238E27FC236}">
                <a16:creationId xmlns:a16="http://schemas.microsoft.com/office/drawing/2014/main" id="{6BF560E2-3E1D-73C2-24BC-30B3FBC7E887}"/>
              </a:ext>
            </a:extLst>
          </p:cNvPr>
          <p:cNvGrpSpPr/>
          <p:nvPr/>
        </p:nvGrpSpPr>
        <p:grpSpPr>
          <a:xfrm>
            <a:off x="1584804" y="5317095"/>
            <a:ext cx="470647" cy="502009"/>
            <a:chOff x="2676998" y="2966359"/>
            <a:chExt cx="470647" cy="502009"/>
          </a:xfrm>
        </p:grpSpPr>
        <p:sp>
          <p:nvSpPr>
            <p:cNvPr id="85" name="Oval 4">
              <a:extLst>
                <a:ext uri="{FF2B5EF4-FFF2-40B4-BE49-F238E27FC236}">
                  <a16:creationId xmlns:a16="http://schemas.microsoft.com/office/drawing/2014/main" id="{64F1ACF4-34C0-A051-68D1-DBA0D3C3E430}"/>
                </a:ext>
              </a:extLst>
            </p:cNvPr>
            <p:cNvSpPr>
              <a:spLocks noChangeArrowheads="1"/>
            </p:cNvSpPr>
            <p:nvPr/>
          </p:nvSpPr>
          <p:spPr bwMode="auto">
            <a:xfrm>
              <a:off x="2676998" y="2997721"/>
              <a:ext cx="470647" cy="470647"/>
            </a:xfrm>
            <a:prstGeom prst="ellipse">
              <a:avLst/>
            </a:prstGeom>
            <a:noFill/>
            <a:ln w="38100">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86" name="Text Box 5">
              <a:extLst>
                <a:ext uri="{FF2B5EF4-FFF2-40B4-BE49-F238E27FC236}">
                  <a16:creationId xmlns:a16="http://schemas.microsoft.com/office/drawing/2014/main" id="{169B5AFF-8031-89DF-5706-EF4C4F87EDFD}"/>
                </a:ext>
              </a:extLst>
            </p:cNvPr>
            <p:cNvSpPr txBox="1">
              <a:spLocks noChangeArrowheads="1"/>
            </p:cNvSpPr>
            <p:nvPr/>
          </p:nvSpPr>
          <p:spPr bwMode="auto">
            <a:xfrm>
              <a:off x="2734902" y="2966359"/>
              <a:ext cx="385042" cy="47256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H</a:t>
              </a:r>
            </a:p>
          </p:txBody>
        </p:sp>
      </p:grpSp>
      <p:sp>
        <p:nvSpPr>
          <p:cNvPr id="87" name="Line 16">
            <a:extLst>
              <a:ext uri="{FF2B5EF4-FFF2-40B4-BE49-F238E27FC236}">
                <a16:creationId xmlns:a16="http://schemas.microsoft.com/office/drawing/2014/main" id="{236AE45E-9401-4C12-90D2-B83745BA32AB}"/>
              </a:ext>
            </a:extLst>
          </p:cNvPr>
          <p:cNvSpPr>
            <a:spLocks noChangeShapeType="1"/>
          </p:cNvSpPr>
          <p:nvPr/>
        </p:nvSpPr>
        <p:spPr bwMode="auto">
          <a:xfrm flipH="1" flipV="1">
            <a:off x="451902" y="3451902"/>
            <a:ext cx="333557" cy="951181"/>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88" name="Line 16">
            <a:extLst>
              <a:ext uri="{FF2B5EF4-FFF2-40B4-BE49-F238E27FC236}">
                <a16:creationId xmlns:a16="http://schemas.microsoft.com/office/drawing/2014/main" id="{3795B9A5-5EC5-1BA8-77D1-E81DE1430CB6}"/>
              </a:ext>
            </a:extLst>
          </p:cNvPr>
          <p:cNvSpPr>
            <a:spLocks noChangeShapeType="1"/>
          </p:cNvSpPr>
          <p:nvPr/>
        </p:nvSpPr>
        <p:spPr bwMode="auto">
          <a:xfrm rot="5400000" flipH="1" flipV="1">
            <a:off x="275964" y="2272654"/>
            <a:ext cx="941408" cy="565117"/>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4" name="Line 16">
            <a:extLst>
              <a:ext uri="{FF2B5EF4-FFF2-40B4-BE49-F238E27FC236}">
                <a16:creationId xmlns:a16="http://schemas.microsoft.com/office/drawing/2014/main" id="{4AD95A5B-367B-25E1-4915-430BBE0A7E1A}"/>
              </a:ext>
            </a:extLst>
          </p:cNvPr>
          <p:cNvSpPr>
            <a:spLocks noChangeShapeType="1"/>
          </p:cNvSpPr>
          <p:nvPr/>
        </p:nvSpPr>
        <p:spPr bwMode="auto">
          <a:xfrm flipH="1" flipV="1">
            <a:off x="2771645" y="2548494"/>
            <a:ext cx="199805" cy="903407"/>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5" name="Line 16">
            <a:extLst>
              <a:ext uri="{FF2B5EF4-FFF2-40B4-BE49-F238E27FC236}">
                <a16:creationId xmlns:a16="http://schemas.microsoft.com/office/drawing/2014/main" id="{7AE5DD9C-2FF5-6852-EC9E-7EFFBB3F7E0B}"/>
              </a:ext>
            </a:extLst>
          </p:cNvPr>
          <p:cNvSpPr>
            <a:spLocks noChangeShapeType="1"/>
          </p:cNvSpPr>
          <p:nvPr/>
        </p:nvSpPr>
        <p:spPr bwMode="auto">
          <a:xfrm flipH="1" flipV="1">
            <a:off x="1795078" y="3242602"/>
            <a:ext cx="995627" cy="285819"/>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7" name="Line 16">
            <a:extLst>
              <a:ext uri="{FF2B5EF4-FFF2-40B4-BE49-F238E27FC236}">
                <a16:creationId xmlns:a16="http://schemas.microsoft.com/office/drawing/2014/main" id="{499875F2-230F-94E9-11FE-75669F6EF8AF}"/>
              </a:ext>
            </a:extLst>
          </p:cNvPr>
          <p:cNvSpPr>
            <a:spLocks noChangeShapeType="1"/>
          </p:cNvSpPr>
          <p:nvPr/>
        </p:nvSpPr>
        <p:spPr bwMode="auto">
          <a:xfrm flipH="1" flipV="1">
            <a:off x="1084174" y="4716323"/>
            <a:ext cx="565118" cy="694690"/>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8" name="Line 16">
            <a:extLst>
              <a:ext uri="{FF2B5EF4-FFF2-40B4-BE49-F238E27FC236}">
                <a16:creationId xmlns:a16="http://schemas.microsoft.com/office/drawing/2014/main" id="{0A63BE2F-5ED6-528E-9B29-05AE6D2F0D5A}"/>
              </a:ext>
            </a:extLst>
          </p:cNvPr>
          <p:cNvSpPr>
            <a:spLocks noChangeShapeType="1"/>
          </p:cNvSpPr>
          <p:nvPr/>
        </p:nvSpPr>
        <p:spPr bwMode="auto">
          <a:xfrm flipH="1" flipV="1">
            <a:off x="3043870" y="3895185"/>
            <a:ext cx="92475" cy="902011"/>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9" name="Line 16">
            <a:extLst>
              <a:ext uri="{FF2B5EF4-FFF2-40B4-BE49-F238E27FC236}">
                <a16:creationId xmlns:a16="http://schemas.microsoft.com/office/drawing/2014/main" id="{2B274114-EB9B-4AA0-4C93-5B82F540A239}"/>
              </a:ext>
            </a:extLst>
          </p:cNvPr>
          <p:cNvSpPr>
            <a:spLocks noChangeShapeType="1"/>
          </p:cNvSpPr>
          <p:nvPr/>
        </p:nvSpPr>
        <p:spPr bwMode="auto">
          <a:xfrm flipH="1">
            <a:off x="2051582" y="5225517"/>
            <a:ext cx="992287" cy="428394"/>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2" name="Text Box 29">
            <a:extLst>
              <a:ext uri="{FF2B5EF4-FFF2-40B4-BE49-F238E27FC236}">
                <a16:creationId xmlns:a16="http://schemas.microsoft.com/office/drawing/2014/main" id="{1E359689-B4C7-F492-DA60-D91181BB3A7E}"/>
              </a:ext>
            </a:extLst>
          </p:cNvPr>
          <p:cNvSpPr txBox="1">
            <a:spLocks noChangeArrowheads="1"/>
          </p:cNvSpPr>
          <p:nvPr/>
        </p:nvSpPr>
        <p:spPr bwMode="auto">
          <a:xfrm>
            <a:off x="1831635" y="1668948"/>
            <a:ext cx="34015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solidFill>
                  <a:srgbClr val="FF0000"/>
                </a:solidFill>
              </a:rPr>
              <a:t>7</a:t>
            </a:r>
          </a:p>
        </p:txBody>
      </p:sp>
      <p:sp>
        <p:nvSpPr>
          <p:cNvPr id="9" name="Text Box 29">
            <a:extLst>
              <a:ext uri="{FF2B5EF4-FFF2-40B4-BE49-F238E27FC236}">
                <a16:creationId xmlns:a16="http://schemas.microsoft.com/office/drawing/2014/main" id="{01BA4B0A-B61C-92B3-1AFF-7B97CCD0ED46}"/>
              </a:ext>
            </a:extLst>
          </p:cNvPr>
          <p:cNvSpPr txBox="1">
            <a:spLocks noChangeArrowheads="1"/>
          </p:cNvSpPr>
          <p:nvPr/>
        </p:nvSpPr>
        <p:spPr bwMode="auto">
          <a:xfrm>
            <a:off x="374658" y="2117192"/>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solidFill>
                  <a:srgbClr val="FF0000"/>
                </a:solidFill>
              </a:rPr>
              <a:t>11</a:t>
            </a:r>
          </a:p>
        </p:txBody>
      </p:sp>
      <p:sp>
        <p:nvSpPr>
          <p:cNvPr id="10" name="Text Box 29">
            <a:extLst>
              <a:ext uri="{FF2B5EF4-FFF2-40B4-BE49-F238E27FC236}">
                <a16:creationId xmlns:a16="http://schemas.microsoft.com/office/drawing/2014/main" id="{9C869FD1-60FE-C204-0770-886F51B3370B}"/>
              </a:ext>
            </a:extLst>
          </p:cNvPr>
          <p:cNvSpPr txBox="1">
            <a:spLocks noChangeArrowheads="1"/>
          </p:cNvSpPr>
          <p:nvPr/>
        </p:nvSpPr>
        <p:spPr bwMode="auto">
          <a:xfrm>
            <a:off x="1367813" y="2228852"/>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solidFill>
                  <a:srgbClr val="FF0000"/>
                </a:solidFill>
              </a:rPr>
              <a:t>14</a:t>
            </a:r>
          </a:p>
        </p:txBody>
      </p:sp>
      <p:sp>
        <p:nvSpPr>
          <p:cNvPr id="11" name="Text Box 29">
            <a:extLst>
              <a:ext uri="{FF2B5EF4-FFF2-40B4-BE49-F238E27FC236}">
                <a16:creationId xmlns:a16="http://schemas.microsoft.com/office/drawing/2014/main" id="{93590DCC-8499-AC7E-37EB-123EFCE11909}"/>
              </a:ext>
            </a:extLst>
          </p:cNvPr>
          <p:cNvSpPr txBox="1">
            <a:spLocks noChangeArrowheads="1"/>
          </p:cNvSpPr>
          <p:nvPr/>
        </p:nvSpPr>
        <p:spPr bwMode="auto">
          <a:xfrm>
            <a:off x="188063" y="3727186"/>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15</a:t>
            </a:r>
          </a:p>
        </p:txBody>
      </p:sp>
      <p:sp>
        <p:nvSpPr>
          <p:cNvPr id="12" name="Text Box 29">
            <a:extLst>
              <a:ext uri="{FF2B5EF4-FFF2-40B4-BE49-F238E27FC236}">
                <a16:creationId xmlns:a16="http://schemas.microsoft.com/office/drawing/2014/main" id="{3E1F2FDC-4A03-637C-9F91-06D128D1F9A5}"/>
              </a:ext>
            </a:extLst>
          </p:cNvPr>
          <p:cNvSpPr txBox="1">
            <a:spLocks noChangeArrowheads="1"/>
          </p:cNvSpPr>
          <p:nvPr/>
        </p:nvSpPr>
        <p:spPr bwMode="auto">
          <a:xfrm>
            <a:off x="1328054" y="3570630"/>
            <a:ext cx="34015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8</a:t>
            </a:r>
          </a:p>
        </p:txBody>
      </p:sp>
      <p:sp>
        <p:nvSpPr>
          <p:cNvPr id="13" name="Text Box 29">
            <a:extLst>
              <a:ext uri="{FF2B5EF4-FFF2-40B4-BE49-F238E27FC236}">
                <a16:creationId xmlns:a16="http://schemas.microsoft.com/office/drawing/2014/main" id="{8A49FE69-D795-7CF8-665D-6479A288383C}"/>
              </a:ext>
            </a:extLst>
          </p:cNvPr>
          <p:cNvSpPr txBox="1">
            <a:spLocks noChangeArrowheads="1"/>
          </p:cNvSpPr>
          <p:nvPr/>
        </p:nvSpPr>
        <p:spPr bwMode="auto">
          <a:xfrm>
            <a:off x="2113242" y="2974285"/>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10</a:t>
            </a:r>
          </a:p>
        </p:txBody>
      </p:sp>
      <p:sp>
        <p:nvSpPr>
          <p:cNvPr id="14" name="Text Box 29">
            <a:extLst>
              <a:ext uri="{FF2B5EF4-FFF2-40B4-BE49-F238E27FC236}">
                <a16:creationId xmlns:a16="http://schemas.microsoft.com/office/drawing/2014/main" id="{D190361E-FE4C-C2A5-C87D-AC3472ADB28E}"/>
              </a:ext>
            </a:extLst>
          </p:cNvPr>
          <p:cNvSpPr txBox="1">
            <a:spLocks noChangeArrowheads="1"/>
          </p:cNvSpPr>
          <p:nvPr/>
        </p:nvSpPr>
        <p:spPr bwMode="auto">
          <a:xfrm>
            <a:off x="1109394" y="4972049"/>
            <a:ext cx="34015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9</a:t>
            </a:r>
          </a:p>
        </p:txBody>
      </p:sp>
      <p:sp>
        <p:nvSpPr>
          <p:cNvPr id="15" name="Text Box 29">
            <a:extLst>
              <a:ext uri="{FF2B5EF4-FFF2-40B4-BE49-F238E27FC236}">
                <a16:creationId xmlns:a16="http://schemas.microsoft.com/office/drawing/2014/main" id="{76EE744C-BEAE-51E4-E49F-BB1DF9F35802}"/>
              </a:ext>
            </a:extLst>
          </p:cNvPr>
          <p:cNvSpPr txBox="1">
            <a:spLocks noChangeArrowheads="1"/>
          </p:cNvSpPr>
          <p:nvPr/>
        </p:nvSpPr>
        <p:spPr bwMode="auto">
          <a:xfrm>
            <a:off x="2401475" y="5409370"/>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10</a:t>
            </a:r>
          </a:p>
        </p:txBody>
      </p:sp>
      <p:sp>
        <p:nvSpPr>
          <p:cNvPr id="16" name="Text Box 29">
            <a:extLst>
              <a:ext uri="{FF2B5EF4-FFF2-40B4-BE49-F238E27FC236}">
                <a16:creationId xmlns:a16="http://schemas.microsoft.com/office/drawing/2014/main" id="{5C63DB4C-CDAA-3061-F55E-4EF9183A42D1}"/>
              </a:ext>
            </a:extLst>
          </p:cNvPr>
          <p:cNvSpPr txBox="1">
            <a:spLocks noChangeArrowheads="1"/>
          </p:cNvSpPr>
          <p:nvPr/>
        </p:nvSpPr>
        <p:spPr bwMode="auto">
          <a:xfrm>
            <a:off x="3087277" y="4127225"/>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20</a:t>
            </a:r>
          </a:p>
        </p:txBody>
      </p:sp>
      <p:sp>
        <p:nvSpPr>
          <p:cNvPr id="17" name="Text Box 29">
            <a:extLst>
              <a:ext uri="{FF2B5EF4-FFF2-40B4-BE49-F238E27FC236}">
                <a16:creationId xmlns:a16="http://schemas.microsoft.com/office/drawing/2014/main" id="{7E9E76CB-6D99-AA76-456A-38CBAFA3F044}"/>
              </a:ext>
            </a:extLst>
          </p:cNvPr>
          <p:cNvSpPr txBox="1">
            <a:spLocks noChangeArrowheads="1"/>
          </p:cNvSpPr>
          <p:nvPr/>
        </p:nvSpPr>
        <p:spPr bwMode="auto">
          <a:xfrm>
            <a:off x="2828862" y="2715866"/>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25</a:t>
            </a:r>
          </a:p>
        </p:txBody>
      </p:sp>
      <p:graphicFrame>
        <p:nvGraphicFramePr>
          <p:cNvPr id="19" name="Table 100">
            <a:extLst>
              <a:ext uri="{FF2B5EF4-FFF2-40B4-BE49-F238E27FC236}">
                <a16:creationId xmlns:a16="http://schemas.microsoft.com/office/drawing/2014/main" id="{ED6A3F3A-48C4-9593-BEA1-52570B8F48D5}"/>
              </a:ext>
            </a:extLst>
          </p:cNvPr>
          <p:cNvGraphicFramePr>
            <a:graphicFrameLocks noGrp="1"/>
          </p:cNvGraphicFramePr>
          <p:nvPr/>
        </p:nvGraphicFramePr>
        <p:xfrm>
          <a:off x="4774599" y="1630017"/>
          <a:ext cx="1705714" cy="4073589"/>
        </p:xfrm>
        <a:graphic>
          <a:graphicData uri="http://schemas.openxmlformats.org/drawingml/2006/table">
            <a:tbl>
              <a:tblPr firstRow="1" bandRow="1">
                <a:tableStyleId>{5C22544A-7EE6-4342-B048-85BDC9FD1C3A}</a:tableStyleId>
              </a:tblPr>
              <a:tblGrid>
                <a:gridCol w="858028">
                  <a:extLst>
                    <a:ext uri="{9D8B030D-6E8A-4147-A177-3AD203B41FA5}">
                      <a16:colId xmlns:a16="http://schemas.microsoft.com/office/drawing/2014/main" val="413673760"/>
                    </a:ext>
                  </a:extLst>
                </a:gridCol>
                <a:gridCol w="847686">
                  <a:extLst>
                    <a:ext uri="{9D8B030D-6E8A-4147-A177-3AD203B41FA5}">
                      <a16:colId xmlns:a16="http://schemas.microsoft.com/office/drawing/2014/main" val="188196335"/>
                    </a:ext>
                  </a:extLst>
                </a:gridCol>
              </a:tblGrid>
              <a:tr h="452621">
                <a:tc>
                  <a:txBody>
                    <a:bodyPr/>
                    <a:lstStyle/>
                    <a:p>
                      <a:pPr algn="ctr"/>
                      <a:r>
                        <a:rPr lang="en-US" dirty="0"/>
                        <a:t>n</a:t>
                      </a:r>
                    </a:p>
                  </a:txBody>
                  <a:tcPr/>
                </a:tc>
                <a:tc>
                  <a:txBody>
                    <a:bodyPr/>
                    <a:lstStyle/>
                    <a:p>
                      <a:r>
                        <a:rPr lang="en-US" dirty="0"/>
                        <a:t>h(n)</a:t>
                      </a:r>
                    </a:p>
                  </a:txBody>
                  <a:tcPr/>
                </a:tc>
                <a:extLst>
                  <a:ext uri="{0D108BD9-81ED-4DB2-BD59-A6C34878D82A}">
                    <a16:rowId xmlns:a16="http://schemas.microsoft.com/office/drawing/2014/main" val="2723341783"/>
                  </a:ext>
                </a:extLst>
              </a:tr>
              <a:tr h="452621">
                <a:tc>
                  <a:txBody>
                    <a:bodyPr/>
                    <a:lstStyle/>
                    <a:p>
                      <a:pPr algn="ctr"/>
                      <a:r>
                        <a:rPr lang="en-US" dirty="0"/>
                        <a:t>A</a:t>
                      </a:r>
                    </a:p>
                  </a:txBody>
                  <a:tcPr/>
                </a:tc>
                <a:tc>
                  <a:txBody>
                    <a:bodyPr/>
                    <a:lstStyle/>
                    <a:p>
                      <a:r>
                        <a:rPr lang="en-US" dirty="0"/>
                        <a:t>40</a:t>
                      </a:r>
                    </a:p>
                  </a:txBody>
                  <a:tcPr/>
                </a:tc>
                <a:extLst>
                  <a:ext uri="{0D108BD9-81ED-4DB2-BD59-A6C34878D82A}">
                    <a16:rowId xmlns:a16="http://schemas.microsoft.com/office/drawing/2014/main" val="1650165834"/>
                  </a:ext>
                </a:extLst>
              </a:tr>
              <a:tr h="452621">
                <a:tc>
                  <a:txBody>
                    <a:bodyPr/>
                    <a:lstStyle/>
                    <a:p>
                      <a:pPr algn="ctr"/>
                      <a:r>
                        <a:rPr lang="en-US" dirty="0">
                          <a:solidFill>
                            <a:srgbClr val="FF0000"/>
                          </a:solidFill>
                        </a:rPr>
                        <a:t>B</a:t>
                      </a:r>
                    </a:p>
                  </a:txBody>
                  <a:tcPr/>
                </a:tc>
                <a:tc>
                  <a:txBody>
                    <a:bodyPr/>
                    <a:lstStyle/>
                    <a:p>
                      <a:r>
                        <a:rPr lang="en-US" dirty="0">
                          <a:solidFill>
                            <a:srgbClr val="FF0000"/>
                          </a:solidFill>
                        </a:rPr>
                        <a:t>32</a:t>
                      </a:r>
                    </a:p>
                  </a:txBody>
                  <a:tcPr/>
                </a:tc>
                <a:extLst>
                  <a:ext uri="{0D108BD9-81ED-4DB2-BD59-A6C34878D82A}">
                    <a16:rowId xmlns:a16="http://schemas.microsoft.com/office/drawing/2014/main" val="3493382235"/>
                  </a:ext>
                </a:extLst>
              </a:tr>
              <a:tr h="452621">
                <a:tc>
                  <a:txBody>
                    <a:bodyPr/>
                    <a:lstStyle/>
                    <a:p>
                      <a:pPr algn="ctr"/>
                      <a:r>
                        <a:rPr lang="en-US" dirty="0">
                          <a:solidFill>
                            <a:srgbClr val="FF0000"/>
                          </a:solidFill>
                        </a:rPr>
                        <a:t>C</a:t>
                      </a:r>
                    </a:p>
                  </a:txBody>
                  <a:tcPr/>
                </a:tc>
                <a:tc>
                  <a:txBody>
                    <a:bodyPr/>
                    <a:lstStyle/>
                    <a:p>
                      <a:r>
                        <a:rPr lang="en-US" dirty="0">
                          <a:solidFill>
                            <a:srgbClr val="FF0000"/>
                          </a:solidFill>
                        </a:rPr>
                        <a:t>25</a:t>
                      </a:r>
                    </a:p>
                  </a:txBody>
                  <a:tcPr/>
                </a:tc>
                <a:extLst>
                  <a:ext uri="{0D108BD9-81ED-4DB2-BD59-A6C34878D82A}">
                    <a16:rowId xmlns:a16="http://schemas.microsoft.com/office/drawing/2014/main" val="2000415156"/>
                  </a:ext>
                </a:extLst>
              </a:tr>
              <a:tr h="452621">
                <a:tc>
                  <a:txBody>
                    <a:bodyPr/>
                    <a:lstStyle/>
                    <a:p>
                      <a:pPr algn="ctr"/>
                      <a:r>
                        <a:rPr lang="en-US" dirty="0">
                          <a:solidFill>
                            <a:srgbClr val="FF0000"/>
                          </a:solidFill>
                        </a:rPr>
                        <a:t>D</a:t>
                      </a:r>
                    </a:p>
                  </a:txBody>
                  <a:tcPr/>
                </a:tc>
                <a:tc>
                  <a:txBody>
                    <a:bodyPr/>
                    <a:lstStyle/>
                    <a:p>
                      <a:r>
                        <a:rPr lang="en-US" dirty="0">
                          <a:solidFill>
                            <a:srgbClr val="FF0000"/>
                          </a:solidFill>
                        </a:rPr>
                        <a:t>35</a:t>
                      </a:r>
                    </a:p>
                  </a:txBody>
                  <a:tcPr/>
                </a:tc>
                <a:extLst>
                  <a:ext uri="{0D108BD9-81ED-4DB2-BD59-A6C34878D82A}">
                    <a16:rowId xmlns:a16="http://schemas.microsoft.com/office/drawing/2014/main" val="4225612385"/>
                  </a:ext>
                </a:extLst>
              </a:tr>
              <a:tr h="452621">
                <a:tc>
                  <a:txBody>
                    <a:bodyPr/>
                    <a:lstStyle/>
                    <a:p>
                      <a:pPr algn="ctr"/>
                      <a:r>
                        <a:rPr lang="en-US" dirty="0">
                          <a:solidFill>
                            <a:schemeClr val="tx1"/>
                          </a:solidFill>
                        </a:rPr>
                        <a:t>E</a:t>
                      </a:r>
                    </a:p>
                  </a:txBody>
                  <a:tcPr/>
                </a:tc>
                <a:tc>
                  <a:txBody>
                    <a:bodyPr/>
                    <a:lstStyle/>
                    <a:p>
                      <a:r>
                        <a:rPr lang="en-US" dirty="0">
                          <a:solidFill>
                            <a:schemeClr val="tx1"/>
                          </a:solidFill>
                        </a:rPr>
                        <a:t>19</a:t>
                      </a:r>
                    </a:p>
                  </a:txBody>
                  <a:tcPr/>
                </a:tc>
                <a:extLst>
                  <a:ext uri="{0D108BD9-81ED-4DB2-BD59-A6C34878D82A}">
                    <a16:rowId xmlns:a16="http://schemas.microsoft.com/office/drawing/2014/main" val="910242261"/>
                  </a:ext>
                </a:extLst>
              </a:tr>
              <a:tr h="452621">
                <a:tc>
                  <a:txBody>
                    <a:bodyPr/>
                    <a:lstStyle/>
                    <a:p>
                      <a:pPr algn="ctr"/>
                      <a:r>
                        <a:rPr lang="en-US" dirty="0">
                          <a:solidFill>
                            <a:schemeClr val="tx1"/>
                          </a:solidFill>
                        </a:rPr>
                        <a:t>F</a:t>
                      </a:r>
                    </a:p>
                  </a:txBody>
                  <a:tcPr/>
                </a:tc>
                <a:tc>
                  <a:txBody>
                    <a:bodyPr/>
                    <a:lstStyle/>
                    <a:p>
                      <a:r>
                        <a:rPr lang="en-US" dirty="0">
                          <a:solidFill>
                            <a:schemeClr val="tx1"/>
                          </a:solidFill>
                        </a:rPr>
                        <a:t>17</a:t>
                      </a:r>
                    </a:p>
                  </a:txBody>
                  <a:tcPr/>
                </a:tc>
                <a:extLst>
                  <a:ext uri="{0D108BD9-81ED-4DB2-BD59-A6C34878D82A}">
                    <a16:rowId xmlns:a16="http://schemas.microsoft.com/office/drawing/2014/main" val="3284643111"/>
                  </a:ext>
                </a:extLst>
              </a:tr>
              <a:tr h="452621">
                <a:tc>
                  <a:txBody>
                    <a:bodyPr/>
                    <a:lstStyle/>
                    <a:p>
                      <a:pPr algn="ctr"/>
                      <a:r>
                        <a:rPr lang="en-US" dirty="0"/>
                        <a:t>H</a:t>
                      </a:r>
                    </a:p>
                  </a:txBody>
                  <a:tcPr/>
                </a:tc>
                <a:tc>
                  <a:txBody>
                    <a:bodyPr/>
                    <a:lstStyle/>
                    <a:p>
                      <a:r>
                        <a:rPr lang="en-US" dirty="0"/>
                        <a:t>10</a:t>
                      </a:r>
                    </a:p>
                  </a:txBody>
                  <a:tcPr/>
                </a:tc>
                <a:extLst>
                  <a:ext uri="{0D108BD9-81ED-4DB2-BD59-A6C34878D82A}">
                    <a16:rowId xmlns:a16="http://schemas.microsoft.com/office/drawing/2014/main" val="1146424579"/>
                  </a:ext>
                </a:extLst>
              </a:tr>
              <a:tr h="452621">
                <a:tc>
                  <a:txBody>
                    <a:bodyPr/>
                    <a:lstStyle/>
                    <a:p>
                      <a:pPr algn="ctr"/>
                      <a:r>
                        <a:rPr lang="en-US" dirty="0">
                          <a:solidFill>
                            <a:schemeClr val="tx1"/>
                          </a:solidFill>
                        </a:rPr>
                        <a:t>G</a:t>
                      </a:r>
                    </a:p>
                  </a:txBody>
                  <a:tcPr/>
                </a:tc>
                <a:tc>
                  <a:txBody>
                    <a:bodyPr/>
                    <a:lstStyle/>
                    <a:p>
                      <a:r>
                        <a:rPr lang="en-US" dirty="0">
                          <a:solidFill>
                            <a:schemeClr val="tx1"/>
                          </a:solidFill>
                        </a:rPr>
                        <a:t>0</a:t>
                      </a:r>
                    </a:p>
                  </a:txBody>
                  <a:tcPr/>
                </a:tc>
                <a:extLst>
                  <a:ext uri="{0D108BD9-81ED-4DB2-BD59-A6C34878D82A}">
                    <a16:rowId xmlns:a16="http://schemas.microsoft.com/office/drawing/2014/main" val="958517701"/>
                  </a:ext>
                </a:extLst>
              </a:tr>
            </a:tbl>
          </a:graphicData>
        </a:graphic>
      </p:graphicFrame>
      <p:sp>
        <p:nvSpPr>
          <p:cNvPr id="18" name="Text Box 31">
            <a:extLst>
              <a:ext uri="{FF2B5EF4-FFF2-40B4-BE49-F238E27FC236}">
                <a16:creationId xmlns:a16="http://schemas.microsoft.com/office/drawing/2014/main" id="{532A8F09-BF0F-DB69-0B66-8B4A1D4FF8A4}"/>
              </a:ext>
            </a:extLst>
          </p:cNvPr>
          <p:cNvSpPr txBox="1">
            <a:spLocks noChangeArrowheads="1"/>
          </p:cNvSpPr>
          <p:nvPr/>
        </p:nvSpPr>
        <p:spPr bwMode="auto">
          <a:xfrm>
            <a:off x="8324758" y="2834446"/>
            <a:ext cx="119083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43=11+32 </a:t>
            </a:r>
          </a:p>
        </p:txBody>
      </p:sp>
      <p:sp>
        <p:nvSpPr>
          <p:cNvPr id="23" name="Text Box 31">
            <a:extLst>
              <a:ext uri="{FF2B5EF4-FFF2-40B4-BE49-F238E27FC236}">
                <a16:creationId xmlns:a16="http://schemas.microsoft.com/office/drawing/2014/main" id="{FA72CC88-667B-0A05-A265-1208758E4D8D}"/>
              </a:ext>
            </a:extLst>
          </p:cNvPr>
          <p:cNvSpPr txBox="1">
            <a:spLocks noChangeArrowheads="1"/>
          </p:cNvSpPr>
          <p:nvPr/>
        </p:nvSpPr>
        <p:spPr bwMode="auto">
          <a:xfrm>
            <a:off x="9071785" y="3134206"/>
            <a:ext cx="1187514"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39=14+25 </a:t>
            </a:r>
          </a:p>
        </p:txBody>
      </p:sp>
      <p:sp>
        <p:nvSpPr>
          <p:cNvPr id="24" name="Text Box 31">
            <a:extLst>
              <a:ext uri="{FF2B5EF4-FFF2-40B4-BE49-F238E27FC236}">
                <a16:creationId xmlns:a16="http://schemas.microsoft.com/office/drawing/2014/main" id="{269B26BB-5088-94D5-D7A3-EADDEC0FE5B5}"/>
              </a:ext>
            </a:extLst>
          </p:cNvPr>
          <p:cNvSpPr txBox="1">
            <a:spLocks noChangeArrowheads="1"/>
          </p:cNvSpPr>
          <p:nvPr/>
        </p:nvSpPr>
        <p:spPr bwMode="auto">
          <a:xfrm>
            <a:off x="10038861" y="2891127"/>
            <a:ext cx="1091723"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42=7+35</a:t>
            </a:r>
          </a:p>
        </p:txBody>
      </p:sp>
      <p:sp>
        <p:nvSpPr>
          <p:cNvPr id="25" name="Text Box 31">
            <a:extLst>
              <a:ext uri="{FF2B5EF4-FFF2-40B4-BE49-F238E27FC236}">
                <a16:creationId xmlns:a16="http://schemas.microsoft.com/office/drawing/2014/main" id="{4E28A678-3936-25FE-CCF8-BE77F1F60DFB}"/>
              </a:ext>
            </a:extLst>
          </p:cNvPr>
          <p:cNvSpPr txBox="1">
            <a:spLocks noChangeArrowheads="1"/>
          </p:cNvSpPr>
          <p:nvPr/>
        </p:nvSpPr>
        <p:spPr bwMode="auto">
          <a:xfrm>
            <a:off x="6532533" y="1510374"/>
            <a:ext cx="1905763"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dirty="0"/>
              <a:t>Open:[C,D,B] </a:t>
            </a:r>
          </a:p>
        </p:txBody>
      </p:sp>
      <p:sp>
        <p:nvSpPr>
          <p:cNvPr id="26" name="Text Box 31">
            <a:extLst>
              <a:ext uri="{FF2B5EF4-FFF2-40B4-BE49-F238E27FC236}">
                <a16:creationId xmlns:a16="http://schemas.microsoft.com/office/drawing/2014/main" id="{A2916A3C-0D26-75F7-DBDF-F157C7A4233C}"/>
              </a:ext>
            </a:extLst>
          </p:cNvPr>
          <p:cNvSpPr txBox="1">
            <a:spLocks noChangeArrowheads="1"/>
          </p:cNvSpPr>
          <p:nvPr/>
        </p:nvSpPr>
        <p:spPr bwMode="auto">
          <a:xfrm>
            <a:off x="6525910" y="2020586"/>
            <a:ext cx="148343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dirty="0"/>
              <a:t>Closed:[A] </a:t>
            </a:r>
          </a:p>
        </p:txBody>
      </p:sp>
      <p:grpSp>
        <p:nvGrpSpPr>
          <p:cNvPr id="29" name="Group 28">
            <a:extLst>
              <a:ext uri="{FF2B5EF4-FFF2-40B4-BE49-F238E27FC236}">
                <a16:creationId xmlns:a16="http://schemas.microsoft.com/office/drawing/2014/main" id="{271CD997-5A85-4C71-6DB7-0C369B223447}"/>
              </a:ext>
            </a:extLst>
          </p:cNvPr>
          <p:cNvGrpSpPr/>
          <p:nvPr/>
        </p:nvGrpSpPr>
        <p:grpSpPr>
          <a:xfrm>
            <a:off x="9442683" y="1531723"/>
            <a:ext cx="470647" cy="502009"/>
            <a:chOff x="2676998" y="2966359"/>
            <a:chExt cx="470647" cy="502009"/>
          </a:xfrm>
        </p:grpSpPr>
        <p:sp>
          <p:nvSpPr>
            <p:cNvPr id="30" name="Oval 4">
              <a:extLst>
                <a:ext uri="{FF2B5EF4-FFF2-40B4-BE49-F238E27FC236}">
                  <a16:creationId xmlns:a16="http://schemas.microsoft.com/office/drawing/2014/main" id="{ADCB3A73-B975-A196-FD8F-D948E5D0EB18}"/>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31" name="Text Box 5">
              <a:extLst>
                <a:ext uri="{FF2B5EF4-FFF2-40B4-BE49-F238E27FC236}">
                  <a16:creationId xmlns:a16="http://schemas.microsoft.com/office/drawing/2014/main" id="{7C4EE655-95D9-85E5-60EF-170A6BD09B97}"/>
                </a:ext>
              </a:extLst>
            </p:cNvPr>
            <p:cNvSpPr txBox="1">
              <a:spLocks noChangeArrowheads="1"/>
            </p:cNvSpPr>
            <p:nvPr/>
          </p:nvSpPr>
          <p:spPr bwMode="auto">
            <a:xfrm>
              <a:off x="2734902" y="2966359"/>
              <a:ext cx="377026"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A</a:t>
              </a:r>
            </a:p>
          </p:txBody>
        </p:sp>
      </p:grpSp>
      <p:sp>
        <p:nvSpPr>
          <p:cNvPr id="32" name="Line 16">
            <a:extLst>
              <a:ext uri="{FF2B5EF4-FFF2-40B4-BE49-F238E27FC236}">
                <a16:creationId xmlns:a16="http://schemas.microsoft.com/office/drawing/2014/main" id="{5043613B-4835-947A-4A34-964553DADF34}"/>
              </a:ext>
            </a:extLst>
          </p:cNvPr>
          <p:cNvSpPr>
            <a:spLocks noChangeShapeType="1"/>
          </p:cNvSpPr>
          <p:nvPr/>
        </p:nvSpPr>
        <p:spPr bwMode="auto">
          <a:xfrm rot="5400000" flipH="1" flipV="1">
            <a:off x="9013734" y="1968685"/>
            <a:ext cx="470646" cy="470645"/>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33" name="Line 16">
            <a:extLst>
              <a:ext uri="{FF2B5EF4-FFF2-40B4-BE49-F238E27FC236}">
                <a16:creationId xmlns:a16="http://schemas.microsoft.com/office/drawing/2014/main" id="{B20EACF4-2BE8-0226-7CC1-664F420197FD}"/>
              </a:ext>
            </a:extLst>
          </p:cNvPr>
          <p:cNvSpPr>
            <a:spLocks noChangeShapeType="1"/>
          </p:cNvSpPr>
          <p:nvPr/>
        </p:nvSpPr>
        <p:spPr bwMode="auto">
          <a:xfrm rot="10800000" flipH="1" flipV="1">
            <a:off x="9850711" y="1986517"/>
            <a:ext cx="470646" cy="470645"/>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grpSp>
        <p:nvGrpSpPr>
          <p:cNvPr id="49" name="Group 48">
            <a:extLst>
              <a:ext uri="{FF2B5EF4-FFF2-40B4-BE49-F238E27FC236}">
                <a16:creationId xmlns:a16="http://schemas.microsoft.com/office/drawing/2014/main" id="{AC2C2558-4B92-34B6-13AA-CCB983D8E289}"/>
              </a:ext>
            </a:extLst>
          </p:cNvPr>
          <p:cNvGrpSpPr/>
          <p:nvPr/>
        </p:nvGrpSpPr>
        <p:grpSpPr>
          <a:xfrm>
            <a:off x="8719432" y="2376906"/>
            <a:ext cx="470647" cy="502009"/>
            <a:chOff x="2676998" y="2966359"/>
            <a:chExt cx="470647" cy="502009"/>
          </a:xfrm>
        </p:grpSpPr>
        <p:sp>
          <p:nvSpPr>
            <p:cNvPr id="50" name="Oval 4">
              <a:extLst>
                <a:ext uri="{FF2B5EF4-FFF2-40B4-BE49-F238E27FC236}">
                  <a16:creationId xmlns:a16="http://schemas.microsoft.com/office/drawing/2014/main" id="{28296FA9-5167-B66C-7E85-4F339491E5A1}"/>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51" name="Text Box 5">
              <a:extLst>
                <a:ext uri="{FF2B5EF4-FFF2-40B4-BE49-F238E27FC236}">
                  <a16:creationId xmlns:a16="http://schemas.microsoft.com/office/drawing/2014/main" id="{6603EA4E-1126-569C-5FAC-9509D89F7AE3}"/>
                </a:ext>
              </a:extLst>
            </p:cNvPr>
            <p:cNvSpPr txBox="1">
              <a:spLocks noChangeArrowheads="1"/>
            </p:cNvSpPr>
            <p:nvPr/>
          </p:nvSpPr>
          <p:spPr bwMode="auto">
            <a:xfrm>
              <a:off x="2734902" y="2966359"/>
              <a:ext cx="362600"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B</a:t>
              </a:r>
            </a:p>
          </p:txBody>
        </p:sp>
      </p:grpSp>
      <p:grpSp>
        <p:nvGrpSpPr>
          <p:cNvPr id="52" name="Group 51">
            <a:extLst>
              <a:ext uri="{FF2B5EF4-FFF2-40B4-BE49-F238E27FC236}">
                <a16:creationId xmlns:a16="http://schemas.microsoft.com/office/drawing/2014/main" id="{33284709-808E-9C18-017D-8A65C085BD16}"/>
              </a:ext>
            </a:extLst>
          </p:cNvPr>
          <p:cNvGrpSpPr/>
          <p:nvPr/>
        </p:nvGrpSpPr>
        <p:grpSpPr>
          <a:xfrm>
            <a:off x="10233693" y="2391969"/>
            <a:ext cx="470647" cy="502009"/>
            <a:chOff x="2676998" y="2966359"/>
            <a:chExt cx="470647" cy="502009"/>
          </a:xfrm>
        </p:grpSpPr>
        <p:sp>
          <p:nvSpPr>
            <p:cNvPr id="61" name="Oval 4">
              <a:extLst>
                <a:ext uri="{FF2B5EF4-FFF2-40B4-BE49-F238E27FC236}">
                  <a16:creationId xmlns:a16="http://schemas.microsoft.com/office/drawing/2014/main" id="{945E24ED-7B24-B815-9806-BDA5AACFE0BD}"/>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63" name="Text Box 5">
              <a:extLst>
                <a:ext uri="{FF2B5EF4-FFF2-40B4-BE49-F238E27FC236}">
                  <a16:creationId xmlns:a16="http://schemas.microsoft.com/office/drawing/2014/main" id="{973C73B6-3288-77B7-D3B7-57703855D7D3}"/>
                </a:ext>
              </a:extLst>
            </p:cNvPr>
            <p:cNvSpPr txBox="1">
              <a:spLocks noChangeArrowheads="1"/>
            </p:cNvSpPr>
            <p:nvPr/>
          </p:nvSpPr>
          <p:spPr bwMode="auto">
            <a:xfrm>
              <a:off x="2734902" y="2966359"/>
              <a:ext cx="385042"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D</a:t>
              </a:r>
            </a:p>
          </p:txBody>
        </p:sp>
      </p:grpSp>
      <p:grpSp>
        <p:nvGrpSpPr>
          <p:cNvPr id="68" name="Group 67">
            <a:extLst>
              <a:ext uri="{FF2B5EF4-FFF2-40B4-BE49-F238E27FC236}">
                <a16:creationId xmlns:a16="http://schemas.microsoft.com/office/drawing/2014/main" id="{E959A6C3-1EBB-901C-0C01-3BE2494AAC3E}"/>
              </a:ext>
            </a:extLst>
          </p:cNvPr>
          <p:cNvGrpSpPr/>
          <p:nvPr/>
        </p:nvGrpSpPr>
        <p:grpSpPr>
          <a:xfrm>
            <a:off x="9423597" y="2670984"/>
            <a:ext cx="470647" cy="502009"/>
            <a:chOff x="2676998" y="2966359"/>
            <a:chExt cx="470647" cy="502009"/>
          </a:xfrm>
        </p:grpSpPr>
        <p:sp>
          <p:nvSpPr>
            <p:cNvPr id="69" name="Oval 4">
              <a:extLst>
                <a:ext uri="{FF2B5EF4-FFF2-40B4-BE49-F238E27FC236}">
                  <a16:creationId xmlns:a16="http://schemas.microsoft.com/office/drawing/2014/main" id="{0E98DE13-5B78-02A7-53D2-DB226DCC0B86}"/>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73" name="Text Box 5">
              <a:extLst>
                <a:ext uri="{FF2B5EF4-FFF2-40B4-BE49-F238E27FC236}">
                  <a16:creationId xmlns:a16="http://schemas.microsoft.com/office/drawing/2014/main" id="{A544865C-4C79-4F4E-FD54-7CF68111F079}"/>
                </a:ext>
              </a:extLst>
            </p:cNvPr>
            <p:cNvSpPr txBox="1">
              <a:spLocks noChangeArrowheads="1"/>
            </p:cNvSpPr>
            <p:nvPr/>
          </p:nvSpPr>
          <p:spPr bwMode="auto">
            <a:xfrm>
              <a:off x="2734902" y="2966359"/>
              <a:ext cx="352982"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C</a:t>
              </a:r>
            </a:p>
          </p:txBody>
        </p:sp>
      </p:grpSp>
      <p:sp>
        <p:nvSpPr>
          <p:cNvPr id="77" name="Line 16">
            <a:extLst>
              <a:ext uri="{FF2B5EF4-FFF2-40B4-BE49-F238E27FC236}">
                <a16:creationId xmlns:a16="http://schemas.microsoft.com/office/drawing/2014/main" id="{F85E6B42-CE44-FDDC-DDE2-8ABC9208840C}"/>
              </a:ext>
            </a:extLst>
          </p:cNvPr>
          <p:cNvSpPr>
            <a:spLocks noChangeShapeType="1"/>
          </p:cNvSpPr>
          <p:nvPr/>
        </p:nvSpPr>
        <p:spPr bwMode="auto">
          <a:xfrm rot="2700000" flipH="1" flipV="1">
            <a:off x="9434358" y="2145469"/>
            <a:ext cx="470646" cy="470645"/>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3" name="Élőláb helye 2">
            <a:extLst>
              <a:ext uri="{FF2B5EF4-FFF2-40B4-BE49-F238E27FC236}">
                <a16:creationId xmlns:a16="http://schemas.microsoft.com/office/drawing/2014/main" id="{A84D64CA-DB3D-185A-3139-9F1141C3E0E8}"/>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20" name="Csoportba foglalás 19">
            <a:extLst>
              <a:ext uri="{FF2B5EF4-FFF2-40B4-BE49-F238E27FC236}">
                <a16:creationId xmlns:a16="http://schemas.microsoft.com/office/drawing/2014/main" id="{FC06FE5A-A372-3BCB-16A2-3766D19A62DC}"/>
              </a:ext>
            </a:extLst>
          </p:cNvPr>
          <p:cNvGrpSpPr/>
          <p:nvPr/>
        </p:nvGrpSpPr>
        <p:grpSpPr>
          <a:xfrm>
            <a:off x="3078726" y="6038296"/>
            <a:ext cx="1736050" cy="787001"/>
            <a:chOff x="6717298" y="6108892"/>
            <a:chExt cx="1736050" cy="787001"/>
          </a:xfrm>
        </p:grpSpPr>
        <p:pic>
          <p:nvPicPr>
            <p:cNvPr id="21" name="Ábra 20">
              <a:extLst>
                <a:ext uri="{FF2B5EF4-FFF2-40B4-BE49-F238E27FC236}">
                  <a16:creationId xmlns:a16="http://schemas.microsoft.com/office/drawing/2014/main" id="{1E2BCCC1-7891-26A9-3174-DFAD87A33F4E}"/>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1528"/>
            <a:stretch/>
          </p:blipFill>
          <p:spPr>
            <a:xfrm>
              <a:off x="6717298" y="6197751"/>
              <a:ext cx="834080" cy="698142"/>
            </a:xfrm>
            <a:prstGeom prst="rect">
              <a:avLst/>
            </a:prstGeom>
          </p:spPr>
        </p:pic>
        <p:pic>
          <p:nvPicPr>
            <p:cNvPr id="22" name="Ábra 21">
              <a:extLst>
                <a:ext uri="{FF2B5EF4-FFF2-40B4-BE49-F238E27FC236}">
                  <a16:creationId xmlns:a16="http://schemas.microsoft.com/office/drawing/2014/main" id="{C7C4B3D2-3BC2-D6D6-791F-20DEB598A569}"/>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10771043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3CE73F0-22F3-4A02-16C0-592229571FBB}"/>
              </a:ext>
            </a:extLst>
          </p:cNvPr>
          <p:cNvSpPr>
            <a:spLocks noGrp="1"/>
          </p:cNvSpPr>
          <p:nvPr>
            <p:ph type="sldNum" sz="quarter" idx="12"/>
          </p:nvPr>
        </p:nvSpPr>
        <p:spPr/>
        <p:txBody>
          <a:bodyPr/>
          <a:lstStyle/>
          <a:p>
            <a:fld id="{9F7ECEBC-3B63-4262-8BE9-06366B519A9F}" type="slidenum">
              <a:rPr lang="hu-HU" smtClean="0"/>
              <a:pPr/>
              <a:t>58</a:t>
            </a:fld>
            <a:endParaRPr lang="hu-HU" dirty="0"/>
          </a:p>
        </p:txBody>
      </p:sp>
      <p:sp>
        <p:nvSpPr>
          <p:cNvPr id="6" name="Title 5">
            <a:extLst>
              <a:ext uri="{FF2B5EF4-FFF2-40B4-BE49-F238E27FC236}">
                <a16:creationId xmlns:a16="http://schemas.microsoft.com/office/drawing/2014/main" id="{DA51278C-4665-B6A4-9B52-8843CAF01462}"/>
              </a:ext>
            </a:extLst>
          </p:cNvPr>
          <p:cNvSpPr>
            <a:spLocks noGrp="1"/>
          </p:cNvSpPr>
          <p:nvPr>
            <p:ph type="title"/>
          </p:nvPr>
        </p:nvSpPr>
        <p:spPr/>
        <p:txBody>
          <a:bodyPr/>
          <a:lstStyle/>
          <a:p>
            <a:r>
              <a:rPr lang="hu-HU" dirty="0" err="1"/>
              <a:t>Example</a:t>
            </a:r>
            <a:r>
              <a:rPr lang="hu-HU" dirty="0"/>
              <a:t>: </a:t>
            </a:r>
            <a:r>
              <a:rPr lang="en-US" dirty="0"/>
              <a:t>A* Search Algorithm</a:t>
            </a:r>
          </a:p>
        </p:txBody>
      </p:sp>
      <p:grpSp>
        <p:nvGrpSpPr>
          <p:cNvPr id="53" name="Group 52">
            <a:extLst>
              <a:ext uri="{FF2B5EF4-FFF2-40B4-BE49-F238E27FC236}">
                <a16:creationId xmlns:a16="http://schemas.microsoft.com/office/drawing/2014/main" id="{8E01D95C-E568-2F16-B994-78F30BE842FE}"/>
              </a:ext>
            </a:extLst>
          </p:cNvPr>
          <p:cNvGrpSpPr/>
          <p:nvPr/>
        </p:nvGrpSpPr>
        <p:grpSpPr>
          <a:xfrm>
            <a:off x="987888" y="1671752"/>
            <a:ext cx="470647" cy="502009"/>
            <a:chOff x="2676998" y="2966359"/>
            <a:chExt cx="470647" cy="502009"/>
          </a:xfrm>
        </p:grpSpPr>
        <p:sp>
          <p:nvSpPr>
            <p:cNvPr id="7" name="Oval 4">
              <a:extLst>
                <a:ext uri="{FF2B5EF4-FFF2-40B4-BE49-F238E27FC236}">
                  <a16:creationId xmlns:a16="http://schemas.microsoft.com/office/drawing/2014/main" id="{5E9595B9-B6C7-1069-8B9E-5294AD07FF6B}"/>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8" name="Text Box 5">
              <a:extLst>
                <a:ext uri="{FF2B5EF4-FFF2-40B4-BE49-F238E27FC236}">
                  <a16:creationId xmlns:a16="http://schemas.microsoft.com/office/drawing/2014/main" id="{E0A62580-B999-55C5-6B8D-FAB216C96254}"/>
                </a:ext>
              </a:extLst>
            </p:cNvPr>
            <p:cNvSpPr txBox="1">
              <a:spLocks noChangeArrowheads="1"/>
            </p:cNvSpPr>
            <p:nvPr/>
          </p:nvSpPr>
          <p:spPr bwMode="auto">
            <a:xfrm>
              <a:off x="2734902" y="2966359"/>
              <a:ext cx="377026"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A</a:t>
              </a:r>
            </a:p>
          </p:txBody>
        </p:sp>
      </p:grpSp>
      <p:sp>
        <p:nvSpPr>
          <p:cNvPr id="27" name="Text Box 30">
            <a:extLst>
              <a:ext uri="{FF2B5EF4-FFF2-40B4-BE49-F238E27FC236}">
                <a16:creationId xmlns:a16="http://schemas.microsoft.com/office/drawing/2014/main" id="{BECF1777-9591-2066-EB53-49FACEE2DCB1}"/>
              </a:ext>
            </a:extLst>
          </p:cNvPr>
          <p:cNvSpPr txBox="1">
            <a:spLocks noChangeArrowheads="1"/>
          </p:cNvSpPr>
          <p:nvPr/>
        </p:nvSpPr>
        <p:spPr bwMode="auto">
          <a:xfrm>
            <a:off x="522856" y="1312518"/>
            <a:ext cx="1439946"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t>start state</a:t>
            </a:r>
          </a:p>
        </p:txBody>
      </p:sp>
      <p:sp>
        <p:nvSpPr>
          <p:cNvPr id="28" name="Text Box 31">
            <a:extLst>
              <a:ext uri="{FF2B5EF4-FFF2-40B4-BE49-F238E27FC236}">
                <a16:creationId xmlns:a16="http://schemas.microsoft.com/office/drawing/2014/main" id="{2696AA87-043B-0B89-1871-1FDDE3017B98}"/>
              </a:ext>
            </a:extLst>
          </p:cNvPr>
          <p:cNvSpPr txBox="1">
            <a:spLocks noChangeArrowheads="1"/>
          </p:cNvSpPr>
          <p:nvPr/>
        </p:nvSpPr>
        <p:spPr bwMode="auto">
          <a:xfrm>
            <a:off x="3359308" y="4824606"/>
            <a:ext cx="1388970"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t>goal state</a:t>
            </a:r>
          </a:p>
        </p:txBody>
      </p:sp>
      <p:grpSp>
        <p:nvGrpSpPr>
          <p:cNvPr id="54" name="Group 53">
            <a:extLst>
              <a:ext uri="{FF2B5EF4-FFF2-40B4-BE49-F238E27FC236}">
                <a16:creationId xmlns:a16="http://schemas.microsoft.com/office/drawing/2014/main" id="{A2D414F1-794D-8042-CC66-0B4CA6990178}"/>
              </a:ext>
            </a:extLst>
          </p:cNvPr>
          <p:cNvGrpSpPr/>
          <p:nvPr/>
        </p:nvGrpSpPr>
        <p:grpSpPr>
          <a:xfrm>
            <a:off x="227726" y="2978613"/>
            <a:ext cx="470647" cy="502009"/>
            <a:chOff x="2676998" y="2966359"/>
            <a:chExt cx="470647" cy="502009"/>
          </a:xfrm>
        </p:grpSpPr>
        <p:sp>
          <p:nvSpPr>
            <p:cNvPr id="55" name="Oval 4">
              <a:extLst>
                <a:ext uri="{FF2B5EF4-FFF2-40B4-BE49-F238E27FC236}">
                  <a16:creationId xmlns:a16="http://schemas.microsoft.com/office/drawing/2014/main" id="{85EA95B4-1896-5558-9998-237308C73849}"/>
                </a:ext>
              </a:extLst>
            </p:cNvPr>
            <p:cNvSpPr>
              <a:spLocks noChangeArrowheads="1"/>
            </p:cNvSpPr>
            <p:nvPr/>
          </p:nvSpPr>
          <p:spPr bwMode="auto">
            <a:xfrm>
              <a:off x="2676998" y="2997721"/>
              <a:ext cx="470647" cy="470647"/>
            </a:xfrm>
            <a:prstGeom prst="ellipse">
              <a:avLst/>
            </a:prstGeom>
            <a:noFill/>
            <a:ln w="38100">
              <a:solidFill>
                <a:srgbClr val="01285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56" name="Text Box 5">
              <a:extLst>
                <a:ext uri="{FF2B5EF4-FFF2-40B4-BE49-F238E27FC236}">
                  <a16:creationId xmlns:a16="http://schemas.microsoft.com/office/drawing/2014/main" id="{5058AFFF-29B8-1185-030D-E99C2790E012}"/>
                </a:ext>
              </a:extLst>
            </p:cNvPr>
            <p:cNvSpPr txBox="1">
              <a:spLocks noChangeArrowheads="1"/>
            </p:cNvSpPr>
            <p:nvPr/>
          </p:nvSpPr>
          <p:spPr bwMode="auto">
            <a:xfrm>
              <a:off x="2734902" y="2966359"/>
              <a:ext cx="362600"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B</a:t>
              </a:r>
            </a:p>
          </p:txBody>
        </p:sp>
      </p:grpSp>
      <p:grpSp>
        <p:nvGrpSpPr>
          <p:cNvPr id="57" name="Group 56">
            <a:extLst>
              <a:ext uri="{FF2B5EF4-FFF2-40B4-BE49-F238E27FC236}">
                <a16:creationId xmlns:a16="http://schemas.microsoft.com/office/drawing/2014/main" id="{D8B9D8E1-4220-DC28-76ED-F0D82F61FBCB}"/>
              </a:ext>
            </a:extLst>
          </p:cNvPr>
          <p:cNvGrpSpPr/>
          <p:nvPr/>
        </p:nvGrpSpPr>
        <p:grpSpPr>
          <a:xfrm>
            <a:off x="2412525" y="2129841"/>
            <a:ext cx="470647" cy="502009"/>
            <a:chOff x="2676998" y="2966359"/>
            <a:chExt cx="470647" cy="502009"/>
          </a:xfrm>
        </p:grpSpPr>
        <p:sp>
          <p:nvSpPr>
            <p:cNvPr id="58" name="Oval 4">
              <a:extLst>
                <a:ext uri="{FF2B5EF4-FFF2-40B4-BE49-F238E27FC236}">
                  <a16:creationId xmlns:a16="http://schemas.microsoft.com/office/drawing/2014/main" id="{23E7CF02-56C8-4CD1-093E-0D86A2F9A53B}"/>
                </a:ext>
              </a:extLst>
            </p:cNvPr>
            <p:cNvSpPr>
              <a:spLocks noChangeArrowheads="1"/>
            </p:cNvSpPr>
            <p:nvPr/>
          </p:nvSpPr>
          <p:spPr bwMode="auto">
            <a:xfrm>
              <a:off x="2676998" y="2997721"/>
              <a:ext cx="470647" cy="470647"/>
            </a:xfrm>
            <a:prstGeom prst="ellipse">
              <a:avLst/>
            </a:prstGeom>
            <a:noFill/>
            <a:ln w="38100">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59" name="Text Box 5">
              <a:extLst>
                <a:ext uri="{FF2B5EF4-FFF2-40B4-BE49-F238E27FC236}">
                  <a16:creationId xmlns:a16="http://schemas.microsoft.com/office/drawing/2014/main" id="{48189041-2426-5FD8-2CAD-FE8A9A268A45}"/>
                </a:ext>
              </a:extLst>
            </p:cNvPr>
            <p:cNvSpPr txBox="1">
              <a:spLocks noChangeArrowheads="1"/>
            </p:cNvSpPr>
            <p:nvPr/>
          </p:nvSpPr>
          <p:spPr bwMode="auto">
            <a:xfrm>
              <a:off x="2734902" y="2966359"/>
              <a:ext cx="385042"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D</a:t>
              </a:r>
            </a:p>
          </p:txBody>
        </p:sp>
      </p:grpSp>
      <p:sp>
        <p:nvSpPr>
          <p:cNvPr id="60" name="Line 16">
            <a:extLst>
              <a:ext uri="{FF2B5EF4-FFF2-40B4-BE49-F238E27FC236}">
                <a16:creationId xmlns:a16="http://schemas.microsoft.com/office/drawing/2014/main" id="{FA65ECAF-3278-1521-F8E3-AB59649D75CE}"/>
              </a:ext>
            </a:extLst>
          </p:cNvPr>
          <p:cNvSpPr>
            <a:spLocks noChangeShapeType="1"/>
          </p:cNvSpPr>
          <p:nvPr/>
        </p:nvSpPr>
        <p:spPr bwMode="auto">
          <a:xfrm flipH="1" flipV="1">
            <a:off x="1462579" y="1936021"/>
            <a:ext cx="995627" cy="285819"/>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62" name="Line 16">
            <a:extLst>
              <a:ext uri="{FF2B5EF4-FFF2-40B4-BE49-F238E27FC236}">
                <a16:creationId xmlns:a16="http://schemas.microsoft.com/office/drawing/2014/main" id="{FB261EA0-1A48-31B0-4182-DD9C9AE63213}"/>
              </a:ext>
            </a:extLst>
          </p:cNvPr>
          <p:cNvSpPr>
            <a:spLocks noChangeShapeType="1"/>
          </p:cNvSpPr>
          <p:nvPr/>
        </p:nvSpPr>
        <p:spPr bwMode="auto">
          <a:xfrm flipH="1" flipV="1">
            <a:off x="1302431" y="2178565"/>
            <a:ext cx="190398" cy="700565"/>
          </a:xfrm>
          <a:prstGeom prst="line">
            <a:avLst/>
          </a:prstGeom>
          <a:noFill/>
          <a:ln w="50800">
            <a:solidFill>
              <a:srgbClr val="FF0000"/>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grpSp>
        <p:nvGrpSpPr>
          <p:cNvPr id="64" name="Group 63">
            <a:extLst>
              <a:ext uri="{FF2B5EF4-FFF2-40B4-BE49-F238E27FC236}">
                <a16:creationId xmlns:a16="http://schemas.microsoft.com/office/drawing/2014/main" id="{628F68A5-A0AE-ABE9-B4B3-210ED93BD465}"/>
              </a:ext>
            </a:extLst>
          </p:cNvPr>
          <p:cNvGrpSpPr/>
          <p:nvPr/>
        </p:nvGrpSpPr>
        <p:grpSpPr>
          <a:xfrm>
            <a:off x="1370781" y="2847768"/>
            <a:ext cx="470647" cy="502009"/>
            <a:chOff x="2676998" y="2966359"/>
            <a:chExt cx="470647" cy="502009"/>
          </a:xfrm>
        </p:grpSpPr>
        <p:sp>
          <p:nvSpPr>
            <p:cNvPr id="65" name="Oval 4">
              <a:extLst>
                <a:ext uri="{FF2B5EF4-FFF2-40B4-BE49-F238E27FC236}">
                  <a16:creationId xmlns:a16="http://schemas.microsoft.com/office/drawing/2014/main" id="{C10E2A77-14DE-BE95-765A-8F912CC92D52}"/>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66" name="Text Box 5">
              <a:extLst>
                <a:ext uri="{FF2B5EF4-FFF2-40B4-BE49-F238E27FC236}">
                  <a16:creationId xmlns:a16="http://schemas.microsoft.com/office/drawing/2014/main" id="{4FCEC18A-EEFC-8A77-33C8-38AF85181A1F}"/>
                </a:ext>
              </a:extLst>
            </p:cNvPr>
            <p:cNvSpPr txBox="1">
              <a:spLocks noChangeArrowheads="1"/>
            </p:cNvSpPr>
            <p:nvPr/>
          </p:nvSpPr>
          <p:spPr bwMode="auto">
            <a:xfrm>
              <a:off x="2734902" y="2966359"/>
              <a:ext cx="352982"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C</a:t>
              </a:r>
            </a:p>
          </p:txBody>
        </p:sp>
      </p:grpSp>
      <p:sp>
        <p:nvSpPr>
          <p:cNvPr id="67" name="Line 16">
            <a:extLst>
              <a:ext uri="{FF2B5EF4-FFF2-40B4-BE49-F238E27FC236}">
                <a16:creationId xmlns:a16="http://schemas.microsoft.com/office/drawing/2014/main" id="{257D1346-7EF3-AA00-5BF6-9363A178D472}"/>
              </a:ext>
            </a:extLst>
          </p:cNvPr>
          <p:cNvSpPr>
            <a:spLocks noChangeShapeType="1"/>
          </p:cNvSpPr>
          <p:nvPr/>
        </p:nvSpPr>
        <p:spPr bwMode="auto">
          <a:xfrm rot="5400000" flipH="1" flipV="1">
            <a:off x="838264" y="3521355"/>
            <a:ext cx="941408" cy="565117"/>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grpSp>
        <p:nvGrpSpPr>
          <p:cNvPr id="70" name="Group 69">
            <a:extLst>
              <a:ext uri="{FF2B5EF4-FFF2-40B4-BE49-F238E27FC236}">
                <a16:creationId xmlns:a16="http://schemas.microsoft.com/office/drawing/2014/main" id="{2A5F2D96-2F71-4CD0-500D-E8928C2DC5BE}"/>
              </a:ext>
            </a:extLst>
          </p:cNvPr>
          <p:cNvGrpSpPr/>
          <p:nvPr/>
        </p:nvGrpSpPr>
        <p:grpSpPr>
          <a:xfrm>
            <a:off x="761075" y="4251216"/>
            <a:ext cx="470647" cy="502009"/>
            <a:chOff x="2676998" y="2966359"/>
            <a:chExt cx="470647" cy="502009"/>
          </a:xfrm>
        </p:grpSpPr>
        <p:sp>
          <p:nvSpPr>
            <p:cNvPr id="71" name="Oval 4">
              <a:extLst>
                <a:ext uri="{FF2B5EF4-FFF2-40B4-BE49-F238E27FC236}">
                  <a16:creationId xmlns:a16="http://schemas.microsoft.com/office/drawing/2014/main" id="{2286B548-2677-2F36-E3B3-DC1EF921C7B9}"/>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72" name="Text Box 5">
              <a:extLst>
                <a:ext uri="{FF2B5EF4-FFF2-40B4-BE49-F238E27FC236}">
                  <a16:creationId xmlns:a16="http://schemas.microsoft.com/office/drawing/2014/main" id="{FBEBC47C-B523-BB74-A52A-EC5F0B1BFA8D}"/>
                </a:ext>
              </a:extLst>
            </p:cNvPr>
            <p:cNvSpPr txBox="1">
              <a:spLocks noChangeArrowheads="1"/>
            </p:cNvSpPr>
            <p:nvPr/>
          </p:nvSpPr>
          <p:spPr bwMode="auto">
            <a:xfrm>
              <a:off x="2734902" y="2966359"/>
              <a:ext cx="338554"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E</a:t>
              </a:r>
            </a:p>
          </p:txBody>
        </p:sp>
      </p:grpSp>
      <p:grpSp>
        <p:nvGrpSpPr>
          <p:cNvPr id="74" name="Group 73">
            <a:extLst>
              <a:ext uri="{FF2B5EF4-FFF2-40B4-BE49-F238E27FC236}">
                <a16:creationId xmlns:a16="http://schemas.microsoft.com/office/drawing/2014/main" id="{43441E83-EEBC-24B9-7701-0372ACE33728}"/>
              </a:ext>
            </a:extLst>
          </p:cNvPr>
          <p:cNvGrpSpPr/>
          <p:nvPr/>
        </p:nvGrpSpPr>
        <p:grpSpPr>
          <a:xfrm>
            <a:off x="2742280" y="3429931"/>
            <a:ext cx="470647" cy="502009"/>
            <a:chOff x="2676998" y="2966359"/>
            <a:chExt cx="470647" cy="502009"/>
          </a:xfrm>
        </p:grpSpPr>
        <p:sp>
          <p:nvSpPr>
            <p:cNvPr id="75" name="Oval 4">
              <a:extLst>
                <a:ext uri="{FF2B5EF4-FFF2-40B4-BE49-F238E27FC236}">
                  <a16:creationId xmlns:a16="http://schemas.microsoft.com/office/drawing/2014/main" id="{9504B914-89F6-13AD-4D09-BD993C1BB074}"/>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76" name="Text Box 5">
              <a:extLst>
                <a:ext uri="{FF2B5EF4-FFF2-40B4-BE49-F238E27FC236}">
                  <a16:creationId xmlns:a16="http://schemas.microsoft.com/office/drawing/2014/main" id="{D5A853B4-4491-4ACC-9D48-43C352CAEBB6}"/>
                </a:ext>
              </a:extLst>
            </p:cNvPr>
            <p:cNvSpPr txBox="1">
              <a:spLocks noChangeArrowheads="1"/>
            </p:cNvSpPr>
            <p:nvPr/>
          </p:nvSpPr>
          <p:spPr bwMode="auto">
            <a:xfrm>
              <a:off x="2734902" y="2966359"/>
              <a:ext cx="330540"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F</a:t>
              </a:r>
            </a:p>
          </p:txBody>
        </p:sp>
      </p:grpSp>
      <p:grpSp>
        <p:nvGrpSpPr>
          <p:cNvPr id="81" name="Group 80">
            <a:extLst>
              <a:ext uri="{FF2B5EF4-FFF2-40B4-BE49-F238E27FC236}">
                <a16:creationId xmlns:a16="http://schemas.microsoft.com/office/drawing/2014/main" id="{BBCF1216-4976-0D8E-82DA-2ED544ECB314}"/>
              </a:ext>
            </a:extLst>
          </p:cNvPr>
          <p:cNvGrpSpPr/>
          <p:nvPr/>
        </p:nvGrpSpPr>
        <p:grpSpPr>
          <a:xfrm>
            <a:off x="2908539" y="4765656"/>
            <a:ext cx="470647" cy="502009"/>
            <a:chOff x="2676998" y="2966359"/>
            <a:chExt cx="470647" cy="502009"/>
          </a:xfrm>
        </p:grpSpPr>
        <p:sp>
          <p:nvSpPr>
            <p:cNvPr id="82" name="Oval 4">
              <a:extLst>
                <a:ext uri="{FF2B5EF4-FFF2-40B4-BE49-F238E27FC236}">
                  <a16:creationId xmlns:a16="http://schemas.microsoft.com/office/drawing/2014/main" id="{FA3B27FA-E4A2-7645-A12A-64C1DE4CDE92}"/>
                </a:ext>
              </a:extLst>
            </p:cNvPr>
            <p:cNvSpPr>
              <a:spLocks noChangeArrowheads="1"/>
            </p:cNvSpPr>
            <p:nvPr/>
          </p:nvSpPr>
          <p:spPr bwMode="auto">
            <a:xfrm>
              <a:off x="2676998" y="2997721"/>
              <a:ext cx="470647" cy="470647"/>
            </a:xfrm>
            <a:prstGeom prst="ellipse">
              <a:avLst/>
            </a:prstGeom>
            <a:noFill/>
            <a:ln w="38100">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83" name="Text Box 5">
              <a:extLst>
                <a:ext uri="{FF2B5EF4-FFF2-40B4-BE49-F238E27FC236}">
                  <a16:creationId xmlns:a16="http://schemas.microsoft.com/office/drawing/2014/main" id="{F9234906-B332-1FCB-7926-6DBCA673796D}"/>
                </a:ext>
              </a:extLst>
            </p:cNvPr>
            <p:cNvSpPr txBox="1">
              <a:spLocks noChangeArrowheads="1"/>
            </p:cNvSpPr>
            <p:nvPr/>
          </p:nvSpPr>
          <p:spPr bwMode="auto">
            <a:xfrm>
              <a:off x="2734902" y="2966359"/>
              <a:ext cx="386644" cy="47256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G</a:t>
              </a:r>
            </a:p>
          </p:txBody>
        </p:sp>
      </p:grpSp>
      <p:grpSp>
        <p:nvGrpSpPr>
          <p:cNvPr id="84" name="Group 83">
            <a:extLst>
              <a:ext uri="{FF2B5EF4-FFF2-40B4-BE49-F238E27FC236}">
                <a16:creationId xmlns:a16="http://schemas.microsoft.com/office/drawing/2014/main" id="{6BF560E2-3E1D-73C2-24BC-30B3FBC7E887}"/>
              </a:ext>
            </a:extLst>
          </p:cNvPr>
          <p:cNvGrpSpPr/>
          <p:nvPr/>
        </p:nvGrpSpPr>
        <p:grpSpPr>
          <a:xfrm>
            <a:off x="1584804" y="5317095"/>
            <a:ext cx="470647" cy="502009"/>
            <a:chOff x="2676998" y="2966359"/>
            <a:chExt cx="470647" cy="502009"/>
          </a:xfrm>
        </p:grpSpPr>
        <p:sp>
          <p:nvSpPr>
            <p:cNvPr id="85" name="Oval 4">
              <a:extLst>
                <a:ext uri="{FF2B5EF4-FFF2-40B4-BE49-F238E27FC236}">
                  <a16:creationId xmlns:a16="http://schemas.microsoft.com/office/drawing/2014/main" id="{64F1ACF4-34C0-A051-68D1-DBA0D3C3E430}"/>
                </a:ext>
              </a:extLst>
            </p:cNvPr>
            <p:cNvSpPr>
              <a:spLocks noChangeArrowheads="1"/>
            </p:cNvSpPr>
            <p:nvPr/>
          </p:nvSpPr>
          <p:spPr bwMode="auto">
            <a:xfrm>
              <a:off x="2676998" y="2997721"/>
              <a:ext cx="470647" cy="470647"/>
            </a:xfrm>
            <a:prstGeom prst="ellipse">
              <a:avLst/>
            </a:prstGeom>
            <a:noFill/>
            <a:ln w="38100">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86" name="Text Box 5">
              <a:extLst>
                <a:ext uri="{FF2B5EF4-FFF2-40B4-BE49-F238E27FC236}">
                  <a16:creationId xmlns:a16="http://schemas.microsoft.com/office/drawing/2014/main" id="{169B5AFF-8031-89DF-5706-EF4C4F87EDFD}"/>
                </a:ext>
              </a:extLst>
            </p:cNvPr>
            <p:cNvSpPr txBox="1">
              <a:spLocks noChangeArrowheads="1"/>
            </p:cNvSpPr>
            <p:nvPr/>
          </p:nvSpPr>
          <p:spPr bwMode="auto">
            <a:xfrm>
              <a:off x="2734902" y="2966359"/>
              <a:ext cx="385042" cy="47256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H</a:t>
              </a:r>
            </a:p>
          </p:txBody>
        </p:sp>
      </p:grpSp>
      <p:sp>
        <p:nvSpPr>
          <p:cNvPr id="87" name="Line 16">
            <a:extLst>
              <a:ext uri="{FF2B5EF4-FFF2-40B4-BE49-F238E27FC236}">
                <a16:creationId xmlns:a16="http://schemas.microsoft.com/office/drawing/2014/main" id="{236AE45E-9401-4C12-90D2-B83745BA32AB}"/>
              </a:ext>
            </a:extLst>
          </p:cNvPr>
          <p:cNvSpPr>
            <a:spLocks noChangeShapeType="1"/>
          </p:cNvSpPr>
          <p:nvPr/>
        </p:nvSpPr>
        <p:spPr bwMode="auto">
          <a:xfrm flipH="1" flipV="1">
            <a:off x="451902" y="3452287"/>
            <a:ext cx="333557" cy="951181"/>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88" name="Line 16">
            <a:extLst>
              <a:ext uri="{FF2B5EF4-FFF2-40B4-BE49-F238E27FC236}">
                <a16:creationId xmlns:a16="http://schemas.microsoft.com/office/drawing/2014/main" id="{3795B9A5-5EC5-1BA8-77D1-E81DE1430CB6}"/>
              </a:ext>
            </a:extLst>
          </p:cNvPr>
          <p:cNvSpPr>
            <a:spLocks noChangeShapeType="1"/>
          </p:cNvSpPr>
          <p:nvPr/>
        </p:nvSpPr>
        <p:spPr bwMode="auto">
          <a:xfrm rot="5400000" flipH="1" flipV="1">
            <a:off x="275964" y="2272654"/>
            <a:ext cx="941408" cy="565117"/>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4" name="Line 16">
            <a:extLst>
              <a:ext uri="{FF2B5EF4-FFF2-40B4-BE49-F238E27FC236}">
                <a16:creationId xmlns:a16="http://schemas.microsoft.com/office/drawing/2014/main" id="{4AD95A5B-367B-25E1-4915-430BBE0A7E1A}"/>
              </a:ext>
            </a:extLst>
          </p:cNvPr>
          <p:cNvSpPr>
            <a:spLocks noChangeShapeType="1"/>
          </p:cNvSpPr>
          <p:nvPr/>
        </p:nvSpPr>
        <p:spPr bwMode="auto">
          <a:xfrm flipH="1" flipV="1">
            <a:off x="2771645" y="2548494"/>
            <a:ext cx="199805" cy="903407"/>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5" name="Line 16">
            <a:extLst>
              <a:ext uri="{FF2B5EF4-FFF2-40B4-BE49-F238E27FC236}">
                <a16:creationId xmlns:a16="http://schemas.microsoft.com/office/drawing/2014/main" id="{7AE5DD9C-2FF5-6852-EC9E-7EFFBB3F7E0B}"/>
              </a:ext>
            </a:extLst>
          </p:cNvPr>
          <p:cNvSpPr>
            <a:spLocks noChangeShapeType="1"/>
          </p:cNvSpPr>
          <p:nvPr/>
        </p:nvSpPr>
        <p:spPr bwMode="auto">
          <a:xfrm flipH="1" flipV="1">
            <a:off x="1795078" y="3242602"/>
            <a:ext cx="995627" cy="285819"/>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7" name="Line 16">
            <a:extLst>
              <a:ext uri="{FF2B5EF4-FFF2-40B4-BE49-F238E27FC236}">
                <a16:creationId xmlns:a16="http://schemas.microsoft.com/office/drawing/2014/main" id="{499875F2-230F-94E9-11FE-75669F6EF8AF}"/>
              </a:ext>
            </a:extLst>
          </p:cNvPr>
          <p:cNvSpPr>
            <a:spLocks noChangeShapeType="1"/>
          </p:cNvSpPr>
          <p:nvPr/>
        </p:nvSpPr>
        <p:spPr bwMode="auto">
          <a:xfrm flipH="1" flipV="1">
            <a:off x="1084174" y="4716323"/>
            <a:ext cx="565118" cy="694690"/>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8" name="Line 16">
            <a:extLst>
              <a:ext uri="{FF2B5EF4-FFF2-40B4-BE49-F238E27FC236}">
                <a16:creationId xmlns:a16="http://schemas.microsoft.com/office/drawing/2014/main" id="{0A63BE2F-5ED6-528E-9B29-05AE6D2F0D5A}"/>
              </a:ext>
            </a:extLst>
          </p:cNvPr>
          <p:cNvSpPr>
            <a:spLocks noChangeShapeType="1"/>
          </p:cNvSpPr>
          <p:nvPr/>
        </p:nvSpPr>
        <p:spPr bwMode="auto">
          <a:xfrm flipH="1" flipV="1">
            <a:off x="3043870" y="3895185"/>
            <a:ext cx="92475" cy="902011"/>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9" name="Line 16">
            <a:extLst>
              <a:ext uri="{FF2B5EF4-FFF2-40B4-BE49-F238E27FC236}">
                <a16:creationId xmlns:a16="http://schemas.microsoft.com/office/drawing/2014/main" id="{2B274114-EB9B-4AA0-4C93-5B82F540A239}"/>
              </a:ext>
            </a:extLst>
          </p:cNvPr>
          <p:cNvSpPr>
            <a:spLocks noChangeShapeType="1"/>
          </p:cNvSpPr>
          <p:nvPr/>
        </p:nvSpPr>
        <p:spPr bwMode="auto">
          <a:xfrm flipH="1">
            <a:off x="2051582" y="5225517"/>
            <a:ext cx="992287" cy="428394"/>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2" name="Text Box 29">
            <a:extLst>
              <a:ext uri="{FF2B5EF4-FFF2-40B4-BE49-F238E27FC236}">
                <a16:creationId xmlns:a16="http://schemas.microsoft.com/office/drawing/2014/main" id="{1E359689-B4C7-F492-DA60-D91181BB3A7E}"/>
              </a:ext>
            </a:extLst>
          </p:cNvPr>
          <p:cNvSpPr txBox="1">
            <a:spLocks noChangeArrowheads="1"/>
          </p:cNvSpPr>
          <p:nvPr/>
        </p:nvSpPr>
        <p:spPr bwMode="auto">
          <a:xfrm>
            <a:off x="1831635" y="1668948"/>
            <a:ext cx="34015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7</a:t>
            </a:r>
          </a:p>
        </p:txBody>
      </p:sp>
      <p:sp>
        <p:nvSpPr>
          <p:cNvPr id="9" name="Text Box 29">
            <a:extLst>
              <a:ext uri="{FF2B5EF4-FFF2-40B4-BE49-F238E27FC236}">
                <a16:creationId xmlns:a16="http://schemas.microsoft.com/office/drawing/2014/main" id="{01BA4B0A-B61C-92B3-1AFF-7B97CCD0ED46}"/>
              </a:ext>
            </a:extLst>
          </p:cNvPr>
          <p:cNvSpPr txBox="1">
            <a:spLocks noChangeArrowheads="1"/>
          </p:cNvSpPr>
          <p:nvPr/>
        </p:nvSpPr>
        <p:spPr bwMode="auto">
          <a:xfrm>
            <a:off x="374658" y="2117192"/>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11</a:t>
            </a:r>
          </a:p>
        </p:txBody>
      </p:sp>
      <p:sp>
        <p:nvSpPr>
          <p:cNvPr id="10" name="Text Box 29">
            <a:extLst>
              <a:ext uri="{FF2B5EF4-FFF2-40B4-BE49-F238E27FC236}">
                <a16:creationId xmlns:a16="http://schemas.microsoft.com/office/drawing/2014/main" id="{9C869FD1-60FE-C204-0770-886F51B3370B}"/>
              </a:ext>
            </a:extLst>
          </p:cNvPr>
          <p:cNvSpPr txBox="1">
            <a:spLocks noChangeArrowheads="1"/>
          </p:cNvSpPr>
          <p:nvPr/>
        </p:nvSpPr>
        <p:spPr bwMode="auto">
          <a:xfrm>
            <a:off x="1367813" y="2228852"/>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solidFill>
                  <a:srgbClr val="FF0000"/>
                </a:solidFill>
              </a:rPr>
              <a:t>14</a:t>
            </a:r>
          </a:p>
        </p:txBody>
      </p:sp>
      <p:sp>
        <p:nvSpPr>
          <p:cNvPr id="11" name="Text Box 29">
            <a:extLst>
              <a:ext uri="{FF2B5EF4-FFF2-40B4-BE49-F238E27FC236}">
                <a16:creationId xmlns:a16="http://schemas.microsoft.com/office/drawing/2014/main" id="{93590DCC-8499-AC7E-37EB-123EFCE11909}"/>
              </a:ext>
            </a:extLst>
          </p:cNvPr>
          <p:cNvSpPr txBox="1">
            <a:spLocks noChangeArrowheads="1"/>
          </p:cNvSpPr>
          <p:nvPr/>
        </p:nvSpPr>
        <p:spPr bwMode="auto">
          <a:xfrm>
            <a:off x="188063" y="3727186"/>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15</a:t>
            </a:r>
          </a:p>
        </p:txBody>
      </p:sp>
      <p:sp>
        <p:nvSpPr>
          <p:cNvPr id="12" name="Text Box 29">
            <a:extLst>
              <a:ext uri="{FF2B5EF4-FFF2-40B4-BE49-F238E27FC236}">
                <a16:creationId xmlns:a16="http://schemas.microsoft.com/office/drawing/2014/main" id="{3E1F2FDC-4A03-637C-9F91-06D128D1F9A5}"/>
              </a:ext>
            </a:extLst>
          </p:cNvPr>
          <p:cNvSpPr txBox="1">
            <a:spLocks noChangeArrowheads="1"/>
          </p:cNvSpPr>
          <p:nvPr/>
        </p:nvSpPr>
        <p:spPr bwMode="auto">
          <a:xfrm>
            <a:off x="1328054" y="3570630"/>
            <a:ext cx="34015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solidFill>
                  <a:srgbClr val="FF0000"/>
                </a:solidFill>
              </a:rPr>
              <a:t>8</a:t>
            </a:r>
          </a:p>
        </p:txBody>
      </p:sp>
      <p:sp>
        <p:nvSpPr>
          <p:cNvPr id="13" name="Text Box 29">
            <a:extLst>
              <a:ext uri="{FF2B5EF4-FFF2-40B4-BE49-F238E27FC236}">
                <a16:creationId xmlns:a16="http://schemas.microsoft.com/office/drawing/2014/main" id="{8A49FE69-D795-7CF8-665D-6479A288383C}"/>
              </a:ext>
            </a:extLst>
          </p:cNvPr>
          <p:cNvSpPr txBox="1">
            <a:spLocks noChangeArrowheads="1"/>
          </p:cNvSpPr>
          <p:nvPr/>
        </p:nvSpPr>
        <p:spPr bwMode="auto">
          <a:xfrm>
            <a:off x="2113242" y="2974285"/>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solidFill>
                  <a:srgbClr val="FF0000"/>
                </a:solidFill>
              </a:rPr>
              <a:t>10</a:t>
            </a:r>
          </a:p>
        </p:txBody>
      </p:sp>
      <p:sp>
        <p:nvSpPr>
          <p:cNvPr id="14" name="Text Box 29">
            <a:extLst>
              <a:ext uri="{FF2B5EF4-FFF2-40B4-BE49-F238E27FC236}">
                <a16:creationId xmlns:a16="http://schemas.microsoft.com/office/drawing/2014/main" id="{D190361E-FE4C-C2A5-C87D-AC3472ADB28E}"/>
              </a:ext>
            </a:extLst>
          </p:cNvPr>
          <p:cNvSpPr txBox="1">
            <a:spLocks noChangeArrowheads="1"/>
          </p:cNvSpPr>
          <p:nvPr/>
        </p:nvSpPr>
        <p:spPr bwMode="auto">
          <a:xfrm>
            <a:off x="1109394" y="4972049"/>
            <a:ext cx="34015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9</a:t>
            </a:r>
          </a:p>
        </p:txBody>
      </p:sp>
      <p:sp>
        <p:nvSpPr>
          <p:cNvPr id="15" name="Text Box 29">
            <a:extLst>
              <a:ext uri="{FF2B5EF4-FFF2-40B4-BE49-F238E27FC236}">
                <a16:creationId xmlns:a16="http://schemas.microsoft.com/office/drawing/2014/main" id="{76EE744C-BEAE-51E4-E49F-BB1DF9F35802}"/>
              </a:ext>
            </a:extLst>
          </p:cNvPr>
          <p:cNvSpPr txBox="1">
            <a:spLocks noChangeArrowheads="1"/>
          </p:cNvSpPr>
          <p:nvPr/>
        </p:nvSpPr>
        <p:spPr bwMode="auto">
          <a:xfrm>
            <a:off x="2401475" y="5409370"/>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10</a:t>
            </a:r>
          </a:p>
        </p:txBody>
      </p:sp>
      <p:sp>
        <p:nvSpPr>
          <p:cNvPr id="16" name="Text Box 29">
            <a:extLst>
              <a:ext uri="{FF2B5EF4-FFF2-40B4-BE49-F238E27FC236}">
                <a16:creationId xmlns:a16="http://schemas.microsoft.com/office/drawing/2014/main" id="{5C63DB4C-CDAA-3061-F55E-4EF9183A42D1}"/>
              </a:ext>
            </a:extLst>
          </p:cNvPr>
          <p:cNvSpPr txBox="1">
            <a:spLocks noChangeArrowheads="1"/>
          </p:cNvSpPr>
          <p:nvPr/>
        </p:nvSpPr>
        <p:spPr bwMode="auto">
          <a:xfrm>
            <a:off x="3087277" y="4127225"/>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20</a:t>
            </a:r>
          </a:p>
        </p:txBody>
      </p:sp>
      <p:sp>
        <p:nvSpPr>
          <p:cNvPr id="17" name="Text Box 29">
            <a:extLst>
              <a:ext uri="{FF2B5EF4-FFF2-40B4-BE49-F238E27FC236}">
                <a16:creationId xmlns:a16="http://schemas.microsoft.com/office/drawing/2014/main" id="{7E9E76CB-6D99-AA76-456A-38CBAFA3F044}"/>
              </a:ext>
            </a:extLst>
          </p:cNvPr>
          <p:cNvSpPr txBox="1">
            <a:spLocks noChangeArrowheads="1"/>
          </p:cNvSpPr>
          <p:nvPr/>
        </p:nvSpPr>
        <p:spPr bwMode="auto">
          <a:xfrm>
            <a:off x="2828862" y="2715866"/>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25</a:t>
            </a:r>
          </a:p>
        </p:txBody>
      </p:sp>
      <p:graphicFrame>
        <p:nvGraphicFramePr>
          <p:cNvPr id="19" name="Table 100">
            <a:extLst>
              <a:ext uri="{FF2B5EF4-FFF2-40B4-BE49-F238E27FC236}">
                <a16:creationId xmlns:a16="http://schemas.microsoft.com/office/drawing/2014/main" id="{ED6A3F3A-48C4-9593-BEA1-52570B8F48D5}"/>
              </a:ext>
            </a:extLst>
          </p:cNvPr>
          <p:cNvGraphicFramePr>
            <a:graphicFrameLocks noGrp="1"/>
          </p:cNvGraphicFramePr>
          <p:nvPr/>
        </p:nvGraphicFramePr>
        <p:xfrm>
          <a:off x="4774599" y="1630017"/>
          <a:ext cx="1705714" cy="4073589"/>
        </p:xfrm>
        <a:graphic>
          <a:graphicData uri="http://schemas.openxmlformats.org/drawingml/2006/table">
            <a:tbl>
              <a:tblPr firstRow="1" bandRow="1">
                <a:tableStyleId>{5C22544A-7EE6-4342-B048-85BDC9FD1C3A}</a:tableStyleId>
              </a:tblPr>
              <a:tblGrid>
                <a:gridCol w="858028">
                  <a:extLst>
                    <a:ext uri="{9D8B030D-6E8A-4147-A177-3AD203B41FA5}">
                      <a16:colId xmlns:a16="http://schemas.microsoft.com/office/drawing/2014/main" val="413673760"/>
                    </a:ext>
                  </a:extLst>
                </a:gridCol>
                <a:gridCol w="847686">
                  <a:extLst>
                    <a:ext uri="{9D8B030D-6E8A-4147-A177-3AD203B41FA5}">
                      <a16:colId xmlns:a16="http://schemas.microsoft.com/office/drawing/2014/main" val="188196335"/>
                    </a:ext>
                  </a:extLst>
                </a:gridCol>
              </a:tblGrid>
              <a:tr h="452621">
                <a:tc>
                  <a:txBody>
                    <a:bodyPr/>
                    <a:lstStyle/>
                    <a:p>
                      <a:pPr algn="ctr"/>
                      <a:r>
                        <a:rPr lang="en-US" dirty="0"/>
                        <a:t>n</a:t>
                      </a:r>
                    </a:p>
                  </a:txBody>
                  <a:tcPr/>
                </a:tc>
                <a:tc>
                  <a:txBody>
                    <a:bodyPr/>
                    <a:lstStyle/>
                    <a:p>
                      <a:r>
                        <a:rPr lang="en-US" dirty="0"/>
                        <a:t>h(n)</a:t>
                      </a:r>
                    </a:p>
                  </a:txBody>
                  <a:tcPr/>
                </a:tc>
                <a:extLst>
                  <a:ext uri="{0D108BD9-81ED-4DB2-BD59-A6C34878D82A}">
                    <a16:rowId xmlns:a16="http://schemas.microsoft.com/office/drawing/2014/main" val="2723341783"/>
                  </a:ext>
                </a:extLst>
              </a:tr>
              <a:tr h="452621">
                <a:tc>
                  <a:txBody>
                    <a:bodyPr/>
                    <a:lstStyle/>
                    <a:p>
                      <a:pPr algn="ctr"/>
                      <a:r>
                        <a:rPr lang="en-US" dirty="0">
                          <a:solidFill>
                            <a:srgbClr val="FF0000"/>
                          </a:solidFill>
                        </a:rPr>
                        <a:t>A</a:t>
                      </a:r>
                    </a:p>
                  </a:txBody>
                  <a:tcPr/>
                </a:tc>
                <a:tc>
                  <a:txBody>
                    <a:bodyPr/>
                    <a:lstStyle/>
                    <a:p>
                      <a:r>
                        <a:rPr lang="en-US" dirty="0">
                          <a:solidFill>
                            <a:srgbClr val="FF0000"/>
                          </a:solidFill>
                        </a:rPr>
                        <a:t>40</a:t>
                      </a:r>
                    </a:p>
                  </a:txBody>
                  <a:tcPr/>
                </a:tc>
                <a:extLst>
                  <a:ext uri="{0D108BD9-81ED-4DB2-BD59-A6C34878D82A}">
                    <a16:rowId xmlns:a16="http://schemas.microsoft.com/office/drawing/2014/main" val="1650165834"/>
                  </a:ext>
                </a:extLst>
              </a:tr>
              <a:tr h="452621">
                <a:tc>
                  <a:txBody>
                    <a:bodyPr/>
                    <a:lstStyle/>
                    <a:p>
                      <a:pPr algn="ctr"/>
                      <a:r>
                        <a:rPr lang="en-US" dirty="0">
                          <a:solidFill>
                            <a:schemeClr val="tx1"/>
                          </a:solidFill>
                        </a:rPr>
                        <a:t>B</a:t>
                      </a:r>
                    </a:p>
                  </a:txBody>
                  <a:tcPr/>
                </a:tc>
                <a:tc>
                  <a:txBody>
                    <a:bodyPr/>
                    <a:lstStyle/>
                    <a:p>
                      <a:r>
                        <a:rPr lang="en-US" dirty="0">
                          <a:solidFill>
                            <a:schemeClr val="tx1"/>
                          </a:solidFill>
                        </a:rPr>
                        <a:t>32</a:t>
                      </a:r>
                    </a:p>
                  </a:txBody>
                  <a:tcPr/>
                </a:tc>
                <a:extLst>
                  <a:ext uri="{0D108BD9-81ED-4DB2-BD59-A6C34878D82A}">
                    <a16:rowId xmlns:a16="http://schemas.microsoft.com/office/drawing/2014/main" val="3493382235"/>
                  </a:ext>
                </a:extLst>
              </a:tr>
              <a:tr h="452621">
                <a:tc>
                  <a:txBody>
                    <a:bodyPr/>
                    <a:lstStyle/>
                    <a:p>
                      <a:pPr algn="ctr"/>
                      <a:r>
                        <a:rPr lang="en-US" dirty="0">
                          <a:solidFill>
                            <a:schemeClr val="tx1"/>
                          </a:solidFill>
                        </a:rPr>
                        <a:t>C</a:t>
                      </a:r>
                    </a:p>
                  </a:txBody>
                  <a:tcPr/>
                </a:tc>
                <a:tc>
                  <a:txBody>
                    <a:bodyPr/>
                    <a:lstStyle/>
                    <a:p>
                      <a:r>
                        <a:rPr lang="en-US" dirty="0">
                          <a:solidFill>
                            <a:schemeClr val="tx1"/>
                          </a:solidFill>
                        </a:rPr>
                        <a:t>25</a:t>
                      </a:r>
                    </a:p>
                  </a:txBody>
                  <a:tcPr/>
                </a:tc>
                <a:extLst>
                  <a:ext uri="{0D108BD9-81ED-4DB2-BD59-A6C34878D82A}">
                    <a16:rowId xmlns:a16="http://schemas.microsoft.com/office/drawing/2014/main" val="2000415156"/>
                  </a:ext>
                </a:extLst>
              </a:tr>
              <a:tr h="452621">
                <a:tc>
                  <a:txBody>
                    <a:bodyPr/>
                    <a:lstStyle/>
                    <a:p>
                      <a:pPr algn="ctr"/>
                      <a:r>
                        <a:rPr lang="en-US" dirty="0">
                          <a:solidFill>
                            <a:schemeClr val="tx1"/>
                          </a:solidFill>
                        </a:rPr>
                        <a:t>D</a:t>
                      </a:r>
                    </a:p>
                  </a:txBody>
                  <a:tcPr/>
                </a:tc>
                <a:tc>
                  <a:txBody>
                    <a:bodyPr/>
                    <a:lstStyle/>
                    <a:p>
                      <a:r>
                        <a:rPr lang="en-US" dirty="0">
                          <a:solidFill>
                            <a:schemeClr val="tx1"/>
                          </a:solidFill>
                        </a:rPr>
                        <a:t>35</a:t>
                      </a:r>
                    </a:p>
                  </a:txBody>
                  <a:tcPr/>
                </a:tc>
                <a:extLst>
                  <a:ext uri="{0D108BD9-81ED-4DB2-BD59-A6C34878D82A}">
                    <a16:rowId xmlns:a16="http://schemas.microsoft.com/office/drawing/2014/main" val="4225612385"/>
                  </a:ext>
                </a:extLst>
              </a:tr>
              <a:tr h="452621">
                <a:tc>
                  <a:txBody>
                    <a:bodyPr/>
                    <a:lstStyle/>
                    <a:p>
                      <a:pPr algn="ctr"/>
                      <a:r>
                        <a:rPr lang="en-US" dirty="0">
                          <a:solidFill>
                            <a:srgbClr val="FF0000"/>
                          </a:solidFill>
                        </a:rPr>
                        <a:t>E</a:t>
                      </a:r>
                    </a:p>
                  </a:txBody>
                  <a:tcPr/>
                </a:tc>
                <a:tc>
                  <a:txBody>
                    <a:bodyPr/>
                    <a:lstStyle/>
                    <a:p>
                      <a:r>
                        <a:rPr lang="en-US" dirty="0">
                          <a:solidFill>
                            <a:srgbClr val="FF0000"/>
                          </a:solidFill>
                        </a:rPr>
                        <a:t>19</a:t>
                      </a:r>
                    </a:p>
                  </a:txBody>
                  <a:tcPr/>
                </a:tc>
                <a:extLst>
                  <a:ext uri="{0D108BD9-81ED-4DB2-BD59-A6C34878D82A}">
                    <a16:rowId xmlns:a16="http://schemas.microsoft.com/office/drawing/2014/main" val="910242261"/>
                  </a:ext>
                </a:extLst>
              </a:tr>
              <a:tr h="452621">
                <a:tc>
                  <a:txBody>
                    <a:bodyPr/>
                    <a:lstStyle/>
                    <a:p>
                      <a:pPr algn="ctr"/>
                      <a:r>
                        <a:rPr lang="en-US" dirty="0">
                          <a:solidFill>
                            <a:srgbClr val="FF0000"/>
                          </a:solidFill>
                        </a:rPr>
                        <a:t>F</a:t>
                      </a:r>
                    </a:p>
                  </a:txBody>
                  <a:tcPr/>
                </a:tc>
                <a:tc>
                  <a:txBody>
                    <a:bodyPr/>
                    <a:lstStyle/>
                    <a:p>
                      <a:r>
                        <a:rPr lang="en-US" dirty="0">
                          <a:solidFill>
                            <a:srgbClr val="FF0000"/>
                          </a:solidFill>
                        </a:rPr>
                        <a:t>17</a:t>
                      </a:r>
                    </a:p>
                  </a:txBody>
                  <a:tcPr/>
                </a:tc>
                <a:extLst>
                  <a:ext uri="{0D108BD9-81ED-4DB2-BD59-A6C34878D82A}">
                    <a16:rowId xmlns:a16="http://schemas.microsoft.com/office/drawing/2014/main" val="3284643111"/>
                  </a:ext>
                </a:extLst>
              </a:tr>
              <a:tr h="452621">
                <a:tc>
                  <a:txBody>
                    <a:bodyPr/>
                    <a:lstStyle/>
                    <a:p>
                      <a:pPr algn="ctr"/>
                      <a:r>
                        <a:rPr lang="en-US" dirty="0"/>
                        <a:t>H</a:t>
                      </a:r>
                    </a:p>
                  </a:txBody>
                  <a:tcPr/>
                </a:tc>
                <a:tc>
                  <a:txBody>
                    <a:bodyPr/>
                    <a:lstStyle/>
                    <a:p>
                      <a:r>
                        <a:rPr lang="en-US" dirty="0"/>
                        <a:t>10</a:t>
                      </a:r>
                    </a:p>
                  </a:txBody>
                  <a:tcPr/>
                </a:tc>
                <a:extLst>
                  <a:ext uri="{0D108BD9-81ED-4DB2-BD59-A6C34878D82A}">
                    <a16:rowId xmlns:a16="http://schemas.microsoft.com/office/drawing/2014/main" val="1146424579"/>
                  </a:ext>
                </a:extLst>
              </a:tr>
              <a:tr h="452621">
                <a:tc>
                  <a:txBody>
                    <a:bodyPr/>
                    <a:lstStyle/>
                    <a:p>
                      <a:pPr algn="ctr"/>
                      <a:r>
                        <a:rPr lang="en-US" dirty="0">
                          <a:solidFill>
                            <a:schemeClr val="tx1"/>
                          </a:solidFill>
                        </a:rPr>
                        <a:t>G</a:t>
                      </a:r>
                    </a:p>
                  </a:txBody>
                  <a:tcPr/>
                </a:tc>
                <a:tc>
                  <a:txBody>
                    <a:bodyPr/>
                    <a:lstStyle/>
                    <a:p>
                      <a:r>
                        <a:rPr lang="en-US" dirty="0">
                          <a:solidFill>
                            <a:schemeClr val="tx1"/>
                          </a:solidFill>
                        </a:rPr>
                        <a:t>0</a:t>
                      </a:r>
                    </a:p>
                  </a:txBody>
                  <a:tcPr/>
                </a:tc>
                <a:extLst>
                  <a:ext uri="{0D108BD9-81ED-4DB2-BD59-A6C34878D82A}">
                    <a16:rowId xmlns:a16="http://schemas.microsoft.com/office/drawing/2014/main" val="958517701"/>
                  </a:ext>
                </a:extLst>
              </a:tr>
            </a:tbl>
          </a:graphicData>
        </a:graphic>
      </p:graphicFrame>
      <p:sp>
        <p:nvSpPr>
          <p:cNvPr id="22" name="Text Box 31">
            <a:extLst>
              <a:ext uri="{FF2B5EF4-FFF2-40B4-BE49-F238E27FC236}">
                <a16:creationId xmlns:a16="http://schemas.microsoft.com/office/drawing/2014/main" id="{7A43D79D-C674-365E-52D2-61BB1C22027A}"/>
              </a:ext>
            </a:extLst>
          </p:cNvPr>
          <p:cNvSpPr txBox="1">
            <a:spLocks noChangeArrowheads="1"/>
          </p:cNvSpPr>
          <p:nvPr/>
        </p:nvSpPr>
        <p:spPr bwMode="auto">
          <a:xfrm>
            <a:off x="6698721" y="2529072"/>
            <a:ext cx="973265"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dirty="0">
                <a:solidFill>
                  <a:srgbClr val="FF0000"/>
                </a:solidFill>
              </a:rPr>
              <a:t>[E,F,A]</a:t>
            </a:r>
            <a:r>
              <a:rPr lang="en-US" altLang="en-US" sz="2400" dirty="0"/>
              <a:t> </a:t>
            </a:r>
          </a:p>
        </p:txBody>
      </p:sp>
      <p:sp>
        <p:nvSpPr>
          <p:cNvPr id="25" name="Text Box 31">
            <a:extLst>
              <a:ext uri="{FF2B5EF4-FFF2-40B4-BE49-F238E27FC236}">
                <a16:creationId xmlns:a16="http://schemas.microsoft.com/office/drawing/2014/main" id="{C8EB2CC0-8A6C-EE38-1EFA-42D024FFDF42}"/>
              </a:ext>
            </a:extLst>
          </p:cNvPr>
          <p:cNvSpPr txBox="1">
            <a:spLocks noChangeArrowheads="1"/>
          </p:cNvSpPr>
          <p:nvPr/>
        </p:nvSpPr>
        <p:spPr bwMode="auto">
          <a:xfrm>
            <a:off x="8324758" y="2834446"/>
            <a:ext cx="119083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43=11+32 </a:t>
            </a:r>
          </a:p>
        </p:txBody>
      </p:sp>
      <p:sp>
        <p:nvSpPr>
          <p:cNvPr id="26" name="Text Box 31">
            <a:extLst>
              <a:ext uri="{FF2B5EF4-FFF2-40B4-BE49-F238E27FC236}">
                <a16:creationId xmlns:a16="http://schemas.microsoft.com/office/drawing/2014/main" id="{9082F9CC-721B-DB7E-6ED5-212F309FE28E}"/>
              </a:ext>
            </a:extLst>
          </p:cNvPr>
          <p:cNvSpPr txBox="1">
            <a:spLocks noChangeArrowheads="1"/>
          </p:cNvSpPr>
          <p:nvPr/>
        </p:nvSpPr>
        <p:spPr bwMode="auto">
          <a:xfrm>
            <a:off x="9071785" y="3134206"/>
            <a:ext cx="1187514"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solidFill>
                  <a:srgbClr val="FF0000"/>
                </a:solidFill>
              </a:rPr>
              <a:t>39=14+25 </a:t>
            </a:r>
          </a:p>
        </p:txBody>
      </p:sp>
      <p:sp>
        <p:nvSpPr>
          <p:cNvPr id="29" name="Text Box 31">
            <a:extLst>
              <a:ext uri="{FF2B5EF4-FFF2-40B4-BE49-F238E27FC236}">
                <a16:creationId xmlns:a16="http://schemas.microsoft.com/office/drawing/2014/main" id="{B7F3E689-6EAE-8760-F039-7D3CD26F86BA}"/>
              </a:ext>
            </a:extLst>
          </p:cNvPr>
          <p:cNvSpPr txBox="1">
            <a:spLocks noChangeArrowheads="1"/>
          </p:cNvSpPr>
          <p:nvPr/>
        </p:nvSpPr>
        <p:spPr bwMode="auto">
          <a:xfrm>
            <a:off x="10038861" y="2891127"/>
            <a:ext cx="1091723"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42=7+35</a:t>
            </a:r>
          </a:p>
        </p:txBody>
      </p:sp>
      <p:sp>
        <p:nvSpPr>
          <p:cNvPr id="30" name="Text Box 31">
            <a:extLst>
              <a:ext uri="{FF2B5EF4-FFF2-40B4-BE49-F238E27FC236}">
                <a16:creationId xmlns:a16="http://schemas.microsoft.com/office/drawing/2014/main" id="{F1EE4E4D-5E23-ED37-28D7-A7233AEB7697}"/>
              </a:ext>
            </a:extLst>
          </p:cNvPr>
          <p:cNvSpPr txBox="1">
            <a:spLocks noChangeArrowheads="1"/>
          </p:cNvSpPr>
          <p:nvPr/>
        </p:nvSpPr>
        <p:spPr bwMode="auto">
          <a:xfrm>
            <a:off x="6532533" y="1510374"/>
            <a:ext cx="1905763"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dirty="0"/>
              <a:t>Open:[D,B] </a:t>
            </a:r>
          </a:p>
        </p:txBody>
      </p:sp>
      <p:sp>
        <p:nvSpPr>
          <p:cNvPr id="31" name="Text Box 31">
            <a:extLst>
              <a:ext uri="{FF2B5EF4-FFF2-40B4-BE49-F238E27FC236}">
                <a16:creationId xmlns:a16="http://schemas.microsoft.com/office/drawing/2014/main" id="{925C8AD9-1D79-DD47-9C12-9687E36C2595}"/>
              </a:ext>
            </a:extLst>
          </p:cNvPr>
          <p:cNvSpPr txBox="1">
            <a:spLocks noChangeArrowheads="1"/>
          </p:cNvSpPr>
          <p:nvPr/>
        </p:nvSpPr>
        <p:spPr bwMode="auto">
          <a:xfrm>
            <a:off x="6525909" y="2020586"/>
            <a:ext cx="1782641"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dirty="0"/>
              <a:t>Closed:[A,C] </a:t>
            </a:r>
          </a:p>
        </p:txBody>
      </p:sp>
      <p:grpSp>
        <p:nvGrpSpPr>
          <p:cNvPr id="32" name="Group 31">
            <a:extLst>
              <a:ext uri="{FF2B5EF4-FFF2-40B4-BE49-F238E27FC236}">
                <a16:creationId xmlns:a16="http://schemas.microsoft.com/office/drawing/2014/main" id="{FE887978-7C26-6BA7-223D-B7C80EFF85E2}"/>
              </a:ext>
            </a:extLst>
          </p:cNvPr>
          <p:cNvGrpSpPr/>
          <p:nvPr/>
        </p:nvGrpSpPr>
        <p:grpSpPr>
          <a:xfrm>
            <a:off x="9442683" y="1531723"/>
            <a:ext cx="470647" cy="502009"/>
            <a:chOff x="2676998" y="2966359"/>
            <a:chExt cx="470647" cy="502009"/>
          </a:xfrm>
        </p:grpSpPr>
        <p:sp>
          <p:nvSpPr>
            <p:cNvPr id="33" name="Oval 4">
              <a:extLst>
                <a:ext uri="{FF2B5EF4-FFF2-40B4-BE49-F238E27FC236}">
                  <a16:creationId xmlns:a16="http://schemas.microsoft.com/office/drawing/2014/main" id="{7F7BB357-FEC2-556B-9AFE-5439F7168E4A}"/>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34" name="Text Box 5">
              <a:extLst>
                <a:ext uri="{FF2B5EF4-FFF2-40B4-BE49-F238E27FC236}">
                  <a16:creationId xmlns:a16="http://schemas.microsoft.com/office/drawing/2014/main" id="{5A858328-E2C9-B549-5DD6-8ADFD2E0058F}"/>
                </a:ext>
              </a:extLst>
            </p:cNvPr>
            <p:cNvSpPr txBox="1">
              <a:spLocks noChangeArrowheads="1"/>
            </p:cNvSpPr>
            <p:nvPr/>
          </p:nvSpPr>
          <p:spPr bwMode="auto">
            <a:xfrm>
              <a:off x="2734902" y="2966359"/>
              <a:ext cx="377026"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A</a:t>
              </a:r>
            </a:p>
          </p:txBody>
        </p:sp>
      </p:grpSp>
      <p:sp>
        <p:nvSpPr>
          <p:cNvPr id="35" name="Line 16">
            <a:extLst>
              <a:ext uri="{FF2B5EF4-FFF2-40B4-BE49-F238E27FC236}">
                <a16:creationId xmlns:a16="http://schemas.microsoft.com/office/drawing/2014/main" id="{42AB27BA-FF3A-6BC9-D27D-4B5C0D85F775}"/>
              </a:ext>
            </a:extLst>
          </p:cNvPr>
          <p:cNvSpPr>
            <a:spLocks noChangeShapeType="1"/>
          </p:cNvSpPr>
          <p:nvPr/>
        </p:nvSpPr>
        <p:spPr bwMode="auto">
          <a:xfrm rot="5400000" flipH="1" flipV="1">
            <a:off x="9013734" y="1968685"/>
            <a:ext cx="470646" cy="470645"/>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36" name="Line 16">
            <a:extLst>
              <a:ext uri="{FF2B5EF4-FFF2-40B4-BE49-F238E27FC236}">
                <a16:creationId xmlns:a16="http://schemas.microsoft.com/office/drawing/2014/main" id="{9853A15A-489F-73DD-A488-A0CDA3563FE3}"/>
              </a:ext>
            </a:extLst>
          </p:cNvPr>
          <p:cNvSpPr>
            <a:spLocks noChangeShapeType="1"/>
          </p:cNvSpPr>
          <p:nvPr/>
        </p:nvSpPr>
        <p:spPr bwMode="auto">
          <a:xfrm rot="10800000" flipH="1" flipV="1">
            <a:off x="9850711" y="1986517"/>
            <a:ext cx="470646" cy="470645"/>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grpSp>
        <p:nvGrpSpPr>
          <p:cNvPr id="37" name="Group 36">
            <a:extLst>
              <a:ext uri="{FF2B5EF4-FFF2-40B4-BE49-F238E27FC236}">
                <a16:creationId xmlns:a16="http://schemas.microsoft.com/office/drawing/2014/main" id="{B50C8BD5-6D9D-0EF6-868D-08F5C88744F7}"/>
              </a:ext>
            </a:extLst>
          </p:cNvPr>
          <p:cNvGrpSpPr/>
          <p:nvPr/>
        </p:nvGrpSpPr>
        <p:grpSpPr>
          <a:xfrm>
            <a:off x="8719432" y="2376906"/>
            <a:ext cx="470647" cy="502009"/>
            <a:chOff x="2676998" y="2966359"/>
            <a:chExt cx="470647" cy="502009"/>
          </a:xfrm>
        </p:grpSpPr>
        <p:sp>
          <p:nvSpPr>
            <p:cNvPr id="38" name="Oval 4">
              <a:extLst>
                <a:ext uri="{FF2B5EF4-FFF2-40B4-BE49-F238E27FC236}">
                  <a16:creationId xmlns:a16="http://schemas.microsoft.com/office/drawing/2014/main" id="{3008A8C0-8445-26EA-236E-A1CCBD303259}"/>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39" name="Text Box 5">
              <a:extLst>
                <a:ext uri="{FF2B5EF4-FFF2-40B4-BE49-F238E27FC236}">
                  <a16:creationId xmlns:a16="http://schemas.microsoft.com/office/drawing/2014/main" id="{A88531EA-7C52-854B-B02B-50AD1E9A63EC}"/>
                </a:ext>
              </a:extLst>
            </p:cNvPr>
            <p:cNvSpPr txBox="1">
              <a:spLocks noChangeArrowheads="1"/>
            </p:cNvSpPr>
            <p:nvPr/>
          </p:nvSpPr>
          <p:spPr bwMode="auto">
            <a:xfrm>
              <a:off x="2734902" y="2966359"/>
              <a:ext cx="362600"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B</a:t>
              </a:r>
            </a:p>
          </p:txBody>
        </p:sp>
      </p:grpSp>
      <p:grpSp>
        <p:nvGrpSpPr>
          <p:cNvPr id="40" name="Group 39">
            <a:extLst>
              <a:ext uri="{FF2B5EF4-FFF2-40B4-BE49-F238E27FC236}">
                <a16:creationId xmlns:a16="http://schemas.microsoft.com/office/drawing/2014/main" id="{153A1DEE-E7D8-7CB5-D68B-2C9154D50ECE}"/>
              </a:ext>
            </a:extLst>
          </p:cNvPr>
          <p:cNvGrpSpPr/>
          <p:nvPr/>
        </p:nvGrpSpPr>
        <p:grpSpPr>
          <a:xfrm>
            <a:off x="10233693" y="2391969"/>
            <a:ext cx="470647" cy="502009"/>
            <a:chOff x="2676998" y="2966359"/>
            <a:chExt cx="470647" cy="502009"/>
          </a:xfrm>
        </p:grpSpPr>
        <p:sp>
          <p:nvSpPr>
            <p:cNvPr id="41" name="Oval 4">
              <a:extLst>
                <a:ext uri="{FF2B5EF4-FFF2-40B4-BE49-F238E27FC236}">
                  <a16:creationId xmlns:a16="http://schemas.microsoft.com/office/drawing/2014/main" id="{1F48FB32-D58F-3FFA-3A6E-AAC7149A52E0}"/>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42" name="Text Box 5">
              <a:extLst>
                <a:ext uri="{FF2B5EF4-FFF2-40B4-BE49-F238E27FC236}">
                  <a16:creationId xmlns:a16="http://schemas.microsoft.com/office/drawing/2014/main" id="{E8E2DC2B-E5F8-46C2-B620-EC910CE6C59F}"/>
                </a:ext>
              </a:extLst>
            </p:cNvPr>
            <p:cNvSpPr txBox="1">
              <a:spLocks noChangeArrowheads="1"/>
            </p:cNvSpPr>
            <p:nvPr/>
          </p:nvSpPr>
          <p:spPr bwMode="auto">
            <a:xfrm>
              <a:off x="2734902" y="2966359"/>
              <a:ext cx="385042"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D</a:t>
              </a:r>
            </a:p>
          </p:txBody>
        </p:sp>
      </p:grpSp>
      <p:grpSp>
        <p:nvGrpSpPr>
          <p:cNvPr id="43" name="Group 42">
            <a:extLst>
              <a:ext uri="{FF2B5EF4-FFF2-40B4-BE49-F238E27FC236}">
                <a16:creationId xmlns:a16="http://schemas.microsoft.com/office/drawing/2014/main" id="{55C15AE5-0BAE-6386-D6C5-800CE894E972}"/>
              </a:ext>
            </a:extLst>
          </p:cNvPr>
          <p:cNvGrpSpPr/>
          <p:nvPr/>
        </p:nvGrpSpPr>
        <p:grpSpPr>
          <a:xfrm>
            <a:off x="9423597" y="2670984"/>
            <a:ext cx="470647" cy="502009"/>
            <a:chOff x="2676998" y="2966359"/>
            <a:chExt cx="470647" cy="502009"/>
          </a:xfrm>
        </p:grpSpPr>
        <p:sp>
          <p:nvSpPr>
            <p:cNvPr id="44" name="Oval 4">
              <a:extLst>
                <a:ext uri="{FF2B5EF4-FFF2-40B4-BE49-F238E27FC236}">
                  <a16:creationId xmlns:a16="http://schemas.microsoft.com/office/drawing/2014/main" id="{79218EAA-CEB8-D87F-135C-EF37235A24DA}"/>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45" name="Text Box 5">
              <a:extLst>
                <a:ext uri="{FF2B5EF4-FFF2-40B4-BE49-F238E27FC236}">
                  <a16:creationId xmlns:a16="http://schemas.microsoft.com/office/drawing/2014/main" id="{2113287C-2044-B44B-D14B-1AA69D322138}"/>
                </a:ext>
              </a:extLst>
            </p:cNvPr>
            <p:cNvSpPr txBox="1">
              <a:spLocks noChangeArrowheads="1"/>
            </p:cNvSpPr>
            <p:nvPr/>
          </p:nvSpPr>
          <p:spPr bwMode="auto">
            <a:xfrm>
              <a:off x="2734902" y="2966359"/>
              <a:ext cx="352982"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C</a:t>
              </a:r>
            </a:p>
          </p:txBody>
        </p:sp>
      </p:grpSp>
      <p:sp>
        <p:nvSpPr>
          <p:cNvPr id="46" name="Line 16">
            <a:extLst>
              <a:ext uri="{FF2B5EF4-FFF2-40B4-BE49-F238E27FC236}">
                <a16:creationId xmlns:a16="http://schemas.microsoft.com/office/drawing/2014/main" id="{99C9A2EF-883E-CC18-8DD8-C52ABB713DD3}"/>
              </a:ext>
            </a:extLst>
          </p:cNvPr>
          <p:cNvSpPr>
            <a:spLocks noChangeShapeType="1"/>
          </p:cNvSpPr>
          <p:nvPr/>
        </p:nvSpPr>
        <p:spPr bwMode="auto">
          <a:xfrm rot="2700000" flipH="1" flipV="1">
            <a:off x="9434358" y="2145469"/>
            <a:ext cx="470646" cy="470645"/>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3" name="Élőláb helye 2">
            <a:extLst>
              <a:ext uri="{FF2B5EF4-FFF2-40B4-BE49-F238E27FC236}">
                <a16:creationId xmlns:a16="http://schemas.microsoft.com/office/drawing/2014/main" id="{1A97FDD6-F06D-E865-6923-41A4454D9ACC}"/>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18" name="Csoportba foglalás 17">
            <a:extLst>
              <a:ext uri="{FF2B5EF4-FFF2-40B4-BE49-F238E27FC236}">
                <a16:creationId xmlns:a16="http://schemas.microsoft.com/office/drawing/2014/main" id="{89FBE3A7-1C65-0012-E438-148563EDAF1B}"/>
              </a:ext>
            </a:extLst>
          </p:cNvPr>
          <p:cNvGrpSpPr/>
          <p:nvPr/>
        </p:nvGrpSpPr>
        <p:grpSpPr>
          <a:xfrm>
            <a:off x="3078726" y="6038296"/>
            <a:ext cx="1736050" cy="787001"/>
            <a:chOff x="6717298" y="6108892"/>
            <a:chExt cx="1736050" cy="787001"/>
          </a:xfrm>
        </p:grpSpPr>
        <p:pic>
          <p:nvPicPr>
            <p:cNvPr id="20" name="Ábra 19">
              <a:extLst>
                <a:ext uri="{FF2B5EF4-FFF2-40B4-BE49-F238E27FC236}">
                  <a16:creationId xmlns:a16="http://schemas.microsoft.com/office/drawing/2014/main" id="{733C95D5-F08C-02B7-B87B-E8CD8AA019C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1528"/>
            <a:stretch/>
          </p:blipFill>
          <p:spPr>
            <a:xfrm>
              <a:off x="6717298" y="6197751"/>
              <a:ext cx="834080" cy="698142"/>
            </a:xfrm>
            <a:prstGeom prst="rect">
              <a:avLst/>
            </a:prstGeom>
          </p:spPr>
        </p:pic>
        <p:pic>
          <p:nvPicPr>
            <p:cNvPr id="21" name="Ábra 20">
              <a:extLst>
                <a:ext uri="{FF2B5EF4-FFF2-40B4-BE49-F238E27FC236}">
                  <a16:creationId xmlns:a16="http://schemas.microsoft.com/office/drawing/2014/main" id="{25452EC4-314C-BD5E-007A-81D33AC674B2}"/>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37677276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3CE73F0-22F3-4A02-16C0-592229571FBB}"/>
              </a:ext>
            </a:extLst>
          </p:cNvPr>
          <p:cNvSpPr>
            <a:spLocks noGrp="1"/>
          </p:cNvSpPr>
          <p:nvPr>
            <p:ph type="sldNum" sz="quarter" idx="12"/>
          </p:nvPr>
        </p:nvSpPr>
        <p:spPr/>
        <p:txBody>
          <a:bodyPr/>
          <a:lstStyle/>
          <a:p>
            <a:fld id="{9F7ECEBC-3B63-4262-8BE9-06366B519A9F}" type="slidenum">
              <a:rPr lang="hu-HU" smtClean="0"/>
              <a:pPr/>
              <a:t>59</a:t>
            </a:fld>
            <a:endParaRPr lang="hu-HU" dirty="0"/>
          </a:p>
        </p:txBody>
      </p:sp>
      <p:sp>
        <p:nvSpPr>
          <p:cNvPr id="6" name="Title 5">
            <a:extLst>
              <a:ext uri="{FF2B5EF4-FFF2-40B4-BE49-F238E27FC236}">
                <a16:creationId xmlns:a16="http://schemas.microsoft.com/office/drawing/2014/main" id="{DA51278C-4665-B6A4-9B52-8843CAF01462}"/>
              </a:ext>
            </a:extLst>
          </p:cNvPr>
          <p:cNvSpPr>
            <a:spLocks noGrp="1"/>
          </p:cNvSpPr>
          <p:nvPr>
            <p:ph type="title"/>
          </p:nvPr>
        </p:nvSpPr>
        <p:spPr/>
        <p:txBody>
          <a:bodyPr/>
          <a:lstStyle/>
          <a:p>
            <a:r>
              <a:rPr lang="hu-HU" dirty="0" err="1"/>
              <a:t>Example</a:t>
            </a:r>
            <a:r>
              <a:rPr lang="hu-HU" dirty="0"/>
              <a:t>: </a:t>
            </a:r>
            <a:r>
              <a:rPr lang="en-US" dirty="0"/>
              <a:t>A* Search Algorithm</a:t>
            </a:r>
          </a:p>
        </p:txBody>
      </p:sp>
      <p:grpSp>
        <p:nvGrpSpPr>
          <p:cNvPr id="53" name="Group 52">
            <a:extLst>
              <a:ext uri="{FF2B5EF4-FFF2-40B4-BE49-F238E27FC236}">
                <a16:creationId xmlns:a16="http://schemas.microsoft.com/office/drawing/2014/main" id="{8E01D95C-E568-2F16-B994-78F30BE842FE}"/>
              </a:ext>
            </a:extLst>
          </p:cNvPr>
          <p:cNvGrpSpPr/>
          <p:nvPr/>
        </p:nvGrpSpPr>
        <p:grpSpPr>
          <a:xfrm>
            <a:off x="987888" y="1671752"/>
            <a:ext cx="470647" cy="502009"/>
            <a:chOff x="2676998" y="2966359"/>
            <a:chExt cx="470647" cy="502009"/>
          </a:xfrm>
        </p:grpSpPr>
        <p:sp>
          <p:nvSpPr>
            <p:cNvPr id="7" name="Oval 4">
              <a:extLst>
                <a:ext uri="{FF2B5EF4-FFF2-40B4-BE49-F238E27FC236}">
                  <a16:creationId xmlns:a16="http://schemas.microsoft.com/office/drawing/2014/main" id="{5E9595B9-B6C7-1069-8B9E-5294AD07FF6B}"/>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8" name="Text Box 5">
              <a:extLst>
                <a:ext uri="{FF2B5EF4-FFF2-40B4-BE49-F238E27FC236}">
                  <a16:creationId xmlns:a16="http://schemas.microsoft.com/office/drawing/2014/main" id="{E0A62580-B999-55C5-6B8D-FAB216C96254}"/>
                </a:ext>
              </a:extLst>
            </p:cNvPr>
            <p:cNvSpPr txBox="1">
              <a:spLocks noChangeArrowheads="1"/>
            </p:cNvSpPr>
            <p:nvPr/>
          </p:nvSpPr>
          <p:spPr bwMode="auto">
            <a:xfrm>
              <a:off x="2734902" y="2966359"/>
              <a:ext cx="377026"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A</a:t>
              </a:r>
            </a:p>
          </p:txBody>
        </p:sp>
      </p:grpSp>
      <p:sp>
        <p:nvSpPr>
          <p:cNvPr id="27" name="Text Box 30">
            <a:extLst>
              <a:ext uri="{FF2B5EF4-FFF2-40B4-BE49-F238E27FC236}">
                <a16:creationId xmlns:a16="http://schemas.microsoft.com/office/drawing/2014/main" id="{BECF1777-9591-2066-EB53-49FACEE2DCB1}"/>
              </a:ext>
            </a:extLst>
          </p:cNvPr>
          <p:cNvSpPr txBox="1">
            <a:spLocks noChangeArrowheads="1"/>
          </p:cNvSpPr>
          <p:nvPr/>
        </p:nvSpPr>
        <p:spPr bwMode="auto">
          <a:xfrm>
            <a:off x="522856" y="1312518"/>
            <a:ext cx="1439946"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t>start state</a:t>
            </a:r>
          </a:p>
        </p:txBody>
      </p:sp>
      <p:sp>
        <p:nvSpPr>
          <p:cNvPr id="28" name="Text Box 31">
            <a:extLst>
              <a:ext uri="{FF2B5EF4-FFF2-40B4-BE49-F238E27FC236}">
                <a16:creationId xmlns:a16="http://schemas.microsoft.com/office/drawing/2014/main" id="{2696AA87-043B-0B89-1871-1FDDE3017B98}"/>
              </a:ext>
            </a:extLst>
          </p:cNvPr>
          <p:cNvSpPr txBox="1">
            <a:spLocks noChangeArrowheads="1"/>
          </p:cNvSpPr>
          <p:nvPr/>
        </p:nvSpPr>
        <p:spPr bwMode="auto">
          <a:xfrm>
            <a:off x="3359308" y="4824606"/>
            <a:ext cx="1388970"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t>goal state</a:t>
            </a:r>
          </a:p>
        </p:txBody>
      </p:sp>
      <p:grpSp>
        <p:nvGrpSpPr>
          <p:cNvPr id="54" name="Group 53">
            <a:extLst>
              <a:ext uri="{FF2B5EF4-FFF2-40B4-BE49-F238E27FC236}">
                <a16:creationId xmlns:a16="http://schemas.microsoft.com/office/drawing/2014/main" id="{A2D414F1-794D-8042-CC66-0B4CA6990178}"/>
              </a:ext>
            </a:extLst>
          </p:cNvPr>
          <p:cNvGrpSpPr/>
          <p:nvPr/>
        </p:nvGrpSpPr>
        <p:grpSpPr>
          <a:xfrm>
            <a:off x="227726" y="2978613"/>
            <a:ext cx="470647" cy="502009"/>
            <a:chOff x="2676998" y="2966359"/>
            <a:chExt cx="470647" cy="502009"/>
          </a:xfrm>
        </p:grpSpPr>
        <p:sp>
          <p:nvSpPr>
            <p:cNvPr id="55" name="Oval 4">
              <a:extLst>
                <a:ext uri="{FF2B5EF4-FFF2-40B4-BE49-F238E27FC236}">
                  <a16:creationId xmlns:a16="http://schemas.microsoft.com/office/drawing/2014/main" id="{85EA95B4-1896-5558-9998-237308C73849}"/>
                </a:ext>
              </a:extLst>
            </p:cNvPr>
            <p:cNvSpPr>
              <a:spLocks noChangeArrowheads="1"/>
            </p:cNvSpPr>
            <p:nvPr/>
          </p:nvSpPr>
          <p:spPr bwMode="auto">
            <a:xfrm>
              <a:off x="2676998" y="2997721"/>
              <a:ext cx="470647" cy="470647"/>
            </a:xfrm>
            <a:prstGeom prst="ellipse">
              <a:avLst/>
            </a:prstGeom>
            <a:noFill/>
            <a:ln w="38100">
              <a:solidFill>
                <a:srgbClr val="01285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56" name="Text Box 5">
              <a:extLst>
                <a:ext uri="{FF2B5EF4-FFF2-40B4-BE49-F238E27FC236}">
                  <a16:creationId xmlns:a16="http://schemas.microsoft.com/office/drawing/2014/main" id="{5058AFFF-29B8-1185-030D-E99C2790E012}"/>
                </a:ext>
              </a:extLst>
            </p:cNvPr>
            <p:cNvSpPr txBox="1">
              <a:spLocks noChangeArrowheads="1"/>
            </p:cNvSpPr>
            <p:nvPr/>
          </p:nvSpPr>
          <p:spPr bwMode="auto">
            <a:xfrm>
              <a:off x="2734902" y="2966359"/>
              <a:ext cx="362600"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B</a:t>
              </a:r>
            </a:p>
          </p:txBody>
        </p:sp>
      </p:grpSp>
      <p:grpSp>
        <p:nvGrpSpPr>
          <p:cNvPr id="57" name="Group 56">
            <a:extLst>
              <a:ext uri="{FF2B5EF4-FFF2-40B4-BE49-F238E27FC236}">
                <a16:creationId xmlns:a16="http://schemas.microsoft.com/office/drawing/2014/main" id="{D8B9D8E1-4220-DC28-76ED-F0D82F61FBCB}"/>
              </a:ext>
            </a:extLst>
          </p:cNvPr>
          <p:cNvGrpSpPr/>
          <p:nvPr/>
        </p:nvGrpSpPr>
        <p:grpSpPr>
          <a:xfrm>
            <a:off x="2412525" y="2129841"/>
            <a:ext cx="470647" cy="502009"/>
            <a:chOff x="2676998" y="2966359"/>
            <a:chExt cx="470647" cy="502009"/>
          </a:xfrm>
        </p:grpSpPr>
        <p:sp>
          <p:nvSpPr>
            <p:cNvPr id="58" name="Oval 4">
              <a:extLst>
                <a:ext uri="{FF2B5EF4-FFF2-40B4-BE49-F238E27FC236}">
                  <a16:creationId xmlns:a16="http://schemas.microsoft.com/office/drawing/2014/main" id="{23E7CF02-56C8-4CD1-093E-0D86A2F9A53B}"/>
                </a:ext>
              </a:extLst>
            </p:cNvPr>
            <p:cNvSpPr>
              <a:spLocks noChangeArrowheads="1"/>
            </p:cNvSpPr>
            <p:nvPr/>
          </p:nvSpPr>
          <p:spPr bwMode="auto">
            <a:xfrm>
              <a:off x="2676998" y="2997721"/>
              <a:ext cx="470647" cy="470647"/>
            </a:xfrm>
            <a:prstGeom prst="ellipse">
              <a:avLst/>
            </a:prstGeom>
            <a:noFill/>
            <a:ln w="38100">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59" name="Text Box 5">
              <a:extLst>
                <a:ext uri="{FF2B5EF4-FFF2-40B4-BE49-F238E27FC236}">
                  <a16:creationId xmlns:a16="http://schemas.microsoft.com/office/drawing/2014/main" id="{48189041-2426-5FD8-2CAD-FE8A9A268A45}"/>
                </a:ext>
              </a:extLst>
            </p:cNvPr>
            <p:cNvSpPr txBox="1">
              <a:spLocks noChangeArrowheads="1"/>
            </p:cNvSpPr>
            <p:nvPr/>
          </p:nvSpPr>
          <p:spPr bwMode="auto">
            <a:xfrm>
              <a:off x="2734902" y="2966359"/>
              <a:ext cx="385042"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D</a:t>
              </a:r>
            </a:p>
          </p:txBody>
        </p:sp>
      </p:grpSp>
      <p:sp>
        <p:nvSpPr>
          <p:cNvPr id="60" name="Line 16">
            <a:extLst>
              <a:ext uri="{FF2B5EF4-FFF2-40B4-BE49-F238E27FC236}">
                <a16:creationId xmlns:a16="http://schemas.microsoft.com/office/drawing/2014/main" id="{FA65ECAF-3278-1521-F8E3-AB59649D75CE}"/>
              </a:ext>
            </a:extLst>
          </p:cNvPr>
          <p:cNvSpPr>
            <a:spLocks noChangeShapeType="1"/>
          </p:cNvSpPr>
          <p:nvPr/>
        </p:nvSpPr>
        <p:spPr bwMode="auto">
          <a:xfrm flipH="1" flipV="1">
            <a:off x="1462579" y="1936021"/>
            <a:ext cx="995627" cy="285819"/>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62" name="Line 16">
            <a:extLst>
              <a:ext uri="{FF2B5EF4-FFF2-40B4-BE49-F238E27FC236}">
                <a16:creationId xmlns:a16="http://schemas.microsoft.com/office/drawing/2014/main" id="{FB261EA0-1A48-31B0-4182-DD9C9AE63213}"/>
              </a:ext>
            </a:extLst>
          </p:cNvPr>
          <p:cNvSpPr>
            <a:spLocks noChangeShapeType="1"/>
          </p:cNvSpPr>
          <p:nvPr/>
        </p:nvSpPr>
        <p:spPr bwMode="auto">
          <a:xfrm flipH="1" flipV="1">
            <a:off x="1302431" y="2178565"/>
            <a:ext cx="190398" cy="700565"/>
          </a:xfrm>
          <a:prstGeom prst="line">
            <a:avLst/>
          </a:prstGeom>
          <a:noFill/>
          <a:ln w="50800">
            <a:solidFill>
              <a:srgbClr val="FF0000"/>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grpSp>
        <p:nvGrpSpPr>
          <p:cNvPr id="64" name="Group 63">
            <a:extLst>
              <a:ext uri="{FF2B5EF4-FFF2-40B4-BE49-F238E27FC236}">
                <a16:creationId xmlns:a16="http://schemas.microsoft.com/office/drawing/2014/main" id="{628F68A5-A0AE-ABE9-B4B3-210ED93BD465}"/>
              </a:ext>
            </a:extLst>
          </p:cNvPr>
          <p:cNvGrpSpPr/>
          <p:nvPr/>
        </p:nvGrpSpPr>
        <p:grpSpPr>
          <a:xfrm>
            <a:off x="1370781" y="2847768"/>
            <a:ext cx="470647" cy="502009"/>
            <a:chOff x="2676998" y="2966359"/>
            <a:chExt cx="470647" cy="502009"/>
          </a:xfrm>
        </p:grpSpPr>
        <p:sp>
          <p:nvSpPr>
            <p:cNvPr id="65" name="Oval 4">
              <a:extLst>
                <a:ext uri="{FF2B5EF4-FFF2-40B4-BE49-F238E27FC236}">
                  <a16:creationId xmlns:a16="http://schemas.microsoft.com/office/drawing/2014/main" id="{C10E2A77-14DE-BE95-765A-8F912CC92D52}"/>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66" name="Text Box 5">
              <a:extLst>
                <a:ext uri="{FF2B5EF4-FFF2-40B4-BE49-F238E27FC236}">
                  <a16:creationId xmlns:a16="http://schemas.microsoft.com/office/drawing/2014/main" id="{4FCEC18A-EEFC-8A77-33C8-38AF85181A1F}"/>
                </a:ext>
              </a:extLst>
            </p:cNvPr>
            <p:cNvSpPr txBox="1">
              <a:spLocks noChangeArrowheads="1"/>
            </p:cNvSpPr>
            <p:nvPr/>
          </p:nvSpPr>
          <p:spPr bwMode="auto">
            <a:xfrm>
              <a:off x="2734902" y="2966359"/>
              <a:ext cx="352982"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C</a:t>
              </a:r>
            </a:p>
          </p:txBody>
        </p:sp>
      </p:grpSp>
      <p:sp>
        <p:nvSpPr>
          <p:cNvPr id="67" name="Line 16">
            <a:extLst>
              <a:ext uri="{FF2B5EF4-FFF2-40B4-BE49-F238E27FC236}">
                <a16:creationId xmlns:a16="http://schemas.microsoft.com/office/drawing/2014/main" id="{257D1346-7EF3-AA00-5BF6-9363A178D472}"/>
              </a:ext>
            </a:extLst>
          </p:cNvPr>
          <p:cNvSpPr>
            <a:spLocks noChangeShapeType="1"/>
          </p:cNvSpPr>
          <p:nvPr/>
        </p:nvSpPr>
        <p:spPr bwMode="auto">
          <a:xfrm rot="5400000" flipH="1" flipV="1">
            <a:off x="838264" y="3521355"/>
            <a:ext cx="941408" cy="565117"/>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grpSp>
        <p:nvGrpSpPr>
          <p:cNvPr id="70" name="Group 69">
            <a:extLst>
              <a:ext uri="{FF2B5EF4-FFF2-40B4-BE49-F238E27FC236}">
                <a16:creationId xmlns:a16="http://schemas.microsoft.com/office/drawing/2014/main" id="{2A5F2D96-2F71-4CD0-500D-E8928C2DC5BE}"/>
              </a:ext>
            </a:extLst>
          </p:cNvPr>
          <p:cNvGrpSpPr/>
          <p:nvPr/>
        </p:nvGrpSpPr>
        <p:grpSpPr>
          <a:xfrm>
            <a:off x="770112" y="4244011"/>
            <a:ext cx="470647" cy="502009"/>
            <a:chOff x="2676998" y="2966359"/>
            <a:chExt cx="470647" cy="502009"/>
          </a:xfrm>
        </p:grpSpPr>
        <p:sp>
          <p:nvSpPr>
            <p:cNvPr id="71" name="Oval 4">
              <a:extLst>
                <a:ext uri="{FF2B5EF4-FFF2-40B4-BE49-F238E27FC236}">
                  <a16:creationId xmlns:a16="http://schemas.microsoft.com/office/drawing/2014/main" id="{2286B548-2677-2F36-E3B3-DC1EF921C7B9}"/>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72" name="Text Box 5">
              <a:extLst>
                <a:ext uri="{FF2B5EF4-FFF2-40B4-BE49-F238E27FC236}">
                  <a16:creationId xmlns:a16="http://schemas.microsoft.com/office/drawing/2014/main" id="{FBEBC47C-B523-BB74-A52A-EC5F0B1BFA8D}"/>
                </a:ext>
              </a:extLst>
            </p:cNvPr>
            <p:cNvSpPr txBox="1">
              <a:spLocks noChangeArrowheads="1"/>
            </p:cNvSpPr>
            <p:nvPr/>
          </p:nvSpPr>
          <p:spPr bwMode="auto">
            <a:xfrm>
              <a:off x="2734902" y="2966359"/>
              <a:ext cx="338554"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E</a:t>
              </a:r>
            </a:p>
          </p:txBody>
        </p:sp>
      </p:grpSp>
      <p:grpSp>
        <p:nvGrpSpPr>
          <p:cNvPr id="74" name="Group 73">
            <a:extLst>
              <a:ext uri="{FF2B5EF4-FFF2-40B4-BE49-F238E27FC236}">
                <a16:creationId xmlns:a16="http://schemas.microsoft.com/office/drawing/2014/main" id="{43441E83-EEBC-24B9-7701-0372ACE33728}"/>
              </a:ext>
            </a:extLst>
          </p:cNvPr>
          <p:cNvGrpSpPr/>
          <p:nvPr/>
        </p:nvGrpSpPr>
        <p:grpSpPr>
          <a:xfrm>
            <a:off x="2742280" y="3429931"/>
            <a:ext cx="470647" cy="502009"/>
            <a:chOff x="2676998" y="2966359"/>
            <a:chExt cx="470647" cy="502009"/>
          </a:xfrm>
        </p:grpSpPr>
        <p:sp>
          <p:nvSpPr>
            <p:cNvPr id="75" name="Oval 4">
              <a:extLst>
                <a:ext uri="{FF2B5EF4-FFF2-40B4-BE49-F238E27FC236}">
                  <a16:creationId xmlns:a16="http://schemas.microsoft.com/office/drawing/2014/main" id="{9504B914-89F6-13AD-4D09-BD993C1BB074}"/>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76" name="Text Box 5">
              <a:extLst>
                <a:ext uri="{FF2B5EF4-FFF2-40B4-BE49-F238E27FC236}">
                  <a16:creationId xmlns:a16="http://schemas.microsoft.com/office/drawing/2014/main" id="{D5A853B4-4491-4ACC-9D48-43C352CAEBB6}"/>
                </a:ext>
              </a:extLst>
            </p:cNvPr>
            <p:cNvSpPr txBox="1">
              <a:spLocks noChangeArrowheads="1"/>
            </p:cNvSpPr>
            <p:nvPr/>
          </p:nvSpPr>
          <p:spPr bwMode="auto">
            <a:xfrm>
              <a:off x="2734902" y="2966359"/>
              <a:ext cx="330540"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F</a:t>
              </a:r>
            </a:p>
          </p:txBody>
        </p:sp>
      </p:grpSp>
      <p:grpSp>
        <p:nvGrpSpPr>
          <p:cNvPr id="81" name="Group 80">
            <a:extLst>
              <a:ext uri="{FF2B5EF4-FFF2-40B4-BE49-F238E27FC236}">
                <a16:creationId xmlns:a16="http://schemas.microsoft.com/office/drawing/2014/main" id="{BBCF1216-4976-0D8E-82DA-2ED544ECB314}"/>
              </a:ext>
            </a:extLst>
          </p:cNvPr>
          <p:cNvGrpSpPr/>
          <p:nvPr/>
        </p:nvGrpSpPr>
        <p:grpSpPr>
          <a:xfrm>
            <a:off x="2908539" y="4765656"/>
            <a:ext cx="470647" cy="502009"/>
            <a:chOff x="2676998" y="2966359"/>
            <a:chExt cx="470647" cy="502009"/>
          </a:xfrm>
        </p:grpSpPr>
        <p:sp>
          <p:nvSpPr>
            <p:cNvPr id="82" name="Oval 4">
              <a:extLst>
                <a:ext uri="{FF2B5EF4-FFF2-40B4-BE49-F238E27FC236}">
                  <a16:creationId xmlns:a16="http://schemas.microsoft.com/office/drawing/2014/main" id="{FA3B27FA-E4A2-7645-A12A-64C1DE4CDE92}"/>
                </a:ext>
              </a:extLst>
            </p:cNvPr>
            <p:cNvSpPr>
              <a:spLocks noChangeArrowheads="1"/>
            </p:cNvSpPr>
            <p:nvPr/>
          </p:nvSpPr>
          <p:spPr bwMode="auto">
            <a:xfrm>
              <a:off x="2676998" y="2997721"/>
              <a:ext cx="470647" cy="470647"/>
            </a:xfrm>
            <a:prstGeom prst="ellipse">
              <a:avLst/>
            </a:prstGeom>
            <a:noFill/>
            <a:ln w="38100">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83" name="Text Box 5">
              <a:extLst>
                <a:ext uri="{FF2B5EF4-FFF2-40B4-BE49-F238E27FC236}">
                  <a16:creationId xmlns:a16="http://schemas.microsoft.com/office/drawing/2014/main" id="{F9234906-B332-1FCB-7926-6DBCA673796D}"/>
                </a:ext>
              </a:extLst>
            </p:cNvPr>
            <p:cNvSpPr txBox="1">
              <a:spLocks noChangeArrowheads="1"/>
            </p:cNvSpPr>
            <p:nvPr/>
          </p:nvSpPr>
          <p:spPr bwMode="auto">
            <a:xfrm>
              <a:off x="2734902" y="2966359"/>
              <a:ext cx="386644" cy="47256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G</a:t>
              </a:r>
            </a:p>
          </p:txBody>
        </p:sp>
      </p:grpSp>
      <p:grpSp>
        <p:nvGrpSpPr>
          <p:cNvPr id="84" name="Group 83">
            <a:extLst>
              <a:ext uri="{FF2B5EF4-FFF2-40B4-BE49-F238E27FC236}">
                <a16:creationId xmlns:a16="http://schemas.microsoft.com/office/drawing/2014/main" id="{6BF560E2-3E1D-73C2-24BC-30B3FBC7E887}"/>
              </a:ext>
            </a:extLst>
          </p:cNvPr>
          <p:cNvGrpSpPr/>
          <p:nvPr/>
        </p:nvGrpSpPr>
        <p:grpSpPr>
          <a:xfrm>
            <a:off x="1584804" y="5317095"/>
            <a:ext cx="470647" cy="502009"/>
            <a:chOff x="2676998" y="2966359"/>
            <a:chExt cx="470647" cy="502009"/>
          </a:xfrm>
        </p:grpSpPr>
        <p:sp>
          <p:nvSpPr>
            <p:cNvPr id="85" name="Oval 4">
              <a:extLst>
                <a:ext uri="{FF2B5EF4-FFF2-40B4-BE49-F238E27FC236}">
                  <a16:creationId xmlns:a16="http://schemas.microsoft.com/office/drawing/2014/main" id="{64F1ACF4-34C0-A051-68D1-DBA0D3C3E430}"/>
                </a:ext>
              </a:extLst>
            </p:cNvPr>
            <p:cNvSpPr>
              <a:spLocks noChangeArrowheads="1"/>
            </p:cNvSpPr>
            <p:nvPr/>
          </p:nvSpPr>
          <p:spPr bwMode="auto">
            <a:xfrm>
              <a:off x="2676998" y="2997721"/>
              <a:ext cx="470647" cy="470647"/>
            </a:xfrm>
            <a:prstGeom prst="ellipse">
              <a:avLst/>
            </a:prstGeom>
            <a:noFill/>
            <a:ln w="38100">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86" name="Text Box 5">
              <a:extLst>
                <a:ext uri="{FF2B5EF4-FFF2-40B4-BE49-F238E27FC236}">
                  <a16:creationId xmlns:a16="http://schemas.microsoft.com/office/drawing/2014/main" id="{169B5AFF-8031-89DF-5706-EF4C4F87EDFD}"/>
                </a:ext>
              </a:extLst>
            </p:cNvPr>
            <p:cNvSpPr txBox="1">
              <a:spLocks noChangeArrowheads="1"/>
            </p:cNvSpPr>
            <p:nvPr/>
          </p:nvSpPr>
          <p:spPr bwMode="auto">
            <a:xfrm>
              <a:off x="2734902" y="2966359"/>
              <a:ext cx="385042" cy="47256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H</a:t>
              </a:r>
            </a:p>
          </p:txBody>
        </p:sp>
      </p:grpSp>
      <p:sp>
        <p:nvSpPr>
          <p:cNvPr id="87" name="Line 16">
            <a:extLst>
              <a:ext uri="{FF2B5EF4-FFF2-40B4-BE49-F238E27FC236}">
                <a16:creationId xmlns:a16="http://schemas.microsoft.com/office/drawing/2014/main" id="{236AE45E-9401-4C12-90D2-B83745BA32AB}"/>
              </a:ext>
            </a:extLst>
          </p:cNvPr>
          <p:cNvSpPr>
            <a:spLocks noChangeShapeType="1"/>
          </p:cNvSpPr>
          <p:nvPr/>
        </p:nvSpPr>
        <p:spPr bwMode="auto">
          <a:xfrm flipH="1" flipV="1">
            <a:off x="451902" y="3451902"/>
            <a:ext cx="333557" cy="951181"/>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88" name="Line 16">
            <a:extLst>
              <a:ext uri="{FF2B5EF4-FFF2-40B4-BE49-F238E27FC236}">
                <a16:creationId xmlns:a16="http://schemas.microsoft.com/office/drawing/2014/main" id="{3795B9A5-5EC5-1BA8-77D1-E81DE1430CB6}"/>
              </a:ext>
            </a:extLst>
          </p:cNvPr>
          <p:cNvSpPr>
            <a:spLocks noChangeShapeType="1"/>
          </p:cNvSpPr>
          <p:nvPr/>
        </p:nvSpPr>
        <p:spPr bwMode="auto">
          <a:xfrm rot="5400000" flipH="1" flipV="1">
            <a:off x="275964" y="2272654"/>
            <a:ext cx="941408" cy="565117"/>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4" name="Line 16">
            <a:extLst>
              <a:ext uri="{FF2B5EF4-FFF2-40B4-BE49-F238E27FC236}">
                <a16:creationId xmlns:a16="http://schemas.microsoft.com/office/drawing/2014/main" id="{4AD95A5B-367B-25E1-4915-430BBE0A7E1A}"/>
              </a:ext>
            </a:extLst>
          </p:cNvPr>
          <p:cNvSpPr>
            <a:spLocks noChangeShapeType="1"/>
          </p:cNvSpPr>
          <p:nvPr/>
        </p:nvSpPr>
        <p:spPr bwMode="auto">
          <a:xfrm flipH="1" flipV="1">
            <a:off x="2771645" y="2548494"/>
            <a:ext cx="199805" cy="903407"/>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5" name="Line 16">
            <a:extLst>
              <a:ext uri="{FF2B5EF4-FFF2-40B4-BE49-F238E27FC236}">
                <a16:creationId xmlns:a16="http://schemas.microsoft.com/office/drawing/2014/main" id="{7AE5DD9C-2FF5-6852-EC9E-7EFFBB3F7E0B}"/>
              </a:ext>
            </a:extLst>
          </p:cNvPr>
          <p:cNvSpPr>
            <a:spLocks noChangeShapeType="1"/>
          </p:cNvSpPr>
          <p:nvPr/>
        </p:nvSpPr>
        <p:spPr bwMode="auto">
          <a:xfrm flipH="1" flipV="1">
            <a:off x="1795078" y="3242602"/>
            <a:ext cx="995627" cy="285819"/>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7" name="Line 16">
            <a:extLst>
              <a:ext uri="{FF2B5EF4-FFF2-40B4-BE49-F238E27FC236}">
                <a16:creationId xmlns:a16="http://schemas.microsoft.com/office/drawing/2014/main" id="{499875F2-230F-94E9-11FE-75669F6EF8AF}"/>
              </a:ext>
            </a:extLst>
          </p:cNvPr>
          <p:cNvSpPr>
            <a:spLocks noChangeShapeType="1"/>
          </p:cNvSpPr>
          <p:nvPr/>
        </p:nvSpPr>
        <p:spPr bwMode="auto">
          <a:xfrm flipH="1" flipV="1">
            <a:off x="1084174" y="4716323"/>
            <a:ext cx="565118" cy="694690"/>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8" name="Line 16">
            <a:extLst>
              <a:ext uri="{FF2B5EF4-FFF2-40B4-BE49-F238E27FC236}">
                <a16:creationId xmlns:a16="http://schemas.microsoft.com/office/drawing/2014/main" id="{0A63BE2F-5ED6-528E-9B29-05AE6D2F0D5A}"/>
              </a:ext>
            </a:extLst>
          </p:cNvPr>
          <p:cNvSpPr>
            <a:spLocks noChangeShapeType="1"/>
          </p:cNvSpPr>
          <p:nvPr/>
        </p:nvSpPr>
        <p:spPr bwMode="auto">
          <a:xfrm flipH="1" flipV="1">
            <a:off x="3043870" y="3895185"/>
            <a:ext cx="92475" cy="902011"/>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9" name="Line 16">
            <a:extLst>
              <a:ext uri="{FF2B5EF4-FFF2-40B4-BE49-F238E27FC236}">
                <a16:creationId xmlns:a16="http://schemas.microsoft.com/office/drawing/2014/main" id="{2B274114-EB9B-4AA0-4C93-5B82F540A239}"/>
              </a:ext>
            </a:extLst>
          </p:cNvPr>
          <p:cNvSpPr>
            <a:spLocks noChangeShapeType="1"/>
          </p:cNvSpPr>
          <p:nvPr/>
        </p:nvSpPr>
        <p:spPr bwMode="auto">
          <a:xfrm flipH="1">
            <a:off x="2051582" y="5225517"/>
            <a:ext cx="992287" cy="428394"/>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2" name="Text Box 29">
            <a:extLst>
              <a:ext uri="{FF2B5EF4-FFF2-40B4-BE49-F238E27FC236}">
                <a16:creationId xmlns:a16="http://schemas.microsoft.com/office/drawing/2014/main" id="{1E359689-B4C7-F492-DA60-D91181BB3A7E}"/>
              </a:ext>
            </a:extLst>
          </p:cNvPr>
          <p:cNvSpPr txBox="1">
            <a:spLocks noChangeArrowheads="1"/>
          </p:cNvSpPr>
          <p:nvPr/>
        </p:nvSpPr>
        <p:spPr bwMode="auto">
          <a:xfrm>
            <a:off x="1831635" y="1668948"/>
            <a:ext cx="34015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7</a:t>
            </a:r>
          </a:p>
        </p:txBody>
      </p:sp>
      <p:sp>
        <p:nvSpPr>
          <p:cNvPr id="9" name="Text Box 29">
            <a:extLst>
              <a:ext uri="{FF2B5EF4-FFF2-40B4-BE49-F238E27FC236}">
                <a16:creationId xmlns:a16="http://schemas.microsoft.com/office/drawing/2014/main" id="{01BA4B0A-B61C-92B3-1AFF-7B97CCD0ED46}"/>
              </a:ext>
            </a:extLst>
          </p:cNvPr>
          <p:cNvSpPr txBox="1">
            <a:spLocks noChangeArrowheads="1"/>
          </p:cNvSpPr>
          <p:nvPr/>
        </p:nvSpPr>
        <p:spPr bwMode="auto">
          <a:xfrm>
            <a:off x="374658" y="2117192"/>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11</a:t>
            </a:r>
          </a:p>
        </p:txBody>
      </p:sp>
      <p:sp>
        <p:nvSpPr>
          <p:cNvPr id="10" name="Text Box 29">
            <a:extLst>
              <a:ext uri="{FF2B5EF4-FFF2-40B4-BE49-F238E27FC236}">
                <a16:creationId xmlns:a16="http://schemas.microsoft.com/office/drawing/2014/main" id="{9C869FD1-60FE-C204-0770-886F51B3370B}"/>
              </a:ext>
            </a:extLst>
          </p:cNvPr>
          <p:cNvSpPr txBox="1">
            <a:spLocks noChangeArrowheads="1"/>
          </p:cNvSpPr>
          <p:nvPr/>
        </p:nvSpPr>
        <p:spPr bwMode="auto">
          <a:xfrm>
            <a:off x="1367813" y="2228852"/>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solidFill>
                  <a:srgbClr val="FF0000"/>
                </a:solidFill>
              </a:rPr>
              <a:t>14</a:t>
            </a:r>
          </a:p>
        </p:txBody>
      </p:sp>
      <p:sp>
        <p:nvSpPr>
          <p:cNvPr id="11" name="Text Box 29">
            <a:extLst>
              <a:ext uri="{FF2B5EF4-FFF2-40B4-BE49-F238E27FC236}">
                <a16:creationId xmlns:a16="http://schemas.microsoft.com/office/drawing/2014/main" id="{93590DCC-8499-AC7E-37EB-123EFCE11909}"/>
              </a:ext>
            </a:extLst>
          </p:cNvPr>
          <p:cNvSpPr txBox="1">
            <a:spLocks noChangeArrowheads="1"/>
          </p:cNvSpPr>
          <p:nvPr/>
        </p:nvSpPr>
        <p:spPr bwMode="auto">
          <a:xfrm>
            <a:off x="188063" y="3727186"/>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15</a:t>
            </a:r>
          </a:p>
        </p:txBody>
      </p:sp>
      <p:sp>
        <p:nvSpPr>
          <p:cNvPr id="12" name="Text Box 29">
            <a:extLst>
              <a:ext uri="{FF2B5EF4-FFF2-40B4-BE49-F238E27FC236}">
                <a16:creationId xmlns:a16="http://schemas.microsoft.com/office/drawing/2014/main" id="{3E1F2FDC-4A03-637C-9F91-06D128D1F9A5}"/>
              </a:ext>
            </a:extLst>
          </p:cNvPr>
          <p:cNvSpPr txBox="1">
            <a:spLocks noChangeArrowheads="1"/>
          </p:cNvSpPr>
          <p:nvPr/>
        </p:nvSpPr>
        <p:spPr bwMode="auto">
          <a:xfrm>
            <a:off x="1328054" y="3570630"/>
            <a:ext cx="34015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solidFill>
                  <a:srgbClr val="FF0000"/>
                </a:solidFill>
              </a:rPr>
              <a:t>8</a:t>
            </a:r>
          </a:p>
        </p:txBody>
      </p:sp>
      <p:sp>
        <p:nvSpPr>
          <p:cNvPr id="13" name="Text Box 29">
            <a:extLst>
              <a:ext uri="{FF2B5EF4-FFF2-40B4-BE49-F238E27FC236}">
                <a16:creationId xmlns:a16="http://schemas.microsoft.com/office/drawing/2014/main" id="{8A49FE69-D795-7CF8-665D-6479A288383C}"/>
              </a:ext>
            </a:extLst>
          </p:cNvPr>
          <p:cNvSpPr txBox="1">
            <a:spLocks noChangeArrowheads="1"/>
          </p:cNvSpPr>
          <p:nvPr/>
        </p:nvSpPr>
        <p:spPr bwMode="auto">
          <a:xfrm>
            <a:off x="2113242" y="2974285"/>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solidFill>
                  <a:srgbClr val="FF0000"/>
                </a:solidFill>
              </a:rPr>
              <a:t>10</a:t>
            </a:r>
          </a:p>
        </p:txBody>
      </p:sp>
      <p:sp>
        <p:nvSpPr>
          <p:cNvPr id="14" name="Text Box 29">
            <a:extLst>
              <a:ext uri="{FF2B5EF4-FFF2-40B4-BE49-F238E27FC236}">
                <a16:creationId xmlns:a16="http://schemas.microsoft.com/office/drawing/2014/main" id="{D190361E-FE4C-C2A5-C87D-AC3472ADB28E}"/>
              </a:ext>
            </a:extLst>
          </p:cNvPr>
          <p:cNvSpPr txBox="1">
            <a:spLocks noChangeArrowheads="1"/>
          </p:cNvSpPr>
          <p:nvPr/>
        </p:nvSpPr>
        <p:spPr bwMode="auto">
          <a:xfrm>
            <a:off x="1109394" y="4972049"/>
            <a:ext cx="34015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9</a:t>
            </a:r>
          </a:p>
        </p:txBody>
      </p:sp>
      <p:sp>
        <p:nvSpPr>
          <p:cNvPr id="15" name="Text Box 29">
            <a:extLst>
              <a:ext uri="{FF2B5EF4-FFF2-40B4-BE49-F238E27FC236}">
                <a16:creationId xmlns:a16="http://schemas.microsoft.com/office/drawing/2014/main" id="{76EE744C-BEAE-51E4-E49F-BB1DF9F35802}"/>
              </a:ext>
            </a:extLst>
          </p:cNvPr>
          <p:cNvSpPr txBox="1">
            <a:spLocks noChangeArrowheads="1"/>
          </p:cNvSpPr>
          <p:nvPr/>
        </p:nvSpPr>
        <p:spPr bwMode="auto">
          <a:xfrm>
            <a:off x="2401475" y="5409370"/>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10</a:t>
            </a:r>
          </a:p>
        </p:txBody>
      </p:sp>
      <p:sp>
        <p:nvSpPr>
          <p:cNvPr id="16" name="Text Box 29">
            <a:extLst>
              <a:ext uri="{FF2B5EF4-FFF2-40B4-BE49-F238E27FC236}">
                <a16:creationId xmlns:a16="http://schemas.microsoft.com/office/drawing/2014/main" id="{5C63DB4C-CDAA-3061-F55E-4EF9183A42D1}"/>
              </a:ext>
            </a:extLst>
          </p:cNvPr>
          <p:cNvSpPr txBox="1">
            <a:spLocks noChangeArrowheads="1"/>
          </p:cNvSpPr>
          <p:nvPr/>
        </p:nvSpPr>
        <p:spPr bwMode="auto">
          <a:xfrm>
            <a:off x="3087277" y="4127225"/>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20</a:t>
            </a:r>
          </a:p>
        </p:txBody>
      </p:sp>
      <p:sp>
        <p:nvSpPr>
          <p:cNvPr id="17" name="Text Box 29">
            <a:extLst>
              <a:ext uri="{FF2B5EF4-FFF2-40B4-BE49-F238E27FC236}">
                <a16:creationId xmlns:a16="http://schemas.microsoft.com/office/drawing/2014/main" id="{7E9E76CB-6D99-AA76-456A-38CBAFA3F044}"/>
              </a:ext>
            </a:extLst>
          </p:cNvPr>
          <p:cNvSpPr txBox="1">
            <a:spLocks noChangeArrowheads="1"/>
          </p:cNvSpPr>
          <p:nvPr/>
        </p:nvSpPr>
        <p:spPr bwMode="auto">
          <a:xfrm>
            <a:off x="2828862" y="2715866"/>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25</a:t>
            </a:r>
          </a:p>
        </p:txBody>
      </p:sp>
      <p:graphicFrame>
        <p:nvGraphicFramePr>
          <p:cNvPr id="19" name="Table 100">
            <a:extLst>
              <a:ext uri="{FF2B5EF4-FFF2-40B4-BE49-F238E27FC236}">
                <a16:creationId xmlns:a16="http://schemas.microsoft.com/office/drawing/2014/main" id="{ED6A3F3A-48C4-9593-BEA1-52570B8F48D5}"/>
              </a:ext>
            </a:extLst>
          </p:cNvPr>
          <p:cNvGraphicFramePr>
            <a:graphicFrameLocks noGrp="1"/>
          </p:cNvGraphicFramePr>
          <p:nvPr/>
        </p:nvGraphicFramePr>
        <p:xfrm>
          <a:off x="4774599" y="1630017"/>
          <a:ext cx="1705714" cy="4073589"/>
        </p:xfrm>
        <a:graphic>
          <a:graphicData uri="http://schemas.openxmlformats.org/drawingml/2006/table">
            <a:tbl>
              <a:tblPr firstRow="1" bandRow="1">
                <a:tableStyleId>{5C22544A-7EE6-4342-B048-85BDC9FD1C3A}</a:tableStyleId>
              </a:tblPr>
              <a:tblGrid>
                <a:gridCol w="858028">
                  <a:extLst>
                    <a:ext uri="{9D8B030D-6E8A-4147-A177-3AD203B41FA5}">
                      <a16:colId xmlns:a16="http://schemas.microsoft.com/office/drawing/2014/main" val="413673760"/>
                    </a:ext>
                  </a:extLst>
                </a:gridCol>
                <a:gridCol w="847686">
                  <a:extLst>
                    <a:ext uri="{9D8B030D-6E8A-4147-A177-3AD203B41FA5}">
                      <a16:colId xmlns:a16="http://schemas.microsoft.com/office/drawing/2014/main" val="188196335"/>
                    </a:ext>
                  </a:extLst>
                </a:gridCol>
              </a:tblGrid>
              <a:tr h="452621">
                <a:tc>
                  <a:txBody>
                    <a:bodyPr/>
                    <a:lstStyle/>
                    <a:p>
                      <a:pPr algn="ctr"/>
                      <a:r>
                        <a:rPr lang="en-US" dirty="0"/>
                        <a:t>n</a:t>
                      </a:r>
                    </a:p>
                  </a:txBody>
                  <a:tcPr/>
                </a:tc>
                <a:tc>
                  <a:txBody>
                    <a:bodyPr/>
                    <a:lstStyle/>
                    <a:p>
                      <a:r>
                        <a:rPr lang="en-US" dirty="0"/>
                        <a:t>h(n)</a:t>
                      </a:r>
                    </a:p>
                  </a:txBody>
                  <a:tcPr/>
                </a:tc>
                <a:extLst>
                  <a:ext uri="{0D108BD9-81ED-4DB2-BD59-A6C34878D82A}">
                    <a16:rowId xmlns:a16="http://schemas.microsoft.com/office/drawing/2014/main" val="2723341783"/>
                  </a:ext>
                </a:extLst>
              </a:tr>
              <a:tr h="452621">
                <a:tc>
                  <a:txBody>
                    <a:bodyPr/>
                    <a:lstStyle/>
                    <a:p>
                      <a:pPr algn="ctr"/>
                      <a:r>
                        <a:rPr lang="en-US" dirty="0"/>
                        <a:t>A</a:t>
                      </a:r>
                    </a:p>
                  </a:txBody>
                  <a:tcPr/>
                </a:tc>
                <a:tc>
                  <a:txBody>
                    <a:bodyPr/>
                    <a:lstStyle/>
                    <a:p>
                      <a:r>
                        <a:rPr lang="en-US" dirty="0"/>
                        <a:t>40</a:t>
                      </a:r>
                    </a:p>
                  </a:txBody>
                  <a:tcPr/>
                </a:tc>
                <a:extLst>
                  <a:ext uri="{0D108BD9-81ED-4DB2-BD59-A6C34878D82A}">
                    <a16:rowId xmlns:a16="http://schemas.microsoft.com/office/drawing/2014/main" val="1650165834"/>
                  </a:ext>
                </a:extLst>
              </a:tr>
              <a:tr h="452621">
                <a:tc>
                  <a:txBody>
                    <a:bodyPr/>
                    <a:lstStyle/>
                    <a:p>
                      <a:pPr algn="ctr"/>
                      <a:r>
                        <a:rPr lang="en-US" dirty="0">
                          <a:solidFill>
                            <a:schemeClr val="tx1"/>
                          </a:solidFill>
                        </a:rPr>
                        <a:t>B</a:t>
                      </a:r>
                    </a:p>
                  </a:txBody>
                  <a:tcPr/>
                </a:tc>
                <a:tc>
                  <a:txBody>
                    <a:bodyPr/>
                    <a:lstStyle/>
                    <a:p>
                      <a:r>
                        <a:rPr lang="en-US" dirty="0">
                          <a:solidFill>
                            <a:schemeClr val="tx1"/>
                          </a:solidFill>
                        </a:rPr>
                        <a:t>32</a:t>
                      </a:r>
                    </a:p>
                  </a:txBody>
                  <a:tcPr/>
                </a:tc>
                <a:extLst>
                  <a:ext uri="{0D108BD9-81ED-4DB2-BD59-A6C34878D82A}">
                    <a16:rowId xmlns:a16="http://schemas.microsoft.com/office/drawing/2014/main" val="3493382235"/>
                  </a:ext>
                </a:extLst>
              </a:tr>
              <a:tr h="452621">
                <a:tc>
                  <a:txBody>
                    <a:bodyPr/>
                    <a:lstStyle/>
                    <a:p>
                      <a:pPr algn="ctr"/>
                      <a:r>
                        <a:rPr lang="en-US" dirty="0">
                          <a:solidFill>
                            <a:srgbClr val="FF0000"/>
                          </a:solidFill>
                        </a:rPr>
                        <a:t>C</a:t>
                      </a:r>
                    </a:p>
                  </a:txBody>
                  <a:tcPr/>
                </a:tc>
                <a:tc>
                  <a:txBody>
                    <a:bodyPr/>
                    <a:lstStyle/>
                    <a:p>
                      <a:r>
                        <a:rPr lang="en-US" dirty="0">
                          <a:solidFill>
                            <a:srgbClr val="FF0000"/>
                          </a:solidFill>
                        </a:rPr>
                        <a:t>25</a:t>
                      </a:r>
                    </a:p>
                  </a:txBody>
                  <a:tcPr/>
                </a:tc>
                <a:extLst>
                  <a:ext uri="{0D108BD9-81ED-4DB2-BD59-A6C34878D82A}">
                    <a16:rowId xmlns:a16="http://schemas.microsoft.com/office/drawing/2014/main" val="2000415156"/>
                  </a:ext>
                </a:extLst>
              </a:tr>
              <a:tr h="452621">
                <a:tc>
                  <a:txBody>
                    <a:bodyPr/>
                    <a:lstStyle/>
                    <a:p>
                      <a:pPr algn="ctr"/>
                      <a:r>
                        <a:rPr lang="en-US" dirty="0">
                          <a:solidFill>
                            <a:schemeClr val="tx1"/>
                          </a:solidFill>
                        </a:rPr>
                        <a:t>D</a:t>
                      </a:r>
                    </a:p>
                  </a:txBody>
                  <a:tcPr/>
                </a:tc>
                <a:tc>
                  <a:txBody>
                    <a:bodyPr/>
                    <a:lstStyle/>
                    <a:p>
                      <a:r>
                        <a:rPr lang="en-US" dirty="0">
                          <a:solidFill>
                            <a:schemeClr val="tx1"/>
                          </a:solidFill>
                        </a:rPr>
                        <a:t>35</a:t>
                      </a:r>
                    </a:p>
                  </a:txBody>
                  <a:tcPr/>
                </a:tc>
                <a:extLst>
                  <a:ext uri="{0D108BD9-81ED-4DB2-BD59-A6C34878D82A}">
                    <a16:rowId xmlns:a16="http://schemas.microsoft.com/office/drawing/2014/main" val="4225612385"/>
                  </a:ext>
                </a:extLst>
              </a:tr>
              <a:tr h="452621">
                <a:tc>
                  <a:txBody>
                    <a:bodyPr/>
                    <a:lstStyle/>
                    <a:p>
                      <a:pPr algn="ctr"/>
                      <a:r>
                        <a:rPr lang="en-US" dirty="0">
                          <a:solidFill>
                            <a:srgbClr val="FF0000"/>
                          </a:solidFill>
                        </a:rPr>
                        <a:t>E</a:t>
                      </a:r>
                    </a:p>
                  </a:txBody>
                  <a:tcPr/>
                </a:tc>
                <a:tc>
                  <a:txBody>
                    <a:bodyPr/>
                    <a:lstStyle/>
                    <a:p>
                      <a:r>
                        <a:rPr lang="en-US" dirty="0">
                          <a:solidFill>
                            <a:srgbClr val="FF0000"/>
                          </a:solidFill>
                        </a:rPr>
                        <a:t>19</a:t>
                      </a:r>
                    </a:p>
                  </a:txBody>
                  <a:tcPr/>
                </a:tc>
                <a:extLst>
                  <a:ext uri="{0D108BD9-81ED-4DB2-BD59-A6C34878D82A}">
                    <a16:rowId xmlns:a16="http://schemas.microsoft.com/office/drawing/2014/main" val="910242261"/>
                  </a:ext>
                </a:extLst>
              </a:tr>
              <a:tr h="452621">
                <a:tc>
                  <a:txBody>
                    <a:bodyPr/>
                    <a:lstStyle/>
                    <a:p>
                      <a:pPr algn="ctr"/>
                      <a:r>
                        <a:rPr lang="en-US" dirty="0">
                          <a:solidFill>
                            <a:srgbClr val="FF0000"/>
                          </a:solidFill>
                        </a:rPr>
                        <a:t>F</a:t>
                      </a:r>
                    </a:p>
                  </a:txBody>
                  <a:tcPr/>
                </a:tc>
                <a:tc>
                  <a:txBody>
                    <a:bodyPr/>
                    <a:lstStyle/>
                    <a:p>
                      <a:r>
                        <a:rPr lang="en-US" dirty="0">
                          <a:solidFill>
                            <a:srgbClr val="FF0000"/>
                          </a:solidFill>
                        </a:rPr>
                        <a:t>17</a:t>
                      </a:r>
                    </a:p>
                  </a:txBody>
                  <a:tcPr/>
                </a:tc>
                <a:extLst>
                  <a:ext uri="{0D108BD9-81ED-4DB2-BD59-A6C34878D82A}">
                    <a16:rowId xmlns:a16="http://schemas.microsoft.com/office/drawing/2014/main" val="3284643111"/>
                  </a:ext>
                </a:extLst>
              </a:tr>
              <a:tr h="452621">
                <a:tc>
                  <a:txBody>
                    <a:bodyPr/>
                    <a:lstStyle/>
                    <a:p>
                      <a:pPr algn="ctr"/>
                      <a:r>
                        <a:rPr lang="en-US" dirty="0"/>
                        <a:t>H</a:t>
                      </a:r>
                    </a:p>
                  </a:txBody>
                  <a:tcPr/>
                </a:tc>
                <a:tc>
                  <a:txBody>
                    <a:bodyPr/>
                    <a:lstStyle/>
                    <a:p>
                      <a:r>
                        <a:rPr lang="en-US" dirty="0"/>
                        <a:t>10</a:t>
                      </a:r>
                    </a:p>
                  </a:txBody>
                  <a:tcPr/>
                </a:tc>
                <a:extLst>
                  <a:ext uri="{0D108BD9-81ED-4DB2-BD59-A6C34878D82A}">
                    <a16:rowId xmlns:a16="http://schemas.microsoft.com/office/drawing/2014/main" val="1146424579"/>
                  </a:ext>
                </a:extLst>
              </a:tr>
              <a:tr h="452621">
                <a:tc>
                  <a:txBody>
                    <a:bodyPr/>
                    <a:lstStyle/>
                    <a:p>
                      <a:pPr algn="ctr"/>
                      <a:r>
                        <a:rPr lang="en-US" dirty="0">
                          <a:solidFill>
                            <a:schemeClr val="tx1"/>
                          </a:solidFill>
                        </a:rPr>
                        <a:t>G</a:t>
                      </a:r>
                    </a:p>
                  </a:txBody>
                  <a:tcPr/>
                </a:tc>
                <a:tc>
                  <a:txBody>
                    <a:bodyPr/>
                    <a:lstStyle/>
                    <a:p>
                      <a:r>
                        <a:rPr lang="en-US" dirty="0">
                          <a:solidFill>
                            <a:schemeClr val="tx1"/>
                          </a:solidFill>
                        </a:rPr>
                        <a:t>0</a:t>
                      </a:r>
                    </a:p>
                  </a:txBody>
                  <a:tcPr/>
                </a:tc>
                <a:extLst>
                  <a:ext uri="{0D108BD9-81ED-4DB2-BD59-A6C34878D82A}">
                    <a16:rowId xmlns:a16="http://schemas.microsoft.com/office/drawing/2014/main" val="958517701"/>
                  </a:ext>
                </a:extLst>
              </a:tr>
            </a:tbl>
          </a:graphicData>
        </a:graphic>
      </p:graphicFrame>
      <p:sp>
        <p:nvSpPr>
          <p:cNvPr id="18" name="Text Box 31">
            <a:extLst>
              <a:ext uri="{FF2B5EF4-FFF2-40B4-BE49-F238E27FC236}">
                <a16:creationId xmlns:a16="http://schemas.microsoft.com/office/drawing/2014/main" id="{532A8F09-BF0F-DB69-0B66-8B4A1D4FF8A4}"/>
              </a:ext>
            </a:extLst>
          </p:cNvPr>
          <p:cNvSpPr txBox="1">
            <a:spLocks noChangeArrowheads="1"/>
          </p:cNvSpPr>
          <p:nvPr/>
        </p:nvSpPr>
        <p:spPr bwMode="auto">
          <a:xfrm>
            <a:off x="8374077" y="4076765"/>
            <a:ext cx="1418083"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41=14+8+19 </a:t>
            </a:r>
          </a:p>
        </p:txBody>
      </p:sp>
      <p:sp>
        <p:nvSpPr>
          <p:cNvPr id="23" name="Text Box 31">
            <a:extLst>
              <a:ext uri="{FF2B5EF4-FFF2-40B4-BE49-F238E27FC236}">
                <a16:creationId xmlns:a16="http://schemas.microsoft.com/office/drawing/2014/main" id="{FA72CC88-667B-0A05-A265-1208758E4D8D}"/>
              </a:ext>
            </a:extLst>
          </p:cNvPr>
          <p:cNvSpPr txBox="1">
            <a:spLocks noChangeArrowheads="1"/>
          </p:cNvSpPr>
          <p:nvPr/>
        </p:nvSpPr>
        <p:spPr bwMode="auto">
          <a:xfrm>
            <a:off x="9669681" y="4070971"/>
            <a:ext cx="1523064"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41=14+10+17 </a:t>
            </a:r>
          </a:p>
        </p:txBody>
      </p:sp>
      <p:sp>
        <p:nvSpPr>
          <p:cNvPr id="25" name="Text Box 31">
            <a:extLst>
              <a:ext uri="{FF2B5EF4-FFF2-40B4-BE49-F238E27FC236}">
                <a16:creationId xmlns:a16="http://schemas.microsoft.com/office/drawing/2014/main" id="{C6859D26-468B-B632-CA89-CBBBAC85A35D}"/>
              </a:ext>
            </a:extLst>
          </p:cNvPr>
          <p:cNvSpPr txBox="1">
            <a:spLocks noChangeArrowheads="1"/>
          </p:cNvSpPr>
          <p:nvPr/>
        </p:nvSpPr>
        <p:spPr bwMode="auto">
          <a:xfrm>
            <a:off x="6698721" y="2529072"/>
            <a:ext cx="973265"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dirty="0">
                <a:solidFill>
                  <a:srgbClr val="FF0000"/>
                </a:solidFill>
              </a:rPr>
              <a:t>[E,F,A]</a:t>
            </a:r>
            <a:r>
              <a:rPr lang="en-US" altLang="en-US" sz="2400" dirty="0"/>
              <a:t> </a:t>
            </a:r>
          </a:p>
        </p:txBody>
      </p:sp>
      <p:sp>
        <p:nvSpPr>
          <p:cNvPr id="26" name="Text Box 31">
            <a:extLst>
              <a:ext uri="{FF2B5EF4-FFF2-40B4-BE49-F238E27FC236}">
                <a16:creationId xmlns:a16="http://schemas.microsoft.com/office/drawing/2014/main" id="{88FFF9BA-39CA-4852-4C06-4C1480098F37}"/>
              </a:ext>
            </a:extLst>
          </p:cNvPr>
          <p:cNvSpPr txBox="1">
            <a:spLocks noChangeArrowheads="1"/>
          </p:cNvSpPr>
          <p:nvPr/>
        </p:nvSpPr>
        <p:spPr bwMode="auto">
          <a:xfrm>
            <a:off x="8324758" y="2834446"/>
            <a:ext cx="119083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43=11+32 </a:t>
            </a:r>
          </a:p>
        </p:txBody>
      </p:sp>
      <p:sp>
        <p:nvSpPr>
          <p:cNvPr id="30" name="Text Box 31">
            <a:extLst>
              <a:ext uri="{FF2B5EF4-FFF2-40B4-BE49-F238E27FC236}">
                <a16:creationId xmlns:a16="http://schemas.microsoft.com/office/drawing/2014/main" id="{2F8BFA9A-8795-74F1-CF45-9D78E05B1C8F}"/>
              </a:ext>
            </a:extLst>
          </p:cNvPr>
          <p:cNvSpPr txBox="1">
            <a:spLocks noChangeArrowheads="1"/>
          </p:cNvSpPr>
          <p:nvPr/>
        </p:nvSpPr>
        <p:spPr bwMode="auto">
          <a:xfrm>
            <a:off x="10038861" y="2891127"/>
            <a:ext cx="1091723"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42=7+35</a:t>
            </a:r>
          </a:p>
        </p:txBody>
      </p:sp>
      <p:sp>
        <p:nvSpPr>
          <p:cNvPr id="31" name="Text Box 31">
            <a:extLst>
              <a:ext uri="{FF2B5EF4-FFF2-40B4-BE49-F238E27FC236}">
                <a16:creationId xmlns:a16="http://schemas.microsoft.com/office/drawing/2014/main" id="{A34F4A05-FB10-BC7D-F418-4EEF1F0C2761}"/>
              </a:ext>
            </a:extLst>
          </p:cNvPr>
          <p:cNvSpPr txBox="1">
            <a:spLocks noChangeArrowheads="1"/>
          </p:cNvSpPr>
          <p:nvPr/>
        </p:nvSpPr>
        <p:spPr bwMode="auto">
          <a:xfrm>
            <a:off x="6532533" y="1510374"/>
            <a:ext cx="1905763"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dirty="0"/>
              <a:t>Open:[D,B] </a:t>
            </a:r>
          </a:p>
        </p:txBody>
      </p:sp>
      <p:sp>
        <p:nvSpPr>
          <p:cNvPr id="32" name="Text Box 31">
            <a:extLst>
              <a:ext uri="{FF2B5EF4-FFF2-40B4-BE49-F238E27FC236}">
                <a16:creationId xmlns:a16="http://schemas.microsoft.com/office/drawing/2014/main" id="{B0264EEE-9A8C-2709-6510-7EB43C2B7A97}"/>
              </a:ext>
            </a:extLst>
          </p:cNvPr>
          <p:cNvSpPr txBox="1">
            <a:spLocks noChangeArrowheads="1"/>
          </p:cNvSpPr>
          <p:nvPr/>
        </p:nvSpPr>
        <p:spPr bwMode="auto">
          <a:xfrm>
            <a:off x="6525909" y="2020586"/>
            <a:ext cx="1782641"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dirty="0"/>
              <a:t>Closed:[A,C] </a:t>
            </a:r>
          </a:p>
        </p:txBody>
      </p:sp>
      <p:grpSp>
        <p:nvGrpSpPr>
          <p:cNvPr id="33" name="Group 32">
            <a:extLst>
              <a:ext uri="{FF2B5EF4-FFF2-40B4-BE49-F238E27FC236}">
                <a16:creationId xmlns:a16="http://schemas.microsoft.com/office/drawing/2014/main" id="{8FEBD4E0-7413-65AE-B22C-E79BF8AF981F}"/>
              </a:ext>
            </a:extLst>
          </p:cNvPr>
          <p:cNvGrpSpPr/>
          <p:nvPr/>
        </p:nvGrpSpPr>
        <p:grpSpPr>
          <a:xfrm>
            <a:off x="9442683" y="1531723"/>
            <a:ext cx="470647" cy="502009"/>
            <a:chOff x="2676998" y="2966359"/>
            <a:chExt cx="470647" cy="502009"/>
          </a:xfrm>
        </p:grpSpPr>
        <p:sp>
          <p:nvSpPr>
            <p:cNvPr id="34" name="Oval 4">
              <a:extLst>
                <a:ext uri="{FF2B5EF4-FFF2-40B4-BE49-F238E27FC236}">
                  <a16:creationId xmlns:a16="http://schemas.microsoft.com/office/drawing/2014/main" id="{F04BEDA8-1484-3D92-3185-9E7BC1D57829}"/>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35" name="Text Box 5">
              <a:extLst>
                <a:ext uri="{FF2B5EF4-FFF2-40B4-BE49-F238E27FC236}">
                  <a16:creationId xmlns:a16="http://schemas.microsoft.com/office/drawing/2014/main" id="{8D709E37-249E-BBF5-F463-EDC2C6E1B656}"/>
                </a:ext>
              </a:extLst>
            </p:cNvPr>
            <p:cNvSpPr txBox="1">
              <a:spLocks noChangeArrowheads="1"/>
            </p:cNvSpPr>
            <p:nvPr/>
          </p:nvSpPr>
          <p:spPr bwMode="auto">
            <a:xfrm>
              <a:off x="2734902" y="2966359"/>
              <a:ext cx="377026"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A</a:t>
              </a:r>
            </a:p>
          </p:txBody>
        </p:sp>
      </p:grpSp>
      <p:sp>
        <p:nvSpPr>
          <p:cNvPr id="36" name="Line 16">
            <a:extLst>
              <a:ext uri="{FF2B5EF4-FFF2-40B4-BE49-F238E27FC236}">
                <a16:creationId xmlns:a16="http://schemas.microsoft.com/office/drawing/2014/main" id="{7D5B43FF-056A-F814-9404-CACAF0E41AED}"/>
              </a:ext>
            </a:extLst>
          </p:cNvPr>
          <p:cNvSpPr>
            <a:spLocks noChangeShapeType="1"/>
          </p:cNvSpPr>
          <p:nvPr/>
        </p:nvSpPr>
        <p:spPr bwMode="auto">
          <a:xfrm rot="5400000" flipH="1" flipV="1">
            <a:off x="9013734" y="1968685"/>
            <a:ext cx="470646" cy="470645"/>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37" name="Line 16">
            <a:extLst>
              <a:ext uri="{FF2B5EF4-FFF2-40B4-BE49-F238E27FC236}">
                <a16:creationId xmlns:a16="http://schemas.microsoft.com/office/drawing/2014/main" id="{53BCDDCF-2BD4-1F81-1763-59CEDD2D9488}"/>
              </a:ext>
            </a:extLst>
          </p:cNvPr>
          <p:cNvSpPr>
            <a:spLocks noChangeShapeType="1"/>
          </p:cNvSpPr>
          <p:nvPr/>
        </p:nvSpPr>
        <p:spPr bwMode="auto">
          <a:xfrm rot="10800000" flipH="1" flipV="1">
            <a:off x="9850711" y="1986517"/>
            <a:ext cx="470646" cy="470645"/>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grpSp>
        <p:nvGrpSpPr>
          <p:cNvPr id="38" name="Group 37">
            <a:extLst>
              <a:ext uri="{FF2B5EF4-FFF2-40B4-BE49-F238E27FC236}">
                <a16:creationId xmlns:a16="http://schemas.microsoft.com/office/drawing/2014/main" id="{7409E4BC-2AAD-FBB7-DB77-C25FA3C4E5D7}"/>
              </a:ext>
            </a:extLst>
          </p:cNvPr>
          <p:cNvGrpSpPr/>
          <p:nvPr/>
        </p:nvGrpSpPr>
        <p:grpSpPr>
          <a:xfrm>
            <a:off x="8719432" y="2376906"/>
            <a:ext cx="470647" cy="502009"/>
            <a:chOff x="2676998" y="2966359"/>
            <a:chExt cx="470647" cy="502009"/>
          </a:xfrm>
        </p:grpSpPr>
        <p:sp>
          <p:nvSpPr>
            <p:cNvPr id="39" name="Oval 4">
              <a:extLst>
                <a:ext uri="{FF2B5EF4-FFF2-40B4-BE49-F238E27FC236}">
                  <a16:creationId xmlns:a16="http://schemas.microsoft.com/office/drawing/2014/main" id="{61ACCA21-2749-53FA-BD12-91611520391D}"/>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40" name="Text Box 5">
              <a:extLst>
                <a:ext uri="{FF2B5EF4-FFF2-40B4-BE49-F238E27FC236}">
                  <a16:creationId xmlns:a16="http://schemas.microsoft.com/office/drawing/2014/main" id="{A0564E1D-34EC-3842-26D9-3AFB2D978589}"/>
                </a:ext>
              </a:extLst>
            </p:cNvPr>
            <p:cNvSpPr txBox="1">
              <a:spLocks noChangeArrowheads="1"/>
            </p:cNvSpPr>
            <p:nvPr/>
          </p:nvSpPr>
          <p:spPr bwMode="auto">
            <a:xfrm>
              <a:off x="2734902" y="2966359"/>
              <a:ext cx="362600"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B</a:t>
              </a:r>
            </a:p>
          </p:txBody>
        </p:sp>
      </p:grpSp>
      <p:grpSp>
        <p:nvGrpSpPr>
          <p:cNvPr id="41" name="Group 40">
            <a:extLst>
              <a:ext uri="{FF2B5EF4-FFF2-40B4-BE49-F238E27FC236}">
                <a16:creationId xmlns:a16="http://schemas.microsoft.com/office/drawing/2014/main" id="{22AB0350-A452-E533-47EA-EC56507A683F}"/>
              </a:ext>
            </a:extLst>
          </p:cNvPr>
          <p:cNvGrpSpPr/>
          <p:nvPr/>
        </p:nvGrpSpPr>
        <p:grpSpPr>
          <a:xfrm>
            <a:off x="10233693" y="2391969"/>
            <a:ext cx="470647" cy="502009"/>
            <a:chOff x="2676998" y="2966359"/>
            <a:chExt cx="470647" cy="502009"/>
          </a:xfrm>
        </p:grpSpPr>
        <p:sp>
          <p:nvSpPr>
            <p:cNvPr id="42" name="Oval 4">
              <a:extLst>
                <a:ext uri="{FF2B5EF4-FFF2-40B4-BE49-F238E27FC236}">
                  <a16:creationId xmlns:a16="http://schemas.microsoft.com/office/drawing/2014/main" id="{B6B5B3DD-8B24-C0B5-19D9-E6168588C2BC}"/>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43" name="Text Box 5">
              <a:extLst>
                <a:ext uri="{FF2B5EF4-FFF2-40B4-BE49-F238E27FC236}">
                  <a16:creationId xmlns:a16="http://schemas.microsoft.com/office/drawing/2014/main" id="{5B0AAC7F-46A5-C310-DC67-72351C02F966}"/>
                </a:ext>
              </a:extLst>
            </p:cNvPr>
            <p:cNvSpPr txBox="1">
              <a:spLocks noChangeArrowheads="1"/>
            </p:cNvSpPr>
            <p:nvPr/>
          </p:nvSpPr>
          <p:spPr bwMode="auto">
            <a:xfrm>
              <a:off x="2734902" y="2966359"/>
              <a:ext cx="385042"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D</a:t>
              </a:r>
            </a:p>
          </p:txBody>
        </p:sp>
      </p:grpSp>
      <p:grpSp>
        <p:nvGrpSpPr>
          <p:cNvPr id="44" name="Group 43">
            <a:extLst>
              <a:ext uri="{FF2B5EF4-FFF2-40B4-BE49-F238E27FC236}">
                <a16:creationId xmlns:a16="http://schemas.microsoft.com/office/drawing/2014/main" id="{AD3B69CB-E90B-797E-3332-2C8C34FD7A46}"/>
              </a:ext>
            </a:extLst>
          </p:cNvPr>
          <p:cNvGrpSpPr/>
          <p:nvPr/>
        </p:nvGrpSpPr>
        <p:grpSpPr>
          <a:xfrm>
            <a:off x="9423597" y="2670984"/>
            <a:ext cx="470647" cy="502009"/>
            <a:chOff x="2676998" y="2966359"/>
            <a:chExt cx="470647" cy="502009"/>
          </a:xfrm>
        </p:grpSpPr>
        <p:sp>
          <p:nvSpPr>
            <p:cNvPr id="45" name="Oval 4">
              <a:extLst>
                <a:ext uri="{FF2B5EF4-FFF2-40B4-BE49-F238E27FC236}">
                  <a16:creationId xmlns:a16="http://schemas.microsoft.com/office/drawing/2014/main" id="{C5AC6593-CE06-60AA-EAB6-117D84273CC7}"/>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46" name="Text Box 5">
              <a:extLst>
                <a:ext uri="{FF2B5EF4-FFF2-40B4-BE49-F238E27FC236}">
                  <a16:creationId xmlns:a16="http://schemas.microsoft.com/office/drawing/2014/main" id="{5C13A948-92AE-22C8-B4BB-477EB9A3371E}"/>
                </a:ext>
              </a:extLst>
            </p:cNvPr>
            <p:cNvSpPr txBox="1">
              <a:spLocks noChangeArrowheads="1"/>
            </p:cNvSpPr>
            <p:nvPr/>
          </p:nvSpPr>
          <p:spPr bwMode="auto">
            <a:xfrm>
              <a:off x="2734902" y="2966359"/>
              <a:ext cx="352982"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C</a:t>
              </a:r>
            </a:p>
          </p:txBody>
        </p:sp>
      </p:grpSp>
      <p:sp>
        <p:nvSpPr>
          <p:cNvPr id="47" name="Line 16">
            <a:extLst>
              <a:ext uri="{FF2B5EF4-FFF2-40B4-BE49-F238E27FC236}">
                <a16:creationId xmlns:a16="http://schemas.microsoft.com/office/drawing/2014/main" id="{C13C9F27-A50A-2FB5-68FB-D9A4C5E54BC9}"/>
              </a:ext>
            </a:extLst>
          </p:cNvPr>
          <p:cNvSpPr>
            <a:spLocks noChangeShapeType="1"/>
          </p:cNvSpPr>
          <p:nvPr/>
        </p:nvSpPr>
        <p:spPr bwMode="auto">
          <a:xfrm rot="2700000" flipH="1" flipV="1">
            <a:off x="9434358" y="2145469"/>
            <a:ext cx="470646" cy="470645"/>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grpSp>
        <p:nvGrpSpPr>
          <p:cNvPr id="63" name="Group 62">
            <a:extLst>
              <a:ext uri="{FF2B5EF4-FFF2-40B4-BE49-F238E27FC236}">
                <a16:creationId xmlns:a16="http://schemas.microsoft.com/office/drawing/2014/main" id="{6147FC53-B2EF-F0A5-AB44-42D207571B52}"/>
              </a:ext>
            </a:extLst>
          </p:cNvPr>
          <p:cNvGrpSpPr/>
          <p:nvPr/>
        </p:nvGrpSpPr>
        <p:grpSpPr>
          <a:xfrm>
            <a:off x="8799646" y="3555935"/>
            <a:ext cx="470647" cy="502009"/>
            <a:chOff x="2676998" y="2966359"/>
            <a:chExt cx="470647" cy="502009"/>
          </a:xfrm>
        </p:grpSpPr>
        <p:sp>
          <p:nvSpPr>
            <p:cNvPr id="68" name="Oval 4">
              <a:extLst>
                <a:ext uri="{FF2B5EF4-FFF2-40B4-BE49-F238E27FC236}">
                  <a16:creationId xmlns:a16="http://schemas.microsoft.com/office/drawing/2014/main" id="{7B3B4B18-FFCB-AC7C-195B-482810BE3522}"/>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69" name="Text Box 5">
              <a:extLst>
                <a:ext uri="{FF2B5EF4-FFF2-40B4-BE49-F238E27FC236}">
                  <a16:creationId xmlns:a16="http://schemas.microsoft.com/office/drawing/2014/main" id="{9C3804B4-7BC1-8365-F2AF-9B42E3C4548B}"/>
                </a:ext>
              </a:extLst>
            </p:cNvPr>
            <p:cNvSpPr txBox="1">
              <a:spLocks noChangeArrowheads="1"/>
            </p:cNvSpPr>
            <p:nvPr/>
          </p:nvSpPr>
          <p:spPr bwMode="auto">
            <a:xfrm>
              <a:off x="2734902" y="2966359"/>
              <a:ext cx="338554"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E</a:t>
              </a:r>
            </a:p>
          </p:txBody>
        </p:sp>
      </p:grpSp>
      <p:grpSp>
        <p:nvGrpSpPr>
          <p:cNvPr id="73" name="Group 72">
            <a:extLst>
              <a:ext uri="{FF2B5EF4-FFF2-40B4-BE49-F238E27FC236}">
                <a16:creationId xmlns:a16="http://schemas.microsoft.com/office/drawing/2014/main" id="{9F81ED0F-D544-5405-BB93-49A478121BC0}"/>
              </a:ext>
            </a:extLst>
          </p:cNvPr>
          <p:cNvGrpSpPr/>
          <p:nvPr/>
        </p:nvGrpSpPr>
        <p:grpSpPr>
          <a:xfrm>
            <a:off x="10014808" y="3582331"/>
            <a:ext cx="470647" cy="502009"/>
            <a:chOff x="2676998" y="2966359"/>
            <a:chExt cx="470647" cy="502009"/>
          </a:xfrm>
        </p:grpSpPr>
        <p:sp>
          <p:nvSpPr>
            <p:cNvPr id="77" name="Oval 4">
              <a:extLst>
                <a:ext uri="{FF2B5EF4-FFF2-40B4-BE49-F238E27FC236}">
                  <a16:creationId xmlns:a16="http://schemas.microsoft.com/office/drawing/2014/main" id="{75F34C7B-282C-39CD-7879-059508235786}"/>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78" name="Text Box 5">
              <a:extLst>
                <a:ext uri="{FF2B5EF4-FFF2-40B4-BE49-F238E27FC236}">
                  <a16:creationId xmlns:a16="http://schemas.microsoft.com/office/drawing/2014/main" id="{854FC73F-8413-3AF8-5411-4E53A674E6EB}"/>
                </a:ext>
              </a:extLst>
            </p:cNvPr>
            <p:cNvSpPr txBox="1">
              <a:spLocks noChangeArrowheads="1"/>
            </p:cNvSpPr>
            <p:nvPr/>
          </p:nvSpPr>
          <p:spPr bwMode="auto">
            <a:xfrm>
              <a:off x="2734902" y="2966359"/>
              <a:ext cx="330540"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F</a:t>
              </a:r>
            </a:p>
          </p:txBody>
        </p:sp>
      </p:grpSp>
      <p:sp>
        <p:nvSpPr>
          <p:cNvPr id="79" name="Line 16">
            <a:extLst>
              <a:ext uri="{FF2B5EF4-FFF2-40B4-BE49-F238E27FC236}">
                <a16:creationId xmlns:a16="http://schemas.microsoft.com/office/drawing/2014/main" id="{FC8FD958-71E7-5EA4-3011-DC2B6AF9725C}"/>
              </a:ext>
            </a:extLst>
          </p:cNvPr>
          <p:cNvSpPr>
            <a:spLocks noChangeShapeType="1"/>
          </p:cNvSpPr>
          <p:nvPr/>
        </p:nvSpPr>
        <p:spPr bwMode="auto">
          <a:xfrm rot="5400000" flipH="1" flipV="1">
            <a:off x="9044214" y="3133021"/>
            <a:ext cx="470646" cy="470645"/>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80" name="Line 16">
            <a:extLst>
              <a:ext uri="{FF2B5EF4-FFF2-40B4-BE49-F238E27FC236}">
                <a16:creationId xmlns:a16="http://schemas.microsoft.com/office/drawing/2014/main" id="{3186FFD9-B70D-1CB2-21E2-58A26FE11DB3}"/>
              </a:ext>
            </a:extLst>
          </p:cNvPr>
          <p:cNvSpPr>
            <a:spLocks noChangeShapeType="1"/>
          </p:cNvSpPr>
          <p:nvPr/>
        </p:nvSpPr>
        <p:spPr bwMode="auto">
          <a:xfrm rot="10800000" flipH="1" flipV="1">
            <a:off x="9808039" y="3150853"/>
            <a:ext cx="470646" cy="470645"/>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grpSp>
        <p:nvGrpSpPr>
          <p:cNvPr id="20" name="Group 19">
            <a:extLst>
              <a:ext uri="{FF2B5EF4-FFF2-40B4-BE49-F238E27FC236}">
                <a16:creationId xmlns:a16="http://schemas.microsoft.com/office/drawing/2014/main" id="{7635752A-EB9F-5A0F-EBE6-DC0D8172FD84}"/>
              </a:ext>
            </a:extLst>
          </p:cNvPr>
          <p:cNvGrpSpPr/>
          <p:nvPr/>
        </p:nvGrpSpPr>
        <p:grpSpPr>
          <a:xfrm>
            <a:off x="7278055" y="2649688"/>
            <a:ext cx="208328" cy="225796"/>
            <a:chOff x="2630643" y="3121030"/>
            <a:chExt cx="208328" cy="225796"/>
          </a:xfrm>
        </p:grpSpPr>
        <p:cxnSp>
          <p:nvCxnSpPr>
            <p:cNvPr id="21" name="Straight Connector 20">
              <a:extLst>
                <a:ext uri="{FF2B5EF4-FFF2-40B4-BE49-F238E27FC236}">
                  <a16:creationId xmlns:a16="http://schemas.microsoft.com/office/drawing/2014/main" id="{DE625870-0221-B294-7AA8-A0A2EACBAA97}"/>
                </a:ext>
              </a:extLst>
            </p:cNvPr>
            <p:cNvCxnSpPr>
              <a:cxnSpLocks/>
            </p:cNvCxnSpPr>
            <p:nvPr/>
          </p:nvCxnSpPr>
          <p:spPr>
            <a:xfrm>
              <a:off x="2636739" y="3127126"/>
              <a:ext cx="202232" cy="2197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E73382D-9C72-2AD1-7132-F030F80702FF}"/>
                </a:ext>
              </a:extLst>
            </p:cNvPr>
            <p:cNvCxnSpPr>
              <a:cxnSpLocks/>
            </p:cNvCxnSpPr>
            <p:nvPr/>
          </p:nvCxnSpPr>
          <p:spPr>
            <a:xfrm flipH="1">
              <a:off x="2630643" y="3121030"/>
              <a:ext cx="202232" cy="2197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Élőláb helye 2">
            <a:extLst>
              <a:ext uri="{FF2B5EF4-FFF2-40B4-BE49-F238E27FC236}">
                <a16:creationId xmlns:a16="http://schemas.microsoft.com/office/drawing/2014/main" id="{30CE5AAD-3A95-CD90-5F30-49A5C2536279}"/>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24" name="Csoportba foglalás 23">
            <a:extLst>
              <a:ext uri="{FF2B5EF4-FFF2-40B4-BE49-F238E27FC236}">
                <a16:creationId xmlns:a16="http://schemas.microsoft.com/office/drawing/2014/main" id="{21D62B15-3F36-F72E-D31B-894AFB09D892}"/>
              </a:ext>
            </a:extLst>
          </p:cNvPr>
          <p:cNvGrpSpPr/>
          <p:nvPr/>
        </p:nvGrpSpPr>
        <p:grpSpPr>
          <a:xfrm>
            <a:off x="3078726" y="6038296"/>
            <a:ext cx="1736050" cy="787001"/>
            <a:chOff x="6717298" y="6108892"/>
            <a:chExt cx="1736050" cy="787001"/>
          </a:xfrm>
        </p:grpSpPr>
        <p:pic>
          <p:nvPicPr>
            <p:cNvPr id="29" name="Ábra 28">
              <a:extLst>
                <a:ext uri="{FF2B5EF4-FFF2-40B4-BE49-F238E27FC236}">
                  <a16:creationId xmlns:a16="http://schemas.microsoft.com/office/drawing/2014/main" id="{E62ECAD1-4A41-7C63-4904-324904BF11D6}"/>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1528"/>
            <a:stretch/>
          </p:blipFill>
          <p:spPr>
            <a:xfrm>
              <a:off x="6717298" y="6197751"/>
              <a:ext cx="834080" cy="698142"/>
            </a:xfrm>
            <a:prstGeom prst="rect">
              <a:avLst/>
            </a:prstGeom>
          </p:spPr>
        </p:pic>
        <p:pic>
          <p:nvPicPr>
            <p:cNvPr id="48" name="Ábra 47">
              <a:extLst>
                <a:ext uri="{FF2B5EF4-FFF2-40B4-BE49-F238E27FC236}">
                  <a16:creationId xmlns:a16="http://schemas.microsoft.com/office/drawing/2014/main" id="{A4DBBE20-719B-0FD6-1EAB-B08C85B0F5CA}"/>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2521468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rtalom helye 1">
            <a:extLst>
              <a:ext uri="{FF2B5EF4-FFF2-40B4-BE49-F238E27FC236}">
                <a16:creationId xmlns:a16="http://schemas.microsoft.com/office/drawing/2014/main" id="{F1432DA1-6106-91E3-202E-DF684672DD9B}"/>
              </a:ext>
            </a:extLst>
          </p:cNvPr>
          <p:cNvSpPr>
            <a:spLocks noGrp="1"/>
          </p:cNvSpPr>
          <p:nvPr>
            <p:ph idx="1"/>
          </p:nvPr>
        </p:nvSpPr>
        <p:spPr/>
        <p:txBody>
          <a:bodyPr/>
          <a:lstStyle/>
          <a:p>
            <a:pPr marL="514350" indent="-514350">
              <a:buFont typeface="+mj-lt"/>
              <a:buAutoNum type="arabicPeriod"/>
            </a:pPr>
            <a:r>
              <a:rPr lang="hu-HU" dirty="0" err="1"/>
              <a:t>Illusion</a:t>
            </a:r>
            <a:r>
              <a:rPr lang="hu-HU" dirty="0"/>
              <a:t> of the </a:t>
            </a:r>
            <a:r>
              <a:rPr lang="hu-HU" dirty="0" err="1"/>
              <a:t>infinite</a:t>
            </a:r>
            <a:r>
              <a:rPr lang="hu-HU" dirty="0"/>
              <a:t> </a:t>
            </a:r>
            <a:r>
              <a:rPr lang="hu-HU" dirty="0" err="1"/>
              <a:t>computational</a:t>
            </a:r>
            <a:r>
              <a:rPr lang="hu-HU" dirty="0"/>
              <a:t> </a:t>
            </a:r>
            <a:r>
              <a:rPr lang="hu-HU" dirty="0" err="1"/>
              <a:t>capacity</a:t>
            </a:r>
            <a:endParaRPr lang="hu-HU" dirty="0"/>
          </a:p>
          <a:p>
            <a:pPr marL="514350" indent="-514350">
              <a:buFont typeface="+mj-lt"/>
              <a:buAutoNum type="arabicPeriod"/>
            </a:pPr>
            <a:r>
              <a:rPr lang="hu-HU" dirty="0" err="1"/>
              <a:t>Lighthill</a:t>
            </a:r>
            <a:r>
              <a:rPr lang="hu-HU" dirty="0"/>
              <a:t> </a:t>
            </a:r>
            <a:r>
              <a:rPr lang="hu-HU" dirty="0" err="1"/>
              <a:t>report</a:t>
            </a:r>
            <a:endParaRPr lang="hu-HU" dirty="0"/>
          </a:p>
          <a:p>
            <a:pPr marL="0" indent="0">
              <a:buNone/>
            </a:pPr>
            <a:r>
              <a:rPr lang="en-US" b="0" i="0" dirty="0">
                <a:effectLst/>
              </a:rPr>
              <a:t>"In no part of the field have the discoveries made so far produced the major impact that was then promised"</a:t>
            </a:r>
            <a:endParaRPr lang="hu-HU" dirty="0"/>
          </a:p>
          <a:p>
            <a:pPr lvl="1"/>
            <a:r>
              <a:rPr lang="hu-HU" dirty="0" err="1"/>
              <a:t>Governments</a:t>
            </a:r>
            <a:r>
              <a:rPr lang="hu-HU" dirty="0"/>
              <a:t> </a:t>
            </a:r>
            <a:r>
              <a:rPr lang="hu-HU" dirty="0" err="1"/>
              <a:t>started</a:t>
            </a:r>
            <a:r>
              <a:rPr lang="hu-HU" dirty="0"/>
              <a:t> </a:t>
            </a:r>
            <a:r>
              <a:rPr lang="hu-HU" dirty="0" err="1"/>
              <a:t>to</a:t>
            </a:r>
            <a:r>
              <a:rPr lang="hu-HU" dirty="0"/>
              <a:t> </a:t>
            </a:r>
            <a:r>
              <a:rPr lang="hu-HU" dirty="0" err="1"/>
              <a:t>reduce</a:t>
            </a:r>
            <a:r>
              <a:rPr lang="hu-HU" dirty="0"/>
              <a:t> </a:t>
            </a:r>
            <a:r>
              <a:rPr lang="hu-HU" dirty="0" err="1"/>
              <a:t>fundings</a:t>
            </a:r>
            <a:r>
              <a:rPr lang="hu-HU" dirty="0"/>
              <a:t> </a:t>
            </a:r>
            <a:r>
              <a:rPr lang="hu-HU" dirty="0" err="1"/>
              <a:t>on</a:t>
            </a:r>
            <a:r>
              <a:rPr lang="hu-HU" dirty="0"/>
              <a:t> AI</a:t>
            </a:r>
          </a:p>
          <a:p>
            <a:pPr marL="514350" indent="-514350">
              <a:buFont typeface="+mj-lt"/>
              <a:buAutoNum type="arabicPeriod" startAt="3"/>
            </a:pPr>
            <a:r>
              <a:rPr lang="hu-HU" dirty="0"/>
              <a:t> </a:t>
            </a:r>
            <a:r>
              <a:rPr lang="hu-HU" dirty="0" err="1"/>
              <a:t>Minsky</a:t>
            </a:r>
            <a:r>
              <a:rPr lang="hu-HU" dirty="0"/>
              <a:t> &amp; </a:t>
            </a:r>
            <a:r>
              <a:rPr lang="hu-HU" dirty="0" err="1"/>
              <a:t>Papert</a:t>
            </a:r>
            <a:r>
              <a:rPr lang="hu-HU" dirty="0"/>
              <a:t>: </a:t>
            </a:r>
            <a:r>
              <a:rPr lang="hu-HU" dirty="0" err="1"/>
              <a:t>Perceptrons</a:t>
            </a:r>
            <a:r>
              <a:rPr lang="hu-HU" dirty="0"/>
              <a:t> (XOR </a:t>
            </a:r>
            <a:r>
              <a:rPr lang="hu-HU" dirty="0" err="1"/>
              <a:t>affair</a:t>
            </a:r>
            <a:r>
              <a:rPr lang="hu-HU" dirty="0"/>
              <a:t>)</a:t>
            </a:r>
            <a:endParaRPr lang="en-US" dirty="0"/>
          </a:p>
        </p:txBody>
      </p:sp>
      <p:sp>
        <p:nvSpPr>
          <p:cNvPr id="5" name="Dia számának helye 4">
            <a:extLst>
              <a:ext uri="{FF2B5EF4-FFF2-40B4-BE49-F238E27FC236}">
                <a16:creationId xmlns:a16="http://schemas.microsoft.com/office/drawing/2014/main" id="{2AFC413D-BD95-44EC-E008-1507D68E97D3}"/>
              </a:ext>
            </a:extLst>
          </p:cNvPr>
          <p:cNvSpPr>
            <a:spLocks noGrp="1"/>
          </p:cNvSpPr>
          <p:nvPr>
            <p:ph type="sldNum" sz="quarter" idx="12"/>
          </p:nvPr>
        </p:nvSpPr>
        <p:spPr/>
        <p:txBody>
          <a:bodyPr/>
          <a:lstStyle/>
          <a:p>
            <a:fld id="{9F7ECEBC-3B63-4262-8BE9-06366B519A9F}" type="slidenum">
              <a:rPr lang="hu-HU" smtClean="0"/>
              <a:pPr/>
              <a:t>6</a:t>
            </a:fld>
            <a:endParaRPr lang="hu-HU" dirty="0"/>
          </a:p>
        </p:txBody>
      </p:sp>
      <p:sp>
        <p:nvSpPr>
          <p:cNvPr id="6" name="Cím 5">
            <a:extLst>
              <a:ext uri="{FF2B5EF4-FFF2-40B4-BE49-F238E27FC236}">
                <a16:creationId xmlns:a16="http://schemas.microsoft.com/office/drawing/2014/main" id="{12F04210-B2D9-1AE3-94D1-9510FB329433}"/>
              </a:ext>
            </a:extLst>
          </p:cNvPr>
          <p:cNvSpPr>
            <a:spLocks noGrp="1"/>
          </p:cNvSpPr>
          <p:nvPr>
            <p:ph type="title"/>
          </p:nvPr>
        </p:nvSpPr>
        <p:spPr/>
        <p:txBody>
          <a:bodyPr/>
          <a:lstStyle/>
          <a:p>
            <a:r>
              <a:rPr lang="hu-HU" dirty="0"/>
              <a:t>AI </a:t>
            </a:r>
            <a:r>
              <a:rPr lang="hu-HU" dirty="0" err="1"/>
              <a:t>winter</a:t>
            </a:r>
            <a:endParaRPr lang="en-US" dirty="0"/>
          </a:p>
        </p:txBody>
      </p:sp>
      <p:sp>
        <p:nvSpPr>
          <p:cNvPr id="3" name="Élőláb helye 2">
            <a:extLst>
              <a:ext uri="{FF2B5EF4-FFF2-40B4-BE49-F238E27FC236}">
                <a16:creationId xmlns:a16="http://schemas.microsoft.com/office/drawing/2014/main" id="{F3BB2669-D05C-261F-EA1E-84EF43D8CD06}"/>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EC312061-FB32-9DBC-4903-6D7D87282182}"/>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96E5EA04-59B4-03B0-60FA-486BECE8E3B6}"/>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863FCE63-123B-FDC9-CB7E-D16E04A29D01}"/>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13145166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3CE73F0-22F3-4A02-16C0-592229571FBB}"/>
              </a:ext>
            </a:extLst>
          </p:cNvPr>
          <p:cNvSpPr>
            <a:spLocks noGrp="1"/>
          </p:cNvSpPr>
          <p:nvPr>
            <p:ph type="sldNum" sz="quarter" idx="12"/>
          </p:nvPr>
        </p:nvSpPr>
        <p:spPr/>
        <p:txBody>
          <a:bodyPr/>
          <a:lstStyle/>
          <a:p>
            <a:fld id="{9F7ECEBC-3B63-4262-8BE9-06366B519A9F}" type="slidenum">
              <a:rPr lang="hu-HU" smtClean="0"/>
              <a:pPr/>
              <a:t>60</a:t>
            </a:fld>
            <a:endParaRPr lang="hu-HU" dirty="0"/>
          </a:p>
        </p:txBody>
      </p:sp>
      <p:sp>
        <p:nvSpPr>
          <p:cNvPr id="6" name="Title 5">
            <a:extLst>
              <a:ext uri="{FF2B5EF4-FFF2-40B4-BE49-F238E27FC236}">
                <a16:creationId xmlns:a16="http://schemas.microsoft.com/office/drawing/2014/main" id="{DA51278C-4665-B6A4-9B52-8843CAF01462}"/>
              </a:ext>
            </a:extLst>
          </p:cNvPr>
          <p:cNvSpPr>
            <a:spLocks noGrp="1"/>
          </p:cNvSpPr>
          <p:nvPr>
            <p:ph type="title"/>
          </p:nvPr>
        </p:nvSpPr>
        <p:spPr/>
        <p:txBody>
          <a:bodyPr/>
          <a:lstStyle/>
          <a:p>
            <a:r>
              <a:rPr lang="hu-HU" dirty="0" err="1"/>
              <a:t>Example</a:t>
            </a:r>
            <a:r>
              <a:rPr lang="hu-HU" dirty="0"/>
              <a:t>: </a:t>
            </a:r>
            <a:r>
              <a:rPr lang="en-US" dirty="0"/>
              <a:t>A* Search Algorithm</a:t>
            </a:r>
          </a:p>
        </p:txBody>
      </p:sp>
      <p:grpSp>
        <p:nvGrpSpPr>
          <p:cNvPr id="53" name="Group 52">
            <a:extLst>
              <a:ext uri="{FF2B5EF4-FFF2-40B4-BE49-F238E27FC236}">
                <a16:creationId xmlns:a16="http://schemas.microsoft.com/office/drawing/2014/main" id="{8E01D95C-E568-2F16-B994-78F30BE842FE}"/>
              </a:ext>
            </a:extLst>
          </p:cNvPr>
          <p:cNvGrpSpPr/>
          <p:nvPr/>
        </p:nvGrpSpPr>
        <p:grpSpPr>
          <a:xfrm>
            <a:off x="987888" y="1671752"/>
            <a:ext cx="470647" cy="502009"/>
            <a:chOff x="2676998" y="2966359"/>
            <a:chExt cx="470647" cy="502009"/>
          </a:xfrm>
        </p:grpSpPr>
        <p:sp>
          <p:nvSpPr>
            <p:cNvPr id="7" name="Oval 4">
              <a:extLst>
                <a:ext uri="{FF2B5EF4-FFF2-40B4-BE49-F238E27FC236}">
                  <a16:creationId xmlns:a16="http://schemas.microsoft.com/office/drawing/2014/main" id="{5E9595B9-B6C7-1069-8B9E-5294AD07FF6B}"/>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8" name="Text Box 5">
              <a:extLst>
                <a:ext uri="{FF2B5EF4-FFF2-40B4-BE49-F238E27FC236}">
                  <a16:creationId xmlns:a16="http://schemas.microsoft.com/office/drawing/2014/main" id="{E0A62580-B999-55C5-6B8D-FAB216C96254}"/>
                </a:ext>
              </a:extLst>
            </p:cNvPr>
            <p:cNvSpPr txBox="1">
              <a:spLocks noChangeArrowheads="1"/>
            </p:cNvSpPr>
            <p:nvPr/>
          </p:nvSpPr>
          <p:spPr bwMode="auto">
            <a:xfrm>
              <a:off x="2734902" y="2966359"/>
              <a:ext cx="377026"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A</a:t>
              </a:r>
            </a:p>
          </p:txBody>
        </p:sp>
      </p:grpSp>
      <p:sp>
        <p:nvSpPr>
          <p:cNvPr id="27" name="Text Box 30">
            <a:extLst>
              <a:ext uri="{FF2B5EF4-FFF2-40B4-BE49-F238E27FC236}">
                <a16:creationId xmlns:a16="http://schemas.microsoft.com/office/drawing/2014/main" id="{BECF1777-9591-2066-EB53-49FACEE2DCB1}"/>
              </a:ext>
            </a:extLst>
          </p:cNvPr>
          <p:cNvSpPr txBox="1">
            <a:spLocks noChangeArrowheads="1"/>
          </p:cNvSpPr>
          <p:nvPr/>
        </p:nvSpPr>
        <p:spPr bwMode="auto">
          <a:xfrm>
            <a:off x="522856" y="1312518"/>
            <a:ext cx="1439946"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t>start state</a:t>
            </a:r>
          </a:p>
        </p:txBody>
      </p:sp>
      <p:sp>
        <p:nvSpPr>
          <p:cNvPr id="28" name="Text Box 31">
            <a:extLst>
              <a:ext uri="{FF2B5EF4-FFF2-40B4-BE49-F238E27FC236}">
                <a16:creationId xmlns:a16="http://schemas.microsoft.com/office/drawing/2014/main" id="{2696AA87-043B-0B89-1871-1FDDE3017B98}"/>
              </a:ext>
            </a:extLst>
          </p:cNvPr>
          <p:cNvSpPr txBox="1">
            <a:spLocks noChangeArrowheads="1"/>
          </p:cNvSpPr>
          <p:nvPr/>
        </p:nvSpPr>
        <p:spPr bwMode="auto">
          <a:xfrm>
            <a:off x="3359308" y="4824606"/>
            <a:ext cx="1388970"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t>goal state</a:t>
            </a:r>
          </a:p>
        </p:txBody>
      </p:sp>
      <p:grpSp>
        <p:nvGrpSpPr>
          <p:cNvPr id="54" name="Group 53">
            <a:extLst>
              <a:ext uri="{FF2B5EF4-FFF2-40B4-BE49-F238E27FC236}">
                <a16:creationId xmlns:a16="http://schemas.microsoft.com/office/drawing/2014/main" id="{A2D414F1-794D-8042-CC66-0B4CA6990178}"/>
              </a:ext>
            </a:extLst>
          </p:cNvPr>
          <p:cNvGrpSpPr/>
          <p:nvPr/>
        </p:nvGrpSpPr>
        <p:grpSpPr>
          <a:xfrm>
            <a:off x="227726" y="2978613"/>
            <a:ext cx="470647" cy="502009"/>
            <a:chOff x="2676998" y="2966359"/>
            <a:chExt cx="470647" cy="502009"/>
          </a:xfrm>
        </p:grpSpPr>
        <p:sp>
          <p:nvSpPr>
            <p:cNvPr id="55" name="Oval 4">
              <a:extLst>
                <a:ext uri="{FF2B5EF4-FFF2-40B4-BE49-F238E27FC236}">
                  <a16:creationId xmlns:a16="http://schemas.microsoft.com/office/drawing/2014/main" id="{85EA95B4-1896-5558-9998-237308C73849}"/>
                </a:ext>
              </a:extLst>
            </p:cNvPr>
            <p:cNvSpPr>
              <a:spLocks noChangeArrowheads="1"/>
            </p:cNvSpPr>
            <p:nvPr/>
          </p:nvSpPr>
          <p:spPr bwMode="auto">
            <a:xfrm>
              <a:off x="2676998" y="2997721"/>
              <a:ext cx="470647" cy="470647"/>
            </a:xfrm>
            <a:prstGeom prst="ellipse">
              <a:avLst/>
            </a:prstGeom>
            <a:noFill/>
            <a:ln w="38100">
              <a:solidFill>
                <a:srgbClr val="01285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56" name="Text Box 5">
              <a:extLst>
                <a:ext uri="{FF2B5EF4-FFF2-40B4-BE49-F238E27FC236}">
                  <a16:creationId xmlns:a16="http://schemas.microsoft.com/office/drawing/2014/main" id="{5058AFFF-29B8-1185-030D-E99C2790E012}"/>
                </a:ext>
              </a:extLst>
            </p:cNvPr>
            <p:cNvSpPr txBox="1">
              <a:spLocks noChangeArrowheads="1"/>
            </p:cNvSpPr>
            <p:nvPr/>
          </p:nvSpPr>
          <p:spPr bwMode="auto">
            <a:xfrm>
              <a:off x="2734902" y="2966359"/>
              <a:ext cx="362600"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B</a:t>
              </a:r>
            </a:p>
          </p:txBody>
        </p:sp>
      </p:grpSp>
      <p:grpSp>
        <p:nvGrpSpPr>
          <p:cNvPr id="57" name="Group 56">
            <a:extLst>
              <a:ext uri="{FF2B5EF4-FFF2-40B4-BE49-F238E27FC236}">
                <a16:creationId xmlns:a16="http://schemas.microsoft.com/office/drawing/2014/main" id="{D8B9D8E1-4220-DC28-76ED-F0D82F61FBCB}"/>
              </a:ext>
            </a:extLst>
          </p:cNvPr>
          <p:cNvGrpSpPr/>
          <p:nvPr/>
        </p:nvGrpSpPr>
        <p:grpSpPr>
          <a:xfrm>
            <a:off x="2412525" y="2129841"/>
            <a:ext cx="470647" cy="502009"/>
            <a:chOff x="2676998" y="2966359"/>
            <a:chExt cx="470647" cy="502009"/>
          </a:xfrm>
        </p:grpSpPr>
        <p:sp>
          <p:nvSpPr>
            <p:cNvPr id="58" name="Oval 4">
              <a:extLst>
                <a:ext uri="{FF2B5EF4-FFF2-40B4-BE49-F238E27FC236}">
                  <a16:creationId xmlns:a16="http://schemas.microsoft.com/office/drawing/2014/main" id="{23E7CF02-56C8-4CD1-093E-0D86A2F9A53B}"/>
                </a:ext>
              </a:extLst>
            </p:cNvPr>
            <p:cNvSpPr>
              <a:spLocks noChangeArrowheads="1"/>
            </p:cNvSpPr>
            <p:nvPr/>
          </p:nvSpPr>
          <p:spPr bwMode="auto">
            <a:xfrm>
              <a:off x="2676998" y="2997721"/>
              <a:ext cx="470647" cy="470647"/>
            </a:xfrm>
            <a:prstGeom prst="ellipse">
              <a:avLst/>
            </a:prstGeom>
            <a:noFill/>
            <a:ln w="38100">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59" name="Text Box 5">
              <a:extLst>
                <a:ext uri="{FF2B5EF4-FFF2-40B4-BE49-F238E27FC236}">
                  <a16:creationId xmlns:a16="http://schemas.microsoft.com/office/drawing/2014/main" id="{48189041-2426-5FD8-2CAD-FE8A9A268A45}"/>
                </a:ext>
              </a:extLst>
            </p:cNvPr>
            <p:cNvSpPr txBox="1">
              <a:spLocks noChangeArrowheads="1"/>
            </p:cNvSpPr>
            <p:nvPr/>
          </p:nvSpPr>
          <p:spPr bwMode="auto">
            <a:xfrm>
              <a:off x="2734902" y="2966359"/>
              <a:ext cx="385042"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D</a:t>
              </a:r>
            </a:p>
          </p:txBody>
        </p:sp>
      </p:grpSp>
      <p:sp>
        <p:nvSpPr>
          <p:cNvPr id="60" name="Line 16">
            <a:extLst>
              <a:ext uri="{FF2B5EF4-FFF2-40B4-BE49-F238E27FC236}">
                <a16:creationId xmlns:a16="http://schemas.microsoft.com/office/drawing/2014/main" id="{FA65ECAF-3278-1521-F8E3-AB59649D75CE}"/>
              </a:ext>
            </a:extLst>
          </p:cNvPr>
          <p:cNvSpPr>
            <a:spLocks noChangeShapeType="1"/>
          </p:cNvSpPr>
          <p:nvPr/>
        </p:nvSpPr>
        <p:spPr bwMode="auto">
          <a:xfrm flipH="1" flipV="1">
            <a:off x="1462579" y="1936021"/>
            <a:ext cx="995627" cy="285819"/>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62" name="Line 16">
            <a:extLst>
              <a:ext uri="{FF2B5EF4-FFF2-40B4-BE49-F238E27FC236}">
                <a16:creationId xmlns:a16="http://schemas.microsoft.com/office/drawing/2014/main" id="{FB261EA0-1A48-31B0-4182-DD9C9AE63213}"/>
              </a:ext>
            </a:extLst>
          </p:cNvPr>
          <p:cNvSpPr>
            <a:spLocks noChangeShapeType="1"/>
          </p:cNvSpPr>
          <p:nvPr/>
        </p:nvSpPr>
        <p:spPr bwMode="auto">
          <a:xfrm flipH="1" flipV="1">
            <a:off x="1302431" y="2178565"/>
            <a:ext cx="190398" cy="700565"/>
          </a:xfrm>
          <a:prstGeom prst="line">
            <a:avLst/>
          </a:prstGeom>
          <a:noFill/>
          <a:ln w="50800">
            <a:solidFill>
              <a:srgbClr val="FF0000"/>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grpSp>
        <p:nvGrpSpPr>
          <p:cNvPr id="64" name="Group 63">
            <a:extLst>
              <a:ext uri="{FF2B5EF4-FFF2-40B4-BE49-F238E27FC236}">
                <a16:creationId xmlns:a16="http://schemas.microsoft.com/office/drawing/2014/main" id="{628F68A5-A0AE-ABE9-B4B3-210ED93BD465}"/>
              </a:ext>
            </a:extLst>
          </p:cNvPr>
          <p:cNvGrpSpPr/>
          <p:nvPr/>
        </p:nvGrpSpPr>
        <p:grpSpPr>
          <a:xfrm>
            <a:off x="1370781" y="2847768"/>
            <a:ext cx="470647" cy="502009"/>
            <a:chOff x="2676998" y="2966359"/>
            <a:chExt cx="470647" cy="502009"/>
          </a:xfrm>
        </p:grpSpPr>
        <p:sp>
          <p:nvSpPr>
            <p:cNvPr id="65" name="Oval 4">
              <a:extLst>
                <a:ext uri="{FF2B5EF4-FFF2-40B4-BE49-F238E27FC236}">
                  <a16:creationId xmlns:a16="http://schemas.microsoft.com/office/drawing/2014/main" id="{C10E2A77-14DE-BE95-765A-8F912CC92D52}"/>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66" name="Text Box 5">
              <a:extLst>
                <a:ext uri="{FF2B5EF4-FFF2-40B4-BE49-F238E27FC236}">
                  <a16:creationId xmlns:a16="http://schemas.microsoft.com/office/drawing/2014/main" id="{4FCEC18A-EEFC-8A77-33C8-38AF85181A1F}"/>
                </a:ext>
              </a:extLst>
            </p:cNvPr>
            <p:cNvSpPr txBox="1">
              <a:spLocks noChangeArrowheads="1"/>
            </p:cNvSpPr>
            <p:nvPr/>
          </p:nvSpPr>
          <p:spPr bwMode="auto">
            <a:xfrm>
              <a:off x="2734902" y="2966359"/>
              <a:ext cx="352982"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C</a:t>
              </a:r>
            </a:p>
          </p:txBody>
        </p:sp>
      </p:grpSp>
      <p:sp>
        <p:nvSpPr>
          <p:cNvPr id="67" name="Line 16">
            <a:extLst>
              <a:ext uri="{FF2B5EF4-FFF2-40B4-BE49-F238E27FC236}">
                <a16:creationId xmlns:a16="http://schemas.microsoft.com/office/drawing/2014/main" id="{257D1346-7EF3-AA00-5BF6-9363A178D472}"/>
              </a:ext>
            </a:extLst>
          </p:cNvPr>
          <p:cNvSpPr>
            <a:spLocks noChangeShapeType="1"/>
          </p:cNvSpPr>
          <p:nvPr/>
        </p:nvSpPr>
        <p:spPr bwMode="auto">
          <a:xfrm rot="5400000" flipH="1" flipV="1">
            <a:off x="838264" y="3521355"/>
            <a:ext cx="941408" cy="565117"/>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grpSp>
        <p:nvGrpSpPr>
          <p:cNvPr id="70" name="Group 69">
            <a:extLst>
              <a:ext uri="{FF2B5EF4-FFF2-40B4-BE49-F238E27FC236}">
                <a16:creationId xmlns:a16="http://schemas.microsoft.com/office/drawing/2014/main" id="{2A5F2D96-2F71-4CD0-500D-E8928C2DC5BE}"/>
              </a:ext>
            </a:extLst>
          </p:cNvPr>
          <p:cNvGrpSpPr/>
          <p:nvPr/>
        </p:nvGrpSpPr>
        <p:grpSpPr>
          <a:xfrm>
            <a:off x="770112" y="4244011"/>
            <a:ext cx="470647" cy="502009"/>
            <a:chOff x="2676998" y="2966359"/>
            <a:chExt cx="470647" cy="502009"/>
          </a:xfrm>
        </p:grpSpPr>
        <p:sp>
          <p:nvSpPr>
            <p:cNvPr id="71" name="Oval 4">
              <a:extLst>
                <a:ext uri="{FF2B5EF4-FFF2-40B4-BE49-F238E27FC236}">
                  <a16:creationId xmlns:a16="http://schemas.microsoft.com/office/drawing/2014/main" id="{2286B548-2677-2F36-E3B3-DC1EF921C7B9}"/>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72" name="Text Box 5">
              <a:extLst>
                <a:ext uri="{FF2B5EF4-FFF2-40B4-BE49-F238E27FC236}">
                  <a16:creationId xmlns:a16="http://schemas.microsoft.com/office/drawing/2014/main" id="{FBEBC47C-B523-BB74-A52A-EC5F0B1BFA8D}"/>
                </a:ext>
              </a:extLst>
            </p:cNvPr>
            <p:cNvSpPr txBox="1">
              <a:spLocks noChangeArrowheads="1"/>
            </p:cNvSpPr>
            <p:nvPr/>
          </p:nvSpPr>
          <p:spPr bwMode="auto">
            <a:xfrm>
              <a:off x="2734902" y="2966359"/>
              <a:ext cx="338554"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E</a:t>
              </a:r>
            </a:p>
          </p:txBody>
        </p:sp>
      </p:grpSp>
      <p:grpSp>
        <p:nvGrpSpPr>
          <p:cNvPr id="74" name="Group 73">
            <a:extLst>
              <a:ext uri="{FF2B5EF4-FFF2-40B4-BE49-F238E27FC236}">
                <a16:creationId xmlns:a16="http://schemas.microsoft.com/office/drawing/2014/main" id="{43441E83-EEBC-24B9-7701-0372ACE33728}"/>
              </a:ext>
            </a:extLst>
          </p:cNvPr>
          <p:cNvGrpSpPr/>
          <p:nvPr/>
        </p:nvGrpSpPr>
        <p:grpSpPr>
          <a:xfrm>
            <a:off x="2742280" y="3429931"/>
            <a:ext cx="470647" cy="502009"/>
            <a:chOff x="2676998" y="2966359"/>
            <a:chExt cx="470647" cy="502009"/>
          </a:xfrm>
        </p:grpSpPr>
        <p:sp>
          <p:nvSpPr>
            <p:cNvPr id="75" name="Oval 4">
              <a:extLst>
                <a:ext uri="{FF2B5EF4-FFF2-40B4-BE49-F238E27FC236}">
                  <a16:creationId xmlns:a16="http://schemas.microsoft.com/office/drawing/2014/main" id="{9504B914-89F6-13AD-4D09-BD993C1BB074}"/>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76" name="Text Box 5">
              <a:extLst>
                <a:ext uri="{FF2B5EF4-FFF2-40B4-BE49-F238E27FC236}">
                  <a16:creationId xmlns:a16="http://schemas.microsoft.com/office/drawing/2014/main" id="{D5A853B4-4491-4ACC-9D48-43C352CAEBB6}"/>
                </a:ext>
              </a:extLst>
            </p:cNvPr>
            <p:cNvSpPr txBox="1">
              <a:spLocks noChangeArrowheads="1"/>
            </p:cNvSpPr>
            <p:nvPr/>
          </p:nvSpPr>
          <p:spPr bwMode="auto">
            <a:xfrm>
              <a:off x="2734902" y="2966359"/>
              <a:ext cx="330540"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F</a:t>
              </a:r>
            </a:p>
          </p:txBody>
        </p:sp>
      </p:grpSp>
      <p:grpSp>
        <p:nvGrpSpPr>
          <p:cNvPr id="81" name="Group 80">
            <a:extLst>
              <a:ext uri="{FF2B5EF4-FFF2-40B4-BE49-F238E27FC236}">
                <a16:creationId xmlns:a16="http://schemas.microsoft.com/office/drawing/2014/main" id="{BBCF1216-4976-0D8E-82DA-2ED544ECB314}"/>
              </a:ext>
            </a:extLst>
          </p:cNvPr>
          <p:cNvGrpSpPr/>
          <p:nvPr/>
        </p:nvGrpSpPr>
        <p:grpSpPr>
          <a:xfrm>
            <a:off x="2908539" y="4765656"/>
            <a:ext cx="470647" cy="502009"/>
            <a:chOff x="2676998" y="2966359"/>
            <a:chExt cx="470647" cy="502009"/>
          </a:xfrm>
        </p:grpSpPr>
        <p:sp>
          <p:nvSpPr>
            <p:cNvPr id="82" name="Oval 4">
              <a:extLst>
                <a:ext uri="{FF2B5EF4-FFF2-40B4-BE49-F238E27FC236}">
                  <a16:creationId xmlns:a16="http://schemas.microsoft.com/office/drawing/2014/main" id="{FA3B27FA-E4A2-7645-A12A-64C1DE4CDE92}"/>
                </a:ext>
              </a:extLst>
            </p:cNvPr>
            <p:cNvSpPr>
              <a:spLocks noChangeArrowheads="1"/>
            </p:cNvSpPr>
            <p:nvPr/>
          </p:nvSpPr>
          <p:spPr bwMode="auto">
            <a:xfrm>
              <a:off x="2676998" y="2997721"/>
              <a:ext cx="470647" cy="470647"/>
            </a:xfrm>
            <a:prstGeom prst="ellipse">
              <a:avLst/>
            </a:prstGeom>
            <a:noFill/>
            <a:ln w="38100">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83" name="Text Box 5">
              <a:extLst>
                <a:ext uri="{FF2B5EF4-FFF2-40B4-BE49-F238E27FC236}">
                  <a16:creationId xmlns:a16="http://schemas.microsoft.com/office/drawing/2014/main" id="{F9234906-B332-1FCB-7926-6DBCA673796D}"/>
                </a:ext>
              </a:extLst>
            </p:cNvPr>
            <p:cNvSpPr txBox="1">
              <a:spLocks noChangeArrowheads="1"/>
            </p:cNvSpPr>
            <p:nvPr/>
          </p:nvSpPr>
          <p:spPr bwMode="auto">
            <a:xfrm>
              <a:off x="2734902" y="2966359"/>
              <a:ext cx="386644" cy="47256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G</a:t>
              </a:r>
            </a:p>
          </p:txBody>
        </p:sp>
      </p:grpSp>
      <p:grpSp>
        <p:nvGrpSpPr>
          <p:cNvPr id="84" name="Group 83">
            <a:extLst>
              <a:ext uri="{FF2B5EF4-FFF2-40B4-BE49-F238E27FC236}">
                <a16:creationId xmlns:a16="http://schemas.microsoft.com/office/drawing/2014/main" id="{6BF560E2-3E1D-73C2-24BC-30B3FBC7E887}"/>
              </a:ext>
            </a:extLst>
          </p:cNvPr>
          <p:cNvGrpSpPr/>
          <p:nvPr/>
        </p:nvGrpSpPr>
        <p:grpSpPr>
          <a:xfrm>
            <a:off x="1584804" y="5317095"/>
            <a:ext cx="470647" cy="502009"/>
            <a:chOff x="2676998" y="2966359"/>
            <a:chExt cx="470647" cy="502009"/>
          </a:xfrm>
        </p:grpSpPr>
        <p:sp>
          <p:nvSpPr>
            <p:cNvPr id="85" name="Oval 4">
              <a:extLst>
                <a:ext uri="{FF2B5EF4-FFF2-40B4-BE49-F238E27FC236}">
                  <a16:creationId xmlns:a16="http://schemas.microsoft.com/office/drawing/2014/main" id="{64F1ACF4-34C0-A051-68D1-DBA0D3C3E430}"/>
                </a:ext>
              </a:extLst>
            </p:cNvPr>
            <p:cNvSpPr>
              <a:spLocks noChangeArrowheads="1"/>
            </p:cNvSpPr>
            <p:nvPr/>
          </p:nvSpPr>
          <p:spPr bwMode="auto">
            <a:xfrm>
              <a:off x="2676998" y="2997721"/>
              <a:ext cx="470647" cy="470647"/>
            </a:xfrm>
            <a:prstGeom prst="ellipse">
              <a:avLst/>
            </a:prstGeom>
            <a:noFill/>
            <a:ln w="38100">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86" name="Text Box 5">
              <a:extLst>
                <a:ext uri="{FF2B5EF4-FFF2-40B4-BE49-F238E27FC236}">
                  <a16:creationId xmlns:a16="http://schemas.microsoft.com/office/drawing/2014/main" id="{169B5AFF-8031-89DF-5706-EF4C4F87EDFD}"/>
                </a:ext>
              </a:extLst>
            </p:cNvPr>
            <p:cNvSpPr txBox="1">
              <a:spLocks noChangeArrowheads="1"/>
            </p:cNvSpPr>
            <p:nvPr/>
          </p:nvSpPr>
          <p:spPr bwMode="auto">
            <a:xfrm>
              <a:off x="2734902" y="2966359"/>
              <a:ext cx="385042" cy="47256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H</a:t>
              </a:r>
            </a:p>
          </p:txBody>
        </p:sp>
      </p:grpSp>
      <p:sp>
        <p:nvSpPr>
          <p:cNvPr id="87" name="Line 16">
            <a:extLst>
              <a:ext uri="{FF2B5EF4-FFF2-40B4-BE49-F238E27FC236}">
                <a16:creationId xmlns:a16="http://schemas.microsoft.com/office/drawing/2014/main" id="{236AE45E-9401-4C12-90D2-B83745BA32AB}"/>
              </a:ext>
            </a:extLst>
          </p:cNvPr>
          <p:cNvSpPr>
            <a:spLocks noChangeShapeType="1"/>
          </p:cNvSpPr>
          <p:nvPr/>
        </p:nvSpPr>
        <p:spPr bwMode="auto">
          <a:xfrm flipH="1" flipV="1">
            <a:off x="451902" y="3451902"/>
            <a:ext cx="333557" cy="951181"/>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88" name="Line 16">
            <a:extLst>
              <a:ext uri="{FF2B5EF4-FFF2-40B4-BE49-F238E27FC236}">
                <a16:creationId xmlns:a16="http://schemas.microsoft.com/office/drawing/2014/main" id="{3795B9A5-5EC5-1BA8-77D1-E81DE1430CB6}"/>
              </a:ext>
            </a:extLst>
          </p:cNvPr>
          <p:cNvSpPr>
            <a:spLocks noChangeShapeType="1"/>
          </p:cNvSpPr>
          <p:nvPr/>
        </p:nvSpPr>
        <p:spPr bwMode="auto">
          <a:xfrm rot="5400000" flipH="1" flipV="1">
            <a:off x="275964" y="2272654"/>
            <a:ext cx="941408" cy="565117"/>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4" name="Line 16">
            <a:extLst>
              <a:ext uri="{FF2B5EF4-FFF2-40B4-BE49-F238E27FC236}">
                <a16:creationId xmlns:a16="http://schemas.microsoft.com/office/drawing/2014/main" id="{4AD95A5B-367B-25E1-4915-430BBE0A7E1A}"/>
              </a:ext>
            </a:extLst>
          </p:cNvPr>
          <p:cNvSpPr>
            <a:spLocks noChangeShapeType="1"/>
          </p:cNvSpPr>
          <p:nvPr/>
        </p:nvSpPr>
        <p:spPr bwMode="auto">
          <a:xfrm flipH="1" flipV="1">
            <a:off x="2771645" y="2548494"/>
            <a:ext cx="199805" cy="903407"/>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5" name="Line 16">
            <a:extLst>
              <a:ext uri="{FF2B5EF4-FFF2-40B4-BE49-F238E27FC236}">
                <a16:creationId xmlns:a16="http://schemas.microsoft.com/office/drawing/2014/main" id="{7AE5DD9C-2FF5-6852-EC9E-7EFFBB3F7E0B}"/>
              </a:ext>
            </a:extLst>
          </p:cNvPr>
          <p:cNvSpPr>
            <a:spLocks noChangeShapeType="1"/>
          </p:cNvSpPr>
          <p:nvPr/>
        </p:nvSpPr>
        <p:spPr bwMode="auto">
          <a:xfrm flipH="1" flipV="1">
            <a:off x="1795078" y="3242602"/>
            <a:ext cx="995627" cy="285819"/>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7" name="Line 16">
            <a:extLst>
              <a:ext uri="{FF2B5EF4-FFF2-40B4-BE49-F238E27FC236}">
                <a16:creationId xmlns:a16="http://schemas.microsoft.com/office/drawing/2014/main" id="{499875F2-230F-94E9-11FE-75669F6EF8AF}"/>
              </a:ext>
            </a:extLst>
          </p:cNvPr>
          <p:cNvSpPr>
            <a:spLocks noChangeShapeType="1"/>
          </p:cNvSpPr>
          <p:nvPr/>
        </p:nvSpPr>
        <p:spPr bwMode="auto">
          <a:xfrm flipH="1" flipV="1">
            <a:off x="1084174" y="4716323"/>
            <a:ext cx="565118" cy="694690"/>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8" name="Line 16">
            <a:extLst>
              <a:ext uri="{FF2B5EF4-FFF2-40B4-BE49-F238E27FC236}">
                <a16:creationId xmlns:a16="http://schemas.microsoft.com/office/drawing/2014/main" id="{0A63BE2F-5ED6-528E-9B29-05AE6D2F0D5A}"/>
              </a:ext>
            </a:extLst>
          </p:cNvPr>
          <p:cNvSpPr>
            <a:spLocks noChangeShapeType="1"/>
          </p:cNvSpPr>
          <p:nvPr/>
        </p:nvSpPr>
        <p:spPr bwMode="auto">
          <a:xfrm flipH="1" flipV="1">
            <a:off x="3043870" y="3895185"/>
            <a:ext cx="92475" cy="902011"/>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9" name="Line 16">
            <a:extLst>
              <a:ext uri="{FF2B5EF4-FFF2-40B4-BE49-F238E27FC236}">
                <a16:creationId xmlns:a16="http://schemas.microsoft.com/office/drawing/2014/main" id="{2B274114-EB9B-4AA0-4C93-5B82F540A239}"/>
              </a:ext>
            </a:extLst>
          </p:cNvPr>
          <p:cNvSpPr>
            <a:spLocks noChangeShapeType="1"/>
          </p:cNvSpPr>
          <p:nvPr/>
        </p:nvSpPr>
        <p:spPr bwMode="auto">
          <a:xfrm flipH="1">
            <a:off x="2051582" y="5225517"/>
            <a:ext cx="992287" cy="428394"/>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2" name="Text Box 29">
            <a:extLst>
              <a:ext uri="{FF2B5EF4-FFF2-40B4-BE49-F238E27FC236}">
                <a16:creationId xmlns:a16="http://schemas.microsoft.com/office/drawing/2014/main" id="{1E359689-B4C7-F492-DA60-D91181BB3A7E}"/>
              </a:ext>
            </a:extLst>
          </p:cNvPr>
          <p:cNvSpPr txBox="1">
            <a:spLocks noChangeArrowheads="1"/>
          </p:cNvSpPr>
          <p:nvPr/>
        </p:nvSpPr>
        <p:spPr bwMode="auto">
          <a:xfrm>
            <a:off x="1831635" y="1668948"/>
            <a:ext cx="34015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7</a:t>
            </a:r>
          </a:p>
        </p:txBody>
      </p:sp>
      <p:sp>
        <p:nvSpPr>
          <p:cNvPr id="9" name="Text Box 29">
            <a:extLst>
              <a:ext uri="{FF2B5EF4-FFF2-40B4-BE49-F238E27FC236}">
                <a16:creationId xmlns:a16="http://schemas.microsoft.com/office/drawing/2014/main" id="{01BA4B0A-B61C-92B3-1AFF-7B97CCD0ED46}"/>
              </a:ext>
            </a:extLst>
          </p:cNvPr>
          <p:cNvSpPr txBox="1">
            <a:spLocks noChangeArrowheads="1"/>
          </p:cNvSpPr>
          <p:nvPr/>
        </p:nvSpPr>
        <p:spPr bwMode="auto">
          <a:xfrm>
            <a:off x="374658" y="2117192"/>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11</a:t>
            </a:r>
          </a:p>
        </p:txBody>
      </p:sp>
      <p:sp>
        <p:nvSpPr>
          <p:cNvPr id="10" name="Text Box 29">
            <a:extLst>
              <a:ext uri="{FF2B5EF4-FFF2-40B4-BE49-F238E27FC236}">
                <a16:creationId xmlns:a16="http://schemas.microsoft.com/office/drawing/2014/main" id="{9C869FD1-60FE-C204-0770-886F51B3370B}"/>
              </a:ext>
            </a:extLst>
          </p:cNvPr>
          <p:cNvSpPr txBox="1">
            <a:spLocks noChangeArrowheads="1"/>
          </p:cNvSpPr>
          <p:nvPr/>
        </p:nvSpPr>
        <p:spPr bwMode="auto">
          <a:xfrm>
            <a:off x="1367813" y="2228852"/>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solidFill>
                  <a:srgbClr val="FF0000"/>
                </a:solidFill>
              </a:rPr>
              <a:t>14</a:t>
            </a:r>
          </a:p>
        </p:txBody>
      </p:sp>
      <p:sp>
        <p:nvSpPr>
          <p:cNvPr id="11" name="Text Box 29">
            <a:extLst>
              <a:ext uri="{FF2B5EF4-FFF2-40B4-BE49-F238E27FC236}">
                <a16:creationId xmlns:a16="http://schemas.microsoft.com/office/drawing/2014/main" id="{93590DCC-8499-AC7E-37EB-123EFCE11909}"/>
              </a:ext>
            </a:extLst>
          </p:cNvPr>
          <p:cNvSpPr txBox="1">
            <a:spLocks noChangeArrowheads="1"/>
          </p:cNvSpPr>
          <p:nvPr/>
        </p:nvSpPr>
        <p:spPr bwMode="auto">
          <a:xfrm>
            <a:off x="188063" y="3727186"/>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15</a:t>
            </a:r>
          </a:p>
        </p:txBody>
      </p:sp>
      <p:sp>
        <p:nvSpPr>
          <p:cNvPr id="12" name="Text Box 29">
            <a:extLst>
              <a:ext uri="{FF2B5EF4-FFF2-40B4-BE49-F238E27FC236}">
                <a16:creationId xmlns:a16="http://schemas.microsoft.com/office/drawing/2014/main" id="{3E1F2FDC-4A03-637C-9F91-06D128D1F9A5}"/>
              </a:ext>
            </a:extLst>
          </p:cNvPr>
          <p:cNvSpPr txBox="1">
            <a:spLocks noChangeArrowheads="1"/>
          </p:cNvSpPr>
          <p:nvPr/>
        </p:nvSpPr>
        <p:spPr bwMode="auto">
          <a:xfrm>
            <a:off x="1328054" y="3570630"/>
            <a:ext cx="34015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solidFill>
                  <a:srgbClr val="FF0000"/>
                </a:solidFill>
              </a:rPr>
              <a:t>8</a:t>
            </a:r>
          </a:p>
        </p:txBody>
      </p:sp>
      <p:sp>
        <p:nvSpPr>
          <p:cNvPr id="13" name="Text Box 29">
            <a:extLst>
              <a:ext uri="{FF2B5EF4-FFF2-40B4-BE49-F238E27FC236}">
                <a16:creationId xmlns:a16="http://schemas.microsoft.com/office/drawing/2014/main" id="{8A49FE69-D795-7CF8-665D-6479A288383C}"/>
              </a:ext>
            </a:extLst>
          </p:cNvPr>
          <p:cNvSpPr txBox="1">
            <a:spLocks noChangeArrowheads="1"/>
          </p:cNvSpPr>
          <p:nvPr/>
        </p:nvSpPr>
        <p:spPr bwMode="auto">
          <a:xfrm>
            <a:off x="2113242" y="2974285"/>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solidFill>
                  <a:srgbClr val="FF0000"/>
                </a:solidFill>
              </a:rPr>
              <a:t>10</a:t>
            </a:r>
          </a:p>
        </p:txBody>
      </p:sp>
      <p:sp>
        <p:nvSpPr>
          <p:cNvPr id="14" name="Text Box 29">
            <a:extLst>
              <a:ext uri="{FF2B5EF4-FFF2-40B4-BE49-F238E27FC236}">
                <a16:creationId xmlns:a16="http://schemas.microsoft.com/office/drawing/2014/main" id="{D190361E-FE4C-C2A5-C87D-AC3472ADB28E}"/>
              </a:ext>
            </a:extLst>
          </p:cNvPr>
          <p:cNvSpPr txBox="1">
            <a:spLocks noChangeArrowheads="1"/>
          </p:cNvSpPr>
          <p:nvPr/>
        </p:nvSpPr>
        <p:spPr bwMode="auto">
          <a:xfrm>
            <a:off x="1109394" y="4972049"/>
            <a:ext cx="34015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9</a:t>
            </a:r>
          </a:p>
        </p:txBody>
      </p:sp>
      <p:sp>
        <p:nvSpPr>
          <p:cNvPr id="15" name="Text Box 29">
            <a:extLst>
              <a:ext uri="{FF2B5EF4-FFF2-40B4-BE49-F238E27FC236}">
                <a16:creationId xmlns:a16="http://schemas.microsoft.com/office/drawing/2014/main" id="{76EE744C-BEAE-51E4-E49F-BB1DF9F35802}"/>
              </a:ext>
            </a:extLst>
          </p:cNvPr>
          <p:cNvSpPr txBox="1">
            <a:spLocks noChangeArrowheads="1"/>
          </p:cNvSpPr>
          <p:nvPr/>
        </p:nvSpPr>
        <p:spPr bwMode="auto">
          <a:xfrm>
            <a:off x="2401475" y="5409370"/>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10</a:t>
            </a:r>
          </a:p>
        </p:txBody>
      </p:sp>
      <p:sp>
        <p:nvSpPr>
          <p:cNvPr id="16" name="Text Box 29">
            <a:extLst>
              <a:ext uri="{FF2B5EF4-FFF2-40B4-BE49-F238E27FC236}">
                <a16:creationId xmlns:a16="http://schemas.microsoft.com/office/drawing/2014/main" id="{5C63DB4C-CDAA-3061-F55E-4EF9183A42D1}"/>
              </a:ext>
            </a:extLst>
          </p:cNvPr>
          <p:cNvSpPr txBox="1">
            <a:spLocks noChangeArrowheads="1"/>
          </p:cNvSpPr>
          <p:nvPr/>
        </p:nvSpPr>
        <p:spPr bwMode="auto">
          <a:xfrm>
            <a:off x="3087277" y="4127225"/>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20</a:t>
            </a:r>
          </a:p>
        </p:txBody>
      </p:sp>
      <p:sp>
        <p:nvSpPr>
          <p:cNvPr id="17" name="Text Box 29">
            <a:extLst>
              <a:ext uri="{FF2B5EF4-FFF2-40B4-BE49-F238E27FC236}">
                <a16:creationId xmlns:a16="http://schemas.microsoft.com/office/drawing/2014/main" id="{7E9E76CB-6D99-AA76-456A-38CBAFA3F044}"/>
              </a:ext>
            </a:extLst>
          </p:cNvPr>
          <p:cNvSpPr txBox="1">
            <a:spLocks noChangeArrowheads="1"/>
          </p:cNvSpPr>
          <p:nvPr/>
        </p:nvSpPr>
        <p:spPr bwMode="auto">
          <a:xfrm>
            <a:off x="2828862" y="2715866"/>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25</a:t>
            </a:r>
          </a:p>
        </p:txBody>
      </p:sp>
      <p:graphicFrame>
        <p:nvGraphicFramePr>
          <p:cNvPr id="19" name="Table 100">
            <a:extLst>
              <a:ext uri="{FF2B5EF4-FFF2-40B4-BE49-F238E27FC236}">
                <a16:creationId xmlns:a16="http://schemas.microsoft.com/office/drawing/2014/main" id="{ED6A3F3A-48C4-9593-BEA1-52570B8F48D5}"/>
              </a:ext>
            </a:extLst>
          </p:cNvPr>
          <p:cNvGraphicFramePr>
            <a:graphicFrameLocks noGrp="1"/>
          </p:cNvGraphicFramePr>
          <p:nvPr/>
        </p:nvGraphicFramePr>
        <p:xfrm>
          <a:off x="4774599" y="1630017"/>
          <a:ext cx="1705714" cy="4073589"/>
        </p:xfrm>
        <a:graphic>
          <a:graphicData uri="http://schemas.openxmlformats.org/drawingml/2006/table">
            <a:tbl>
              <a:tblPr firstRow="1" bandRow="1">
                <a:tableStyleId>{5C22544A-7EE6-4342-B048-85BDC9FD1C3A}</a:tableStyleId>
              </a:tblPr>
              <a:tblGrid>
                <a:gridCol w="858028">
                  <a:extLst>
                    <a:ext uri="{9D8B030D-6E8A-4147-A177-3AD203B41FA5}">
                      <a16:colId xmlns:a16="http://schemas.microsoft.com/office/drawing/2014/main" val="413673760"/>
                    </a:ext>
                  </a:extLst>
                </a:gridCol>
                <a:gridCol w="847686">
                  <a:extLst>
                    <a:ext uri="{9D8B030D-6E8A-4147-A177-3AD203B41FA5}">
                      <a16:colId xmlns:a16="http://schemas.microsoft.com/office/drawing/2014/main" val="188196335"/>
                    </a:ext>
                  </a:extLst>
                </a:gridCol>
              </a:tblGrid>
              <a:tr h="452621">
                <a:tc>
                  <a:txBody>
                    <a:bodyPr/>
                    <a:lstStyle/>
                    <a:p>
                      <a:pPr algn="ctr"/>
                      <a:r>
                        <a:rPr lang="en-US" dirty="0"/>
                        <a:t>n</a:t>
                      </a:r>
                    </a:p>
                  </a:txBody>
                  <a:tcPr/>
                </a:tc>
                <a:tc>
                  <a:txBody>
                    <a:bodyPr/>
                    <a:lstStyle/>
                    <a:p>
                      <a:r>
                        <a:rPr lang="en-US" dirty="0"/>
                        <a:t>h(n)</a:t>
                      </a:r>
                    </a:p>
                  </a:txBody>
                  <a:tcPr/>
                </a:tc>
                <a:extLst>
                  <a:ext uri="{0D108BD9-81ED-4DB2-BD59-A6C34878D82A}">
                    <a16:rowId xmlns:a16="http://schemas.microsoft.com/office/drawing/2014/main" val="2723341783"/>
                  </a:ext>
                </a:extLst>
              </a:tr>
              <a:tr h="452621">
                <a:tc>
                  <a:txBody>
                    <a:bodyPr/>
                    <a:lstStyle/>
                    <a:p>
                      <a:pPr algn="ctr"/>
                      <a:r>
                        <a:rPr lang="en-US" dirty="0"/>
                        <a:t>A</a:t>
                      </a:r>
                    </a:p>
                  </a:txBody>
                  <a:tcPr/>
                </a:tc>
                <a:tc>
                  <a:txBody>
                    <a:bodyPr/>
                    <a:lstStyle/>
                    <a:p>
                      <a:r>
                        <a:rPr lang="en-US" dirty="0"/>
                        <a:t>40</a:t>
                      </a:r>
                    </a:p>
                  </a:txBody>
                  <a:tcPr/>
                </a:tc>
                <a:extLst>
                  <a:ext uri="{0D108BD9-81ED-4DB2-BD59-A6C34878D82A}">
                    <a16:rowId xmlns:a16="http://schemas.microsoft.com/office/drawing/2014/main" val="1650165834"/>
                  </a:ext>
                </a:extLst>
              </a:tr>
              <a:tr h="452621">
                <a:tc>
                  <a:txBody>
                    <a:bodyPr/>
                    <a:lstStyle/>
                    <a:p>
                      <a:pPr algn="ctr"/>
                      <a:r>
                        <a:rPr lang="en-US" dirty="0">
                          <a:solidFill>
                            <a:schemeClr val="tx1"/>
                          </a:solidFill>
                        </a:rPr>
                        <a:t>B</a:t>
                      </a:r>
                    </a:p>
                  </a:txBody>
                  <a:tcPr/>
                </a:tc>
                <a:tc>
                  <a:txBody>
                    <a:bodyPr/>
                    <a:lstStyle/>
                    <a:p>
                      <a:r>
                        <a:rPr lang="en-US" dirty="0">
                          <a:solidFill>
                            <a:schemeClr val="tx1"/>
                          </a:solidFill>
                        </a:rPr>
                        <a:t>32</a:t>
                      </a:r>
                    </a:p>
                  </a:txBody>
                  <a:tcPr/>
                </a:tc>
                <a:extLst>
                  <a:ext uri="{0D108BD9-81ED-4DB2-BD59-A6C34878D82A}">
                    <a16:rowId xmlns:a16="http://schemas.microsoft.com/office/drawing/2014/main" val="3493382235"/>
                  </a:ext>
                </a:extLst>
              </a:tr>
              <a:tr h="452621">
                <a:tc>
                  <a:txBody>
                    <a:bodyPr/>
                    <a:lstStyle/>
                    <a:p>
                      <a:pPr algn="ctr"/>
                      <a:r>
                        <a:rPr lang="en-US" dirty="0">
                          <a:solidFill>
                            <a:srgbClr val="FF0000"/>
                          </a:solidFill>
                        </a:rPr>
                        <a:t>C</a:t>
                      </a:r>
                    </a:p>
                  </a:txBody>
                  <a:tcPr/>
                </a:tc>
                <a:tc>
                  <a:txBody>
                    <a:bodyPr/>
                    <a:lstStyle/>
                    <a:p>
                      <a:r>
                        <a:rPr lang="en-US" dirty="0">
                          <a:solidFill>
                            <a:srgbClr val="FF0000"/>
                          </a:solidFill>
                        </a:rPr>
                        <a:t>25</a:t>
                      </a:r>
                    </a:p>
                  </a:txBody>
                  <a:tcPr/>
                </a:tc>
                <a:extLst>
                  <a:ext uri="{0D108BD9-81ED-4DB2-BD59-A6C34878D82A}">
                    <a16:rowId xmlns:a16="http://schemas.microsoft.com/office/drawing/2014/main" val="2000415156"/>
                  </a:ext>
                </a:extLst>
              </a:tr>
              <a:tr h="452621">
                <a:tc>
                  <a:txBody>
                    <a:bodyPr/>
                    <a:lstStyle/>
                    <a:p>
                      <a:pPr algn="ctr"/>
                      <a:r>
                        <a:rPr lang="en-US" dirty="0">
                          <a:solidFill>
                            <a:schemeClr val="tx1"/>
                          </a:solidFill>
                        </a:rPr>
                        <a:t>D</a:t>
                      </a:r>
                    </a:p>
                  </a:txBody>
                  <a:tcPr/>
                </a:tc>
                <a:tc>
                  <a:txBody>
                    <a:bodyPr/>
                    <a:lstStyle/>
                    <a:p>
                      <a:r>
                        <a:rPr lang="en-US" dirty="0">
                          <a:solidFill>
                            <a:schemeClr val="tx1"/>
                          </a:solidFill>
                        </a:rPr>
                        <a:t>35</a:t>
                      </a:r>
                    </a:p>
                  </a:txBody>
                  <a:tcPr/>
                </a:tc>
                <a:extLst>
                  <a:ext uri="{0D108BD9-81ED-4DB2-BD59-A6C34878D82A}">
                    <a16:rowId xmlns:a16="http://schemas.microsoft.com/office/drawing/2014/main" val="4225612385"/>
                  </a:ext>
                </a:extLst>
              </a:tr>
              <a:tr h="452621">
                <a:tc>
                  <a:txBody>
                    <a:bodyPr/>
                    <a:lstStyle/>
                    <a:p>
                      <a:pPr algn="ctr"/>
                      <a:r>
                        <a:rPr lang="en-US" dirty="0">
                          <a:solidFill>
                            <a:srgbClr val="FF0000"/>
                          </a:solidFill>
                        </a:rPr>
                        <a:t>E</a:t>
                      </a:r>
                    </a:p>
                  </a:txBody>
                  <a:tcPr/>
                </a:tc>
                <a:tc>
                  <a:txBody>
                    <a:bodyPr/>
                    <a:lstStyle/>
                    <a:p>
                      <a:r>
                        <a:rPr lang="en-US" dirty="0">
                          <a:solidFill>
                            <a:srgbClr val="FF0000"/>
                          </a:solidFill>
                        </a:rPr>
                        <a:t>19</a:t>
                      </a:r>
                    </a:p>
                  </a:txBody>
                  <a:tcPr/>
                </a:tc>
                <a:extLst>
                  <a:ext uri="{0D108BD9-81ED-4DB2-BD59-A6C34878D82A}">
                    <a16:rowId xmlns:a16="http://schemas.microsoft.com/office/drawing/2014/main" val="910242261"/>
                  </a:ext>
                </a:extLst>
              </a:tr>
              <a:tr h="452621">
                <a:tc>
                  <a:txBody>
                    <a:bodyPr/>
                    <a:lstStyle/>
                    <a:p>
                      <a:pPr algn="ctr"/>
                      <a:r>
                        <a:rPr lang="en-US" dirty="0">
                          <a:solidFill>
                            <a:srgbClr val="FF0000"/>
                          </a:solidFill>
                        </a:rPr>
                        <a:t>F</a:t>
                      </a:r>
                    </a:p>
                  </a:txBody>
                  <a:tcPr/>
                </a:tc>
                <a:tc>
                  <a:txBody>
                    <a:bodyPr/>
                    <a:lstStyle/>
                    <a:p>
                      <a:r>
                        <a:rPr lang="en-US" dirty="0">
                          <a:solidFill>
                            <a:srgbClr val="FF0000"/>
                          </a:solidFill>
                        </a:rPr>
                        <a:t>17</a:t>
                      </a:r>
                    </a:p>
                  </a:txBody>
                  <a:tcPr/>
                </a:tc>
                <a:extLst>
                  <a:ext uri="{0D108BD9-81ED-4DB2-BD59-A6C34878D82A}">
                    <a16:rowId xmlns:a16="http://schemas.microsoft.com/office/drawing/2014/main" val="3284643111"/>
                  </a:ext>
                </a:extLst>
              </a:tr>
              <a:tr h="452621">
                <a:tc>
                  <a:txBody>
                    <a:bodyPr/>
                    <a:lstStyle/>
                    <a:p>
                      <a:pPr algn="ctr"/>
                      <a:r>
                        <a:rPr lang="en-US" dirty="0"/>
                        <a:t>H</a:t>
                      </a:r>
                    </a:p>
                  </a:txBody>
                  <a:tcPr/>
                </a:tc>
                <a:tc>
                  <a:txBody>
                    <a:bodyPr/>
                    <a:lstStyle/>
                    <a:p>
                      <a:r>
                        <a:rPr lang="en-US" dirty="0"/>
                        <a:t>10</a:t>
                      </a:r>
                    </a:p>
                  </a:txBody>
                  <a:tcPr/>
                </a:tc>
                <a:extLst>
                  <a:ext uri="{0D108BD9-81ED-4DB2-BD59-A6C34878D82A}">
                    <a16:rowId xmlns:a16="http://schemas.microsoft.com/office/drawing/2014/main" val="1146424579"/>
                  </a:ext>
                </a:extLst>
              </a:tr>
              <a:tr h="452621">
                <a:tc>
                  <a:txBody>
                    <a:bodyPr/>
                    <a:lstStyle/>
                    <a:p>
                      <a:pPr algn="ctr"/>
                      <a:r>
                        <a:rPr lang="en-US" dirty="0">
                          <a:solidFill>
                            <a:schemeClr val="tx1"/>
                          </a:solidFill>
                        </a:rPr>
                        <a:t>G</a:t>
                      </a:r>
                    </a:p>
                  </a:txBody>
                  <a:tcPr/>
                </a:tc>
                <a:tc>
                  <a:txBody>
                    <a:bodyPr/>
                    <a:lstStyle/>
                    <a:p>
                      <a:r>
                        <a:rPr lang="en-US" dirty="0">
                          <a:solidFill>
                            <a:schemeClr val="tx1"/>
                          </a:solidFill>
                        </a:rPr>
                        <a:t>0</a:t>
                      </a:r>
                    </a:p>
                  </a:txBody>
                  <a:tcPr/>
                </a:tc>
                <a:extLst>
                  <a:ext uri="{0D108BD9-81ED-4DB2-BD59-A6C34878D82A}">
                    <a16:rowId xmlns:a16="http://schemas.microsoft.com/office/drawing/2014/main" val="958517701"/>
                  </a:ext>
                </a:extLst>
              </a:tr>
            </a:tbl>
          </a:graphicData>
        </a:graphic>
      </p:graphicFrame>
      <p:sp>
        <p:nvSpPr>
          <p:cNvPr id="26" name="Text Box 31">
            <a:extLst>
              <a:ext uri="{FF2B5EF4-FFF2-40B4-BE49-F238E27FC236}">
                <a16:creationId xmlns:a16="http://schemas.microsoft.com/office/drawing/2014/main" id="{5A15B7D6-391C-631D-E106-E5135F794441}"/>
              </a:ext>
            </a:extLst>
          </p:cNvPr>
          <p:cNvSpPr txBox="1">
            <a:spLocks noChangeArrowheads="1"/>
          </p:cNvSpPr>
          <p:nvPr/>
        </p:nvSpPr>
        <p:spPr bwMode="auto">
          <a:xfrm>
            <a:off x="8374077" y="4076765"/>
            <a:ext cx="1418083"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41=14+8+19 </a:t>
            </a:r>
          </a:p>
        </p:txBody>
      </p:sp>
      <p:sp>
        <p:nvSpPr>
          <p:cNvPr id="29" name="Text Box 31">
            <a:extLst>
              <a:ext uri="{FF2B5EF4-FFF2-40B4-BE49-F238E27FC236}">
                <a16:creationId xmlns:a16="http://schemas.microsoft.com/office/drawing/2014/main" id="{D1F3DA65-99DE-EEFA-9AD8-04F19D1D7F3F}"/>
              </a:ext>
            </a:extLst>
          </p:cNvPr>
          <p:cNvSpPr txBox="1">
            <a:spLocks noChangeArrowheads="1"/>
          </p:cNvSpPr>
          <p:nvPr/>
        </p:nvSpPr>
        <p:spPr bwMode="auto">
          <a:xfrm>
            <a:off x="9669681" y="4070971"/>
            <a:ext cx="1523064"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41=14+10+17 </a:t>
            </a:r>
          </a:p>
        </p:txBody>
      </p:sp>
      <p:sp>
        <p:nvSpPr>
          <p:cNvPr id="31" name="Text Box 31">
            <a:extLst>
              <a:ext uri="{FF2B5EF4-FFF2-40B4-BE49-F238E27FC236}">
                <a16:creationId xmlns:a16="http://schemas.microsoft.com/office/drawing/2014/main" id="{2B991B86-742A-D3E5-6C84-606B42730972}"/>
              </a:ext>
            </a:extLst>
          </p:cNvPr>
          <p:cNvSpPr txBox="1">
            <a:spLocks noChangeArrowheads="1"/>
          </p:cNvSpPr>
          <p:nvPr/>
        </p:nvSpPr>
        <p:spPr bwMode="auto">
          <a:xfrm>
            <a:off x="8324758" y="2834446"/>
            <a:ext cx="119083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43=11+32 </a:t>
            </a:r>
          </a:p>
        </p:txBody>
      </p:sp>
      <p:sp>
        <p:nvSpPr>
          <p:cNvPr id="32" name="Text Box 31">
            <a:extLst>
              <a:ext uri="{FF2B5EF4-FFF2-40B4-BE49-F238E27FC236}">
                <a16:creationId xmlns:a16="http://schemas.microsoft.com/office/drawing/2014/main" id="{57327DFD-92FA-573E-0BC3-0DD66C7769E6}"/>
              </a:ext>
            </a:extLst>
          </p:cNvPr>
          <p:cNvSpPr txBox="1">
            <a:spLocks noChangeArrowheads="1"/>
          </p:cNvSpPr>
          <p:nvPr/>
        </p:nvSpPr>
        <p:spPr bwMode="auto">
          <a:xfrm>
            <a:off x="10038861" y="2891127"/>
            <a:ext cx="1091723"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42=7+35</a:t>
            </a:r>
          </a:p>
        </p:txBody>
      </p:sp>
      <p:sp>
        <p:nvSpPr>
          <p:cNvPr id="33" name="Text Box 31">
            <a:extLst>
              <a:ext uri="{FF2B5EF4-FFF2-40B4-BE49-F238E27FC236}">
                <a16:creationId xmlns:a16="http://schemas.microsoft.com/office/drawing/2014/main" id="{71090FC0-5B5F-523D-CBF1-9C0B6FBF9D0C}"/>
              </a:ext>
            </a:extLst>
          </p:cNvPr>
          <p:cNvSpPr txBox="1">
            <a:spLocks noChangeArrowheads="1"/>
          </p:cNvSpPr>
          <p:nvPr/>
        </p:nvSpPr>
        <p:spPr bwMode="auto">
          <a:xfrm>
            <a:off x="6532533" y="1510374"/>
            <a:ext cx="212591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dirty="0"/>
              <a:t>Open:[F,E,D,B] </a:t>
            </a:r>
          </a:p>
        </p:txBody>
      </p:sp>
      <p:sp>
        <p:nvSpPr>
          <p:cNvPr id="34" name="Text Box 31">
            <a:extLst>
              <a:ext uri="{FF2B5EF4-FFF2-40B4-BE49-F238E27FC236}">
                <a16:creationId xmlns:a16="http://schemas.microsoft.com/office/drawing/2014/main" id="{D2428E2C-A8F4-43A1-A9FC-FC112A27B7BA}"/>
              </a:ext>
            </a:extLst>
          </p:cNvPr>
          <p:cNvSpPr txBox="1">
            <a:spLocks noChangeArrowheads="1"/>
          </p:cNvSpPr>
          <p:nvPr/>
        </p:nvSpPr>
        <p:spPr bwMode="auto">
          <a:xfrm>
            <a:off x="6525909" y="2020586"/>
            <a:ext cx="1782641"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dirty="0"/>
              <a:t>Closed:[A,C] </a:t>
            </a:r>
          </a:p>
        </p:txBody>
      </p:sp>
      <p:grpSp>
        <p:nvGrpSpPr>
          <p:cNvPr id="35" name="Group 34">
            <a:extLst>
              <a:ext uri="{FF2B5EF4-FFF2-40B4-BE49-F238E27FC236}">
                <a16:creationId xmlns:a16="http://schemas.microsoft.com/office/drawing/2014/main" id="{A27A88AC-4CC5-46CF-9DAB-C1C42B750629}"/>
              </a:ext>
            </a:extLst>
          </p:cNvPr>
          <p:cNvGrpSpPr/>
          <p:nvPr/>
        </p:nvGrpSpPr>
        <p:grpSpPr>
          <a:xfrm>
            <a:off x="9442683" y="1531723"/>
            <a:ext cx="470647" cy="502009"/>
            <a:chOff x="2676998" y="2966359"/>
            <a:chExt cx="470647" cy="502009"/>
          </a:xfrm>
        </p:grpSpPr>
        <p:sp>
          <p:nvSpPr>
            <p:cNvPr id="36" name="Oval 4">
              <a:extLst>
                <a:ext uri="{FF2B5EF4-FFF2-40B4-BE49-F238E27FC236}">
                  <a16:creationId xmlns:a16="http://schemas.microsoft.com/office/drawing/2014/main" id="{90D2BBB6-83D5-0A1E-3378-F4C302707804}"/>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37" name="Text Box 5">
              <a:extLst>
                <a:ext uri="{FF2B5EF4-FFF2-40B4-BE49-F238E27FC236}">
                  <a16:creationId xmlns:a16="http://schemas.microsoft.com/office/drawing/2014/main" id="{E6FC06A4-EA83-7120-A16A-9F03BDF46E23}"/>
                </a:ext>
              </a:extLst>
            </p:cNvPr>
            <p:cNvSpPr txBox="1">
              <a:spLocks noChangeArrowheads="1"/>
            </p:cNvSpPr>
            <p:nvPr/>
          </p:nvSpPr>
          <p:spPr bwMode="auto">
            <a:xfrm>
              <a:off x="2734902" y="2966359"/>
              <a:ext cx="377026"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A</a:t>
              </a:r>
            </a:p>
          </p:txBody>
        </p:sp>
      </p:grpSp>
      <p:sp>
        <p:nvSpPr>
          <p:cNvPr id="38" name="Line 16">
            <a:extLst>
              <a:ext uri="{FF2B5EF4-FFF2-40B4-BE49-F238E27FC236}">
                <a16:creationId xmlns:a16="http://schemas.microsoft.com/office/drawing/2014/main" id="{BCE929B3-B7DC-29EC-4C92-B80E35C0AE78}"/>
              </a:ext>
            </a:extLst>
          </p:cNvPr>
          <p:cNvSpPr>
            <a:spLocks noChangeShapeType="1"/>
          </p:cNvSpPr>
          <p:nvPr/>
        </p:nvSpPr>
        <p:spPr bwMode="auto">
          <a:xfrm rot="5400000" flipH="1" flipV="1">
            <a:off x="9013734" y="1968685"/>
            <a:ext cx="470646" cy="470645"/>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39" name="Line 16">
            <a:extLst>
              <a:ext uri="{FF2B5EF4-FFF2-40B4-BE49-F238E27FC236}">
                <a16:creationId xmlns:a16="http://schemas.microsoft.com/office/drawing/2014/main" id="{56386546-534B-7BF0-308E-8B10B94C84A9}"/>
              </a:ext>
            </a:extLst>
          </p:cNvPr>
          <p:cNvSpPr>
            <a:spLocks noChangeShapeType="1"/>
          </p:cNvSpPr>
          <p:nvPr/>
        </p:nvSpPr>
        <p:spPr bwMode="auto">
          <a:xfrm rot="10800000" flipH="1" flipV="1">
            <a:off x="9850711" y="1986517"/>
            <a:ext cx="470646" cy="470645"/>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grpSp>
        <p:nvGrpSpPr>
          <p:cNvPr id="40" name="Group 39">
            <a:extLst>
              <a:ext uri="{FF2B5EF4-FFF2-40B4-BE49-F238E27FC236}">
                <a16:creationId xmlns:a16="http://schemas.microsoft.com/office/drawing/2014/main" id="{6972A90E-5EB0-F3B3-DBBB-B2A83FA219AD}"/>
              </a:ext>
            </a:extLst>
          </p:cNvPr>
          <p:cNvGrpSpPr/>
          <p:nvPr/>
        </p:nvGrpSpPr>
        <p:grpSpPr>
          <a:xfrm>
            <a:off x="8719432" y="2376906"/>
            <a:ext cx="470647" cy="502009"/>
            <a:chOff x="2676998" y="2966359"/>
            <a:chExt cx="470647" cy="502009"/>
          </a:xfrm>
        </p:grpSpPr>
        <p:sp>
          <p:nvSpPr>
            <p:cNvPr id="41" name="Oval 4">
              <a:extLst>
                <a:ext uri="{FF2B5EF4-FFF2-40B4-BE49-F238E27FC236}">
                  <a16:creationId xmlns:a16="http://schemas.microsoft.com/office/drawing/2014/main" id="{BD6221BD-81DC-4C32-8871-D15C82A7A729}"/>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42" name="Text Box 5">
              <a:extLst>
                <a:ext uri="{FF2B5EF4-FFF2-40B4-BE49-F238E27FC236}">
                  <a16:creationId xmlns:a16="http://schemas.microsoft.com/office/drawing/2014/main" id="{539DD139-C00F-68D9-C258-8A77ADF7D0A7}"/>
                </a:ext>
              </a:extLst>
            </p:cNvPr>
            <p:cNvSpPr txBox="1">
              <a:spLocks noChangeArrowheads="1"/>
            </p:cNvSpPr>
            <p:nvPr/>
          </p:nvSpPr>
          <p:spPr bwMode="auto">
            <a:xfrm>
              <a:off x="2734902" y="2966359"/>
              <a:ext cx="362600"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B</a:t>
              </a:r>
            </a:p>
          </p:txBody>
        </p:sp>
      </p:grpSp>
      <p:grpSp>
        <p:nvGrpSpPr>
          <p:cNvPr id="43" name="Group 42">
            <a:extLst>
              <a:ext uri="{FF2B5EF4-FFF2-40B4-BE49-F238E27FC236}">
                <a16:creationId xmlns:a16="http://schemas.microsoft.com/office/drawing/2014/main" id="{F09BE7D7-425A-9167-D277-76770F71C5C7}"/>
              </a:ext>
            </a:extLst>
          </p:cNvPr>
          <p:cNvGrpSpPr/>
          <p:nvPr/>
        </p:nvGrpSpPr>
        <p:grpSpPr>
          <a:xfrm>
            <a:off x="10233693" y="2391969"/>
            <a:ext cx="470647" cy="502009"/>
            <a:chOff x="2676998" y="2966359"/>
            <a:chExt cx="470647" cy="502009"/>
          </a:xfrm>
        </p:grpSpPr>
        <p:sp>
          <p:nvSpPr>
            <p:cNvPr id="44" name="Oval 4">
              <a:extLst>
                <a:ext uri="{FF2B5EF4-FFF2-40B4-BE49-F238E27FC236}">
                  <a16:creationId xmlns:a16="http://schemas.microsoft.com/office/drawing/2014/main" id="{503374C1-8B7F-A775-AD13-4C026DA542DD}"/>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45" name="Text Box 5">
              <a:extLst>
                <a:ext uri="{FF2B5EF4-FFF2-40B4-BE49-F238E27FC236}">
                  <a16:creationId xmlns:a16="http://schemas.microsoft.com/office/drawing/2014/main" id="{1B4A1C9E-2B25-4D49-1484-8C15A6BACB17}"/>
                </a:ext>
              </a:extLst>
            </p:cNvPr>
            <p:cNvSpPr txBox="1">
              <a:spLocks noChangeArrowheads="1"/>
            </p:cNvSpPr>
            <p:nvPr/>
          </p:nvSpPr>
          <p:spPr bwMode="auto">
            <a:xfrm>
              <a:off x="2734902" y="2966359"/>
              <a:ext cx="385042"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D</a:t>
              </a:r>
            </a:p>
          </p:txBody>
        </p:sp>
      </p:grpSp>
      <p:grpSp>
        <p:nvGrpSpPr>
          <p:cNvPr id="46" name="Group 45">
            <a:extLst>
              <a:ext uri="{FF2B5EF4-FFF2-40B4-BE49-F238E27FC236}">
                <a16:creationId xmlns:a16="http://schemas.microsoft.com/office/drawing/2014/main" id="{0589A56D-B1F4-9179-A22A-A04CA8D61A99}"/>
              </a:ext>
            </a:extLst>
          </p:cNvPr>
          <p:cNvGrpSpPr/>
          <p:nvPr/>
        </p:nvGrpSpPr>
        <p:grpSpPr>
          <a:xfrm>
            <a:off x="9423597" y="2670984"/>
            <a:ext cx="470647" cy="502009"/>
            <a:chOff x="2676998" y="2966359"/>
            <a:chExt cx="470647" cy="502009"/>
          </a:xfrm>
        </p:grpSpPr>
        <p:sp>
          <p:nvSpPr>
            <p:cNvPr id="47" name="Oval 4">
              <a:extLst>
                <a:ext uri="{FF2B5EF4-FFF2-40B4-BE49-F238E27FC236}">
                  <a16:creationId xmlns:a16="http://schemas.microsoft.com/office/drawing/2014/main" id="{F5D56E89-EA4B-F790-17DD-EBF4E71A1A15}"/>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48" name="Text Box 5">
              <a:extLst>
                <a:ext uri="{FF2B5EF4-FFF2-40B4-BE49-F238E27FC236}">
                  <a16:creationId xmlns:a16="http://schemas.microsoft.com/office/drawing/2014/main" id="{AC86B253-0D0D-3537-283C-19FF56C44396}"/>
                </a:ext>
              </a:extLst>
            </p:cNvPr>
            <p:cNvSpPr txBox="1">
              <a:spLocks noChangeArrowheads="1"/>
            </p:cNvSpPr>
            <p:nvPr/>
          </p:nvSpPr>
          <p:spPr bwMode="auto">
            <a:xfrm>
              <a:off x="2734902" y="2966359"/>
              <a:ext cx="352982"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C</a:t>
              </a:r>
            </a:p>
          </p:txBody>
        </p:sp>
      </p:grpSp>
      <p:sp>
        <p:nvSpPr>
          <p:cNvPr id="49" name="Line 16">
            <a:extLst>
              <a:ext uri="{FF2B5EF4-FFF2-40B4-BE49-F238E27FC236}">
                <a16:creationId xmlns:a16="http://schemas.microsoft.com/office/drawing/2014/main" id="{2A07FB8B-24A6-7B25-5EEA-214B36AFCF01}"/>
              </a:ext>
            </a:extLst>
          </p:cNvPr>
          <p:cNvSpPr>
            <a:spLocks noChangeShapeType="1"/>
          </p:cNvSpPr>
          <p:nvPr/>
        </p:nvSpPr>
        <p:spPr bwMode="auto">
          <a:xfrm rot="2700000" flipH="1" flipV="1">
            <a:off x="9434358" y="2145469"/>
            <a:ext cx="470646" cy="470645"/>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grpSp>
        <p:nvGrpSpPr>
          <p:cNvPr id="50" name="Group 49">
            <a:extLst>
              <a:ext uri="{FF2B5EF4-FFF2-40B4-BE49-F238E27FC236}">
                <a16:creationId xmlns:a16="http://schemas.microsoft.com/office/drawing/2014/main" id="{6DEA6092-4EFF-405D-9481-DA76A4A3E90F}"/>
              </a:ext>
            </a:extLst>
          </p:cNvPr>
          <p:cNvGrpSpPr/>
          <p:nvPr/>
        </p:nvGrpSpPr>
        <p:grpSpPr>
          <a:xfrm>
            <a:off x="8799646" y="3555935"/>
            <a:ext cx="470647" cy="502009"/>
            <a:chOff x="2676998" y="2966359"/>
            <a:chExt cx="470647" cy="502009"/>
          </a:xfrm>
        </p:grpSpPr>
        <p:sp>
          <p:nvSpPr>
            <p:cNvPr id="51" name="Oval 4">
              <a:extLst>
                <a:ext uri="{FF2B5EF4-FFF2-40B4-BE49-F238E27FC236}">
                  <a16:creationId xmlns:a16="http://schemas.microsoft.com/office/drawing/2014/main" id="{FBC41C77-3917-E75C-3D66-AD37A647F782}"/>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52" name="Text Box 5">
              <a:extLst>
                <a:ext uri="{FF2B5EF4-FFF2-40B4-BE49-F238E27FC236}">
                  <a16:creationId xmlns:a16="http://schemas.microsoft.com/office/drawing/2014/main" id="{22603E64-ABF7-2717-7910-377306855DB4}"/>
                </a:ext>
              </a:extLst>
            </p:cNvPr>
            <p:cNvSpPr txBox="1">
              <a:spLocks noChangeArrowheads="1"/>
            </p:cNvSpPr>
            <p:nvPr/>
          </p:nvSpPr>
          <p:spPr bwMode="auto">
            <a:xfrm>
              <a:off x="2734902" y="2966359"/>
              <a:ext cx="338554"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E</a:t>
              </a:r>
            </a:p>
          </p:txBody>
        </p:sp>
      </p:grpSp>
      <p:grpSp>
        <p:nvGrpSpPr>
          <p:cNvPr id="61" name="Group 60">
            <a:extLst>
              <a:ext uri="{FF2B5EF4-FFF2-40B4-BE49-F238E27FC236}">
                <a16:creationId xmlns:a16="http://schemas.microsoft.com/office/drawing/2014/main" id="{88C8DC83-EE99-6ACC-5702-C50349A28861}"/>
              </a:ext>
            </a:extLst>
          </p:cNvPr>
          <p:cNvGrpSpPr/>
          <p:nvPr/>
        </p:nvGrpSpPr>
        <p:grpSpPr>
          <a:xfrm>
            <a:off x="10014808" y="3582331"/>
            <a:ext cx="470647" cy="502009"/>
            <a:chOff x="2676998" y="2966359"/>
            <a:chExt cx="470647" cy="502009"/>
          </a:xfrm>
        </p:grpSpPr>
        <p:sp>
          <p:nvSpPr>
            <p:cNvPr id="63" name="Oval 4">
              <a:extLst>
                <a:ext uri="{FF2B5EF4-FFF2-40B4-BE49-F238E27FC236}">
                  <a16:creationId xmlns:a16="http://schemas.microsoft.com/office/drawing/2014/main" id="{A786BF1D-3449-4F10-0372-8C66170D5A21}"/>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68" name="Text Box 5">
              <a:extLst>
                <a:ext uri="{FF2B5EF4-FFF2-40B4-BE49-F238E27FC236}">
                  <a16:creationId xmlns:a16="http://schemas.microsoft.com/office/drawing/2014/main" id="{8EB14358-1D7E-AB10-B82D-D0BC937B2602}"/>
                </a:ext>
              </a:extLst>
            </p:cNvPr>
            <p:cNvSpPr txBox="1">
              <a:spLocks noChangeArrowheads="1"/>
            </p:cNvSpPr>
            <p:nvPr/>
          </p:nvSpPr>
          <p:spPr bwMode="auto">
            <a:xfrm>
              <a:off x="2734902" y="2966359"/>
              <a:ext cx="330540"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F</a:t>
              </a:r>
            </a:p>
          </p:txBody>
        </p:sp>
      </p:grpSp>
      <p:sp>
        <p:nvSpPr>
          <p:cNvPr id="69" name="Line 16">
            <a:extLst>
              <a:ext uri="{FF2B5EF4-FFF2-40B4-BE49-F238E27FC236}">
                <a16:creationId xmlns:a16="http://schemas.microsoft.com/office/drawing/2014/main" id="{EE1B4994-26C7-E55D-885A-9FA96BA32690}"/>
              </a:ext>
            </a:extLst>
          </p:cNvPr>
          <p:cNvSpPr>
            <a:spLocks noChangeShapeType="1"/>
          </p:cNvSpPr>
          <p:nvPr/>
        </p:nvSpPr>
        <p:spPr bwMode="auto">
          <a:xfrm rot="5400000" flipH="1" flipV="1">
            <a:off x="9044214" y="3133021"/>
            <a:ext cx="470646" cy="470645"/>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73" name="Line 16">
            <a:extLst>
              <a:ext uri="{FF2B5EF4-FFF2-40B4-BE49-F238E27FC236}">
                <a16:creationId xmlns:a16="http://schemas.microsoft.com/office/drawing/2014/main" id="{3BA5B063-59C5-5BC4-2D3C-4FFC1DF09D48}"/>
              </a:ext>
            </a:extLst>
          </p:cNvPr>
          <p:cNvSpPr>
            <a:spLocks noChangeShapeType="1"/>
          </p:cNvSpPr>
          <p:nvPr/>
        </p:nvSpPr>
        <p:spPr bwMode="auto">
          <a:xfrm rot="10800000" flipH="1" flipV="1">
            <a:off x="9808039" y="3150853"/>
            <a:ext cx="470646" cy="470645"/>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3" name="Élőláb helye 2">
            <a:extLst>
              <a:ext uri="{FF2B5EF4-FFF2-40B4-BE49-F238E27FC236}">
                <a16:creationId xmlns:a16="http://schemas.microsoft.com/office/drawing/2014/main" id="{9F796AEC-8623-D3AF-35A8-89A3B25B7340}"/>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18" name="Csoportba foglalás 17">
            <a:extLst>
              <a:ext uri="{FF2B5EF4-FFF2-40B4-BE49-F238E27FC236}">
                <a16:creationId xmlns:a16="http://schemas.microsoft.com/office/drawing/2014/main" id="{2CA00B10-EC95-6DEB-5101-C696E947BE82}"/>
              </a:ext>
            </a:extLst>
          </p:cNvPr>
          <p:cNvGrpSpPr/>
          <p:nvPr/>
        </p:nvGrpSpPr>
        <p:grpSpPr>
          <a:xfrm>
            <a:off x="3078726" y="6038296"/>
            <a:ext cx="1736050" cy="787001"/>
            <a:chOff x="6717298" y="6108892"/>
            <a:chExt cx="1736050" cy="787001"/>
          </a:xfrm>
        </p:grpSpPr>
        <p:pic>
          <p:nvPicPr>
            <p:cNvPr id="20" name="Ábra 19">
              <a:extLst>
                <a:ext uri="{FF2B5EF4-FFF2-40B4-BE49-F238E27FC236}">
                  <a16:creationId xmlns:a16="http://schemas.microsoft.com/office/drawing/2014/main" id="{F043C81C-2A66-1EBC-F065-7B40D763F179}"/>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1528"/>
            <a:stretch/>
          </p:blipFill>
          <p:spPr>
            <a:xfrm>
              <a:off x="6717298" y="6197751"/>
              <a:ext cx="834080" cy="698142"/>
            </a:xfrm>
            <a:prstGeom prst="rect">
              <a:avLst/>
            </a:prstGeom>
          </p:spPr>
        </p:pic>
        <p:pic>
          <p:nvPicPr>
            <p:cNvPr id="21" name="Ábra 20">
              <a:extLst>
                <a:ext uri="{FF2B5EF4-FFF2-40B4-BE49-F238E27FC236}">
                  <a16:creationId xmlns:a16="http://schemas.microsoft.com/office/drawing/2014/main" id="{7C6C49EA-AB60-1970-526B-C44EC5844EBA}"/>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24399554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3CE73F0-22F3-4A02-16C0-592229571FBB}"/>
              </a:ext>
            </a:extLst>
          </p:cNvPr>
          <p:cNvSpPr>
            <a:spLocks noGrp="1"/>
          </p:cNvSpPr>
          <p:nvPr>
            <p:ph type="sldNum" sz="quarter" idx="12"/>
          </p:nvPr>
        </p:nvSpPr>
        <p:spPr/>
        <p:txBody>
          <a:bodyPr/>
          <a:lstStyle/>
          <a:p>
            <a:fld id="{9F7ECEBC-3B63-4262-8BE9-06366B519A9F}" type="slidenum">
              <a:rPr lang="hu-HU" smtClean="0"/>
              <a:pPr/>
              <a:t>61</a:t>
            </a:fld>
            <a:endParaRPr lang="hu-HU" dirty="0"/>
          </a:p>
        </p:txBody>
      </p:sp>
      <p:sp>
        <p:nvSpPr>
          <p:cNvPr id="6" name="Title 5">
            <a:extLst>
              <a:ext uri="{FF2B5EF4-FFF2-40B4-BE49-F238E27FC236}">
                <a16:creationId xmlns:a16="http://schemas.microsoft.com/office/drawing/2014/main" id="{DA51278C-4665-B6A4-9B52-8843CAF01462}"/>
              </a:ext>
            </a:extLst>
          </p:cNvPr>
          <p:cNvSpPr>
            <a:spLocks noGrp="1"/>
          </p:cNvSpPr>
          <p:nvPr>
            <p:ph type="title"/>
          </p:nvPr>
        </p:nvSpPr>
        <p:spPr/>
        <p:txBody>
          <a:bodyPr/>
          <a:lstStyle/>
          <a:p>
            <a:r>
              <a:rPr lang="hu-HU" dirty="0" err="1"/>
              <a:t>Example</a:t>
            </a:r>
            <a:r>
              <a:rPr lang="hu-HU" dirty="0"/>
              <a:t>: </a:t>
            </a:r>
            <a:r>
              <a:rPr lang="en-US" dirty="0"/>
              <a:t>A* Search Algorithm</a:t>
            </a:r>
          </a:p>
        </p:txBody>
      </p:sp>
      <p:grpSp>
        <p:nvGrpSpPr>
          <p:cNvPr id="53" name="Group 52">
            <a:extLst>
              <a:ext uri="{FF2B5EF4-FFF2-40B4-BE49-F238E27FC236}">
                <a16:creationId xmlns:a16="http://schemas.microsoft.com/office/drawing/2014/main" id="{8E01D95C-E568-2F16-B994-78F30BE842FE}"/>
              </a:ext>
            </a:extLst>
          </p:cNvPr>
          <p:cNvGrpSpPr/>
          <p:nvPr/>
        </p:nvGrpSpPr>
        <p:grpSpPr>
          <a:xfrm>
            <a:off x="987888" y="1671752"/>
            <a:ext cx="470647" cy="502009"/>
            <a:chOff x="2676998" y="2966359"/>
            <a:chExt cx="470647" cy="502009"/>
          </a:xfrm>
        </p:grpSpPr>
        <p:sp>
          <p:nvSpPr>
            <p:cNvPr id="7" name="Oval 4">
              <a:extLst>
                <a:ext uri="{FF2B5EF4-FFF2-40B4-BE49-F238E27FC236}">
                  <a16:creationId xmlns:a16="http://schemas.microsoft.com/office/drawing/2014/main" id="{5E9595B9-B6C7-1069-8B9E-5294AD07FF6B}"/>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8" name="Text Box 5">
              <a:extLst>
                <a:ext uri="{FF2B5EF4-FFF2-40B4-BE49-F238E27FC236}">
                  <a16:creationId xmlns:a16="http://schemas.microsoft.com/office/drawing/2014/main" id="{E0A62580-B999-55C5-6B8D-FAB216C96254}"/>
                </a:ext>
              </a:extLst>
            </p:cNvPr>
            <p:cNvSpPr txBox="1">
              <a:spLocks noChangeArrowheads="1"/>
            </p:cNvSpPr>
            <p:nvPr/>
          </p:nvSpPr>
          <p:spPr bwMode="auto">
            <a:xfrm>
              <a:off x="2734902" y="2966359"/>
              <a:ext cx="377026"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A</a:t>
              </a:r>
            </a:p>
          </p:txBody>
        </p:sp>
      </p:grpSp>
      <p:sp>
        <p:nvSpPr>
          <p:cNvPr id="27" name="Text Box 30">
            <a:extLst>
              <a:ext uri="{FF2B5EF4-FFF2-40B4-BE49-F238E27FC236}">
                <a16:creationId xmlns:a16="http://schemas.microsoft.com/office/drawing/2014/main" id="{BECF1777-9591-2066-EB53-49FACEE2DCB1}"/>
              </a:ext>
            </a:extLst>
          </p:cNvPr>
          <p:cNvSpPr txBox="1">
            <a:spLocks noChangeArrowheads="1"/>
          </p:cNvSpPr>
          <p:nvPr/>
        </p:nvSpPr>
        <p:spPr bwMode="auto">
          <a:xfrm>
            <a:off x="522856" y="1312518"/>
            <a:ext cx="1439946"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t>start state</a:t>
            </a:r>
          </a:p>
        </p:txBody>
      </p:sp>
      <p:sp>
        <p:nvSpPr>
          <p:cNvPr id="28" name="Text Box 31">
            <a:extLst>
              <a:ext uri="{FF2B5EF4-FFF2-40B4-BE49-F238E27FC236}">
                <a16:creationId xmlns:a16="http://schemas.microsoft.com/office/drawing/2014/main" id="{2696AA87-043B-0B89-1871-1FDDE3017B98}"/>
              </a:ext>
            </a:extLst>
          </p:cNvPr>
          <p:cNvSpPr txBox="1">
            <a:spLocks noChangeArrowheads="1"/>
          </p:cNvSpPr>
          <p:nvPr/>
        </p:nvSpPr>
        <p:spPr bwMode="auto">
          <a:xfrm>
            <a:off x="3359308" y="4824606"/>
            <a:ext cx="1388970"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t>goal state</a:t>
            </a:r>
          </a:p>
        </p:txBody>
      </p:sp>
      <p:grpSp>
        <p:nvGrpSpPr>
          <p:cNvPr id="54" name="Group 53">
            <a:extLst>
              <a:ext uri="{FF2B5EF4-FFF2-40B4-BE49-F238E27FC236}">
                <a16:creationId xmlns:a16="http://schemas.microsoft.com/office/drawing/2014/main" id="{A2D414F1-794D-8042-CC66-0B4CA6990178}"/>
              </a:ext>
            </a:extLst>
          </p:cNvPr>
          <p:cNvGrpSpPr/>
          <p:nvPr/>
        </p:nvGrpSpPr>
        <p:grpSpPr>
          <a:xfrm>
            <a:off x="227726" y="2978613"/>
            <a:ext cx="470647" cy="502009"/>
            <a:chOff x="2676998" y="2966359"/>
            <a:chExt cx="470647" cy="502009"/>
          </a:xfrm>
        </p:grpSpPr>
        <p:sp>
          <p:nvSpPr>
            <p:cNvPr id="55" name="Oval 4">
              <a:extLst>
                <a:ext uri="{FF2B5EF4-FFF2-40B4-BE49-F238E27FC236}">
                  <a16:creationId xmlns:a16="http://schemas.microsoft.com/office/drawing/2014/main" id="{85EA95B4-1896-5558-9998-237308C73849}"/>
                </a:ext>
              </a:extLst>
            </p:cNvPr>
            <p:cNvSpPr>
              <a:spLocks noChangeArrowheads="1"/>
            </p:cNvSpPr>
            <p:nvPr/>
          </p:nvSpPr>
          <p:spPr bwMode="auto">
            <a:xfrm>
              <a:off x="2676998" y="2997721"/>
              <a:ext cx="470647" cy="470647"/>
            </a:xfrm>
            <a:prstGeom prst="ellipse">
              <a:avLst/>
            </a:prstGeom>
            <a:noFill/>
            <a:ln w="38100">
              <a:solidFill>
                <a:srgbClr val="01285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56" name="Text Box 5">
              <a:extLst>
                <a:ext uri="{FF2B5EF4-FFF2-40B4-BE49-F238E27FC236}">
                  <a16:creationId xmlns:a16="http://schemas.microsoft.com/office/drawing/2014/main" id="{5058AFFF-29B8-1185-030D-E99C2790E012}"/>
                </a:ext>
              </a:extLst>
            </p:cNvPr>
            <p:cNvSpPr txBox="1">
              <a:spLocks noChangeArrowheads="1"/>
            </p:cNvSpPr>
            <p:nvPr/>
          </p:nvSpPr>
          <p:spPr bwMode="auto">
            <a:xfrm>
              <a:off x="2734902" y="2966359"/>
              <a:ext cx="362600"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B</a:t>
              </a:r>
            </a:p>
          </p:txBody>
        </p:sp>
      </p:grpSp>
      <p:grpSp>
        <p:nvGrpSpPr>
          <p:cNvPr id="57" name="Group 56">
            <a:extLst>
              <a:ext uri="{FF2B5EF4-FFF2-40B4-BE49-F238E27FC236}">
                <a16:creationId xmlns:a16="http://schemas.microsoft.com/office/drawing/2014/main" id="{D8B9D8E1-4220-DC28-76ED-F0D82F61FBCB}"/>
              </a:ext>
            </a:extLst>
          </p:cNvPr>
          <p:cNvGrpSpPr/>
          <p:nvPr/>
        </p:nvGrpSpPr>
        <p:grpSpPr>
          <a:xfrm>
            <a:off x="2412525" y="2129841"/>
            <a:ext cx="470647" cy="502009"/>
            <a:chOff x="2676998" y="2966359"/>
            <a:chExt cx="470647" cy="502009"/>
          </a:xfrm>
        </p:grpSpPr>
        <p:sp>
          <p:nvSpPr>
            <p:cNvPr id="58" name="Oval 4">
              <a:extLst>
                <a:ext uri="{FF2B5EF4-FFF2-40B4-BE49-F238E27FC236}">
                  <a16:creationId xmlns:a16="http://schemas.microsoft.com/office/drawing/2014/main" id="{23E7CF02-56C8-4CD1-093E-0D86A2F9A53B}"/>
                </a:ext>
              </a:extLst>
            </p:cNvPr>
            <p:cNvSpPr>
              <a:spLocks noChangeArrowheads="1"/>
            </p:cNvSpPr>
            <p:nvPr/>
          </p:nvSpPr>
          <p:spPr bwMode="auto">
            <a:xfrm>
              <a:off x="2676998" y="2997721"/>
              <a:ext cx="470647" cy="470647"/>
            </a:xfrm>
            <a:prstGeom prst="ellipse">
              <a:avLst/>
            </a:prstGeom>
            <a:noFill/>
            <a:ln w="38100">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59" name="Text Box 5">
              <a:extLst>
                <a:ext uri="{FF2B5EF4-FFF2-40B4-BE49-F238E27FC236}">
                  <a16:creationId xmlns:a16="http://schemas.microsoft.com/office/drawing/2014/main" id="{48189041-2426-5FD8-2CAD-FE8A9A268A45}"/>
                </a:ext>
              </a:extLst>
            </p:cNvPr>
            <p:cNvSpPr txBox="1">
              <a:spLocks noChangeArrowheads="1"/>
            </p:cNvSpPr>
            <p:nvPr/>
          </p:nvSpPr>
          <p:spPr bwMode="auto">
            <a:xfrm>
              <a:off x="2734902" y="2966359"/>
              <a:ext cx="385042"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D</a:t>
              </a:r>
            </a:p>
          </p:txBody>
        </p:sp>
      </p:grpSp>
      <p:sp>
        <p:nvSpPr>
          <p:cNvPr id="60" name="Line 16">
            <a:extLst>
              <a:ext uri="{FF2B5EF4-FFF2-40B4-BE49-F238E27FC236}">
                <a16:creationId xmlns:a16="http://schemas.microsoft.com/office/drawing/2014/main" id="{FA65ECAF-3278-1521-F8E3-AB59649D75CE}"/>
              </a:ext>
            </a:extLst>
          </p:cNvPr>
          <p:cNvSpPr>
            <a:spLocks noChangeShapeType="1"/>
          </p:cNvSpPr>
          <p:nvPr/>
        </p:nvSpPr>
        <p:spPr bwMode="auto">
          <a:xfrm flipH="1" flipV="1">
            <a:off x="1462579" y="1936021"/>
            <a:ext cx="995627" cy="285819"/>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62" name="Line 16">
            <a:extLst>
              <a:ext uri="{FF2B5EF4-FFF2-40B4-BE49-F238E27FC236}">
                <a16:creationId xmlns:a16="http://schemas.microsoft.com/office/drawing/2014/main" id="{FB261EA0-1A48-31B0-4182-DD9C9AE63213}"/>
              </a:ext>
            </a:extLst>
          </p:cNvPr>
          <p:cNvSpPr>
            <a:spLocks noChangeShapeType="1"/>
          </p:cNvSpPr>
          <p:nvPr/>
        </p:nvSpPr>
        <p:spPr bwMode="auto">
          <a:xfrm flipH="1" flipV="1">
            <a:off x="1302431" y="2178565"/>
            <a:ext cx="190398" cy="700565"/>
          </a:xfrm>
          <a:prstGeom prst="line">
            <a:avLst/>
          </a:prstGeom>
          <a:noFill/>
          <a:ln w="50800">
            <a:solidFill>
              <a:srgbClr val="FF0000"/>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grpSp>
        <p:nvGrpSpPr>
          <p:cNvPr id="64" name="Group 63">
            <a:extLst>
              <a:ext uri="{FF2B5EF4-FFF2-40B4-BE49-F238E27FC236}">
                <a16:creationId xmlns:a16="http://schemas.microsoft.com/office/drawing/2014/main" id="{628F68A5-A0AE-ABE9-B4B3-210ED93BD465}"/>
              </a:ext>
            </a:extLst>
          </p:cNvPr>
          <p:cNvGrpSpPr/>
          <p:nvPr/>
        </p:nvGrpSpPr>
        <p:grpSpPr>
          <a:xfrm>
            <a:off x="1370781" y="2847768"/>
            <a:ext cx="470647" cy="502009"/>
            <a:chOff x="2676998" y="2966359"/>
            <a:chExt cx="470647" cy="502009"/>
          </a:xfrm>
        </p:grpSpPr>
        <p:sp>
          <p:nvSpPr>
            <p:cNvPr id="65" name="Oval 4">
              <a:extLst>
                <a:ext uri="{FF2B5EF4-FFF2-40B4-BE49-F238E27FC236}">
                  <a16:creationId xmlns:a16="http://schemas.microsoft.com/office/drawing/2014/main" id="{C10E2A77-14DE-BE95-765A-8F912CC92D52}"/>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66" name="Text Box 5">
              <a:extLst>
                <a:ext uri="{FF2B5EF4-FFF2-40B4-BE49-F238E27FC236}">
                  <a16:creationId xmlns:a16="http://schemas.microsoft.com/office/drawing/2014/main" id="{4FCEC18A-EEFC-8A77-33C8-38AF85181A1F}"/>
                </a:ext>
              </a:extLst>
            </p:cNvPr>
            <p:cNvSpPr txBox="1">
              <a:spLocks noChangeArrowheads="1"/>
            </p:cNvSpPr>
            <p:nvPr/>
          </p:nvSpPr>
          <p:spPr bwMode="auto">
            <a:xfrm>
              <a:off x="2734902" y="2966359"/>
              <a:ext cx="352982"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C</a:t>
              </a:r>
            </a:p>
          </p:txBody>
        </p:sp>
      </p:grpSp>
      <p:sp>
        <p:nvSpPr>
          <p:cNvPr id="67" name="Line 16">
            <a:extLst>
              <a:ext uri="{FF2B5EF4-FFF2-40B4-BE49-F238E27FC236}">
                <a16:creationId xmlns:a16="http://schemas.microsoft.com/office/drawing/2014/main" id="{257D1346-7EF3-AA00-5BF6-9363A178D472}"/>
              </a:ext>
            </a:extLst>
          </p:cNvPr>
          <p:cNvSpPr>
            <a:spLocks noChangeShapeType="1"/>
          </p:cNvSpPr>
          <p:nvPr/>
        </p:nvSpPr>
        <p:spPr bwMode="auto">
          <a:xfrm rot="5400000" flipH="1" flipV="1">
            <a:off x="838265" y="3521355"/>
            <a:ext cx="941408" cy="565117"/>
          </a:xfrm>
          <a:prstGeom prst="line">
            <a:avLst/>
          </a:prstGeom>
          <a:noFill/>
          <a:ln w="50800">
            <a:solidFill>
              <a:srgbClr val="FF0000"/>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grpSp>
        <p:nvGrpSpPr>
          <p:cNvPr id="70" name="Group 69">
            <a:extLst>
              <a:ext uri="{FF2B5EF4-FFF2-40B4-BE49-F238E27FC236}">
                <a16:creationId xmlns:a16="http://schemas.microsoft.com/office/drawing/2014/main" id="{2A5F2D96-2F71-4CD0-500D-E8928C2DC5BE}"/>
              </a:ext>
            </a:extLst>
          </p:cNvPr>
          <p:cNvGrpSpPr/>
          <p:nvPr/>
        </p:nvGrpSpPr>
        <p:grpSpPr>
          <a:xfrm>
            <a:off x="770112" y="4244011"/>
            <a:ext cx="470647" cy="502009"/>
            <a:chOff x="2676998" y="2966359"/>
            <a:chExt cx="470647" cy="502009"/>
          </a:xfrm>
        </p:grpSpPr>
        <p:sp>
          <p:nvSpPr>
            <p:cNvPr id="71" name="Oval 4">
              <a:extLst>
                <a:ext uri="{FF2B5EF4-FFF2-40B4-BE49-F238E27FC236}">
                  <a16:creationId xmlns:a16="http://schemas.microsoft.com/office/drawing/2014/main" id="{2286B548-2677-2F36-E3B3-DC1EF921C7B9}"/>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72" name="Text Box 5">
              <a:extLst>
                <a:ext uri="{FF2B5EF4-FFF2-40B4-BE49-F238E27FC236}">
                  <a16:creationId xmlns:a16="http://schemas.microsoft.com/office/drawing/2014/main" id="{FBEBC47C-B523-BB74-A52A-EC5F0B1BFA8D}"/>
                </a:ext>
              </a:extLst>
            </p:cNvPr>
            <p:cNvSpPr txBox="1">
              <a:spLocks noChangeArrowheads="1"/>
            </p:cNvSpPr>
            <p:nvPr/>
          </p:nvSpPr>
          <p:spPr bwMode="auto">
            <a:xfrm>
              <a:off x="2734902" y="2966359"/>
              <a:ext cx="338554"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E</a:t>
              </a:r>
            </a:p>
          </p:txBody>
        </p:sp>
      </p:grpSp>
      <p:grpSp>
        <p:nvGrpSpPr>
          <p:cNvPr id="74" name="Group 73">
            <a:extLst>
              <a:ext uri="{FF2B5EF4-FFF2-40B4-BE49-F238E27FC236}">
                <a16:creationId xmlns:a16="http://schemas.microsoft.com/office/drawing/2014/main" id="{43441E83-EEBC-24B9-7701-0372ACE33728}"/>
              </a:ext>
            </a:extLst>
          </p:cNvPr>
          <p:cNvGrpSpPr/>
          <p:nvPr/>
        </p:nvGrpSpPr>
        <p:grpSpPr>
          <a:xfrm>
            <a:off x="2742280" y="3429931"/>
            <a:ext cx="470647" cy="502009"/>
            <a:chOff x="2676998" y="2966359"/>
            <a:chExt cx="470647" cy="502009"/>
          </a:xfrm>
        </p:grpSpPr>
        <p:sp>
          <p:nvSpPr>
            <p:cNvPr id="75" name="Oval 4">
              <a:extLst>
                <a:ext uri="{FF2B5EF4-FFF2-40B4-BE49-F238E27FC236}">
                  <a16:creationId xmlns:a16="http://schemas.microsoft.com/office/drawing/2014/main" id="{9504B914-89F6-13AD-4D09-BD993C1BB074}"/>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76" name="Text Box 5">
              <a:extLst>
                <a:ext uri="{FF2B5EF4-FFF2-40B4-BE49-F238E27FC236}">
                  <a16:creationId xmlns:a16="http://schemas.microsoft.com/office/drawing/2014/main" id="{D5A853B4-4491-4ACC-9D48-43C352CAEBB6}"/>
                </a:ext>
              </a:extLst>
            </p:cNvPr>
            <p:cNvSpPr txBox="1">
              <a:spLocks noChangeArrowheads="1"/>
            </p:cNvSpPr>
            <p:nvPr/>
          </p:nvSpPr>
          <p:spPr bwMode="auto">
            <a:xfrm>
              <a:off x="2734902" y="2966359"/>
              <a:ext cx="330540"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F</a:t>
              </a:r>
            </a:p>
          </p:txBody>
        </p:sp>
      </p:grpSp>
      <p:grpSp>
        <p:nvGrpSpPr>
          <p:cNvPr id="81" name="Group 80">
            <a:extLst>
              <a:ext uri="{FF2B5EF4-FFF2-40B4-BE49-F238E27FC236}">
                <a16:creationId xmlns:a16="http://schemas.microsoft.com/office/drawing/2014/main" id="{BBCF1216-4976-0D8E-82DA-2ED544ECB314}"/>
              </a:ext>
            </a:extLst>
          </p:cNvPr>
          <p:cNvGrpSpPr/>
          <p:nvPr/>
        </p:nvGrpSpPr>
        <p:grpSpPr>
          <a:xfrm>
            <a:off x="2908539" y="4765656"/>
            <a:ext cx="470647" cy="502009"/>
            <a:chOff x="2676998" y="2966359"/>
            <a:chExt cx="470647" cy="502009"/>
          </a:xfrm>
        </p:grpSpPr>
        <p:sp>
          <p:nvSpPr>
            <p:cNvPr id="82" name="Oval 4">
              <a:extLst>
                <a:ext uri="{FF2B5EF4-FFF2-40B4-BE49-F238E27FC236}">
                  <a16:creationId xmlns:a16="http://schemas.microsoft.com/office/drawing/2014/main" id="{FA3B27FA-E4A2-7645-A12A-64C1DE4CDE92}"/>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83" name="Text Box 5">
              <a:extLst>
                <a:ext uri="{FF2B5EF4-FFF2-40B4-BE49-F238E27FC236}">
                  <a16:creationId xmlns:a16="http://schemas.microsoft.com/office/drawing/2014/main" id="{F9234906-B332-1FCB-7926-6DBCA673796D}"/>
                </a:ext>
              </a:extLst>
            </p:cNvPr>
            <p:cNvSpPr txBox="1">
              <a:spLocks noChangeArrowheads="1"/>
            </p:cNvSpPr>
            <p:nvPr/>
          </p:nvSpPr>
          <p:spPr bwMode="auto">
            <a:xfrm>
              <a:off x="2734902" y="2966359"/>
              <a:ext cx="386644"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G</a:t>
              </a:r>
            </a:p>
          </p:txBody>
        </p:sp>
      </p:grpSp>
      <p:grpSp>
        <p:nvGrpSpPr>
          <p:cNvPr id="84" name="Group 83">
            <a:extLst>
              <a:ext uri="{FF2B5EF4-FFF2-40B4-BE49-F238E27FC236}">
                <a16:creationId xmlns:a16="http://schemas.microsoft.com/office/drawing/2014/main" id="{6BF560E2-3E1D-73C2-24BC-30B3FBC7E887}"/>
              </a:ext>
            </a:extLst>
          </p:cNvPr>
          <p:cNvGrpSpPr/>
          <p:nvPr/>
        </p:nvGrpSpPr>
        <p:grpSpPr>
          <a:xfrm>
            <a:off x="1584804" y="5317095"/>
            <a:ext cx="470647" cy="502009"/>
            <a:chOff x="2676998" y="2966359"/>
            <a:chExt cx="470647" cy="502009"/>
          </a:xfrm>
        </p:grpSpPr>
        <p:sp>
          <p:nvSpPr>
            <p:cNvPr id="85" name="Oval 4">
              <a:extLst>
                <a:ext uri="{FF2B5EF4-FFF2-40B4-BE49-F238E27FC236}">
                  <a16:creationId xmlns:a16="http://schemas.microsoft.com/office/drawing/2014/main" id="{64F1ACF4-34C0-A051-68D1-DBA0D3C3E430}"/>
                </a:ext>
              </a:extLst>
            </p:cNvPr>
            <p:cNvSpPr>
              <a:spLocks noChangeArrowheads="1"/>
            </p:cNvSpPr>
            <p:nvPr/>
          </p:nvSpPr>
          <p:spPr bwMode="auto">
            <a:xfrm>
              <a:off x="2676998" y="2997721"/>
              <a:ext cx="470647" cy="470647"/>
            </a:xfrm>
            <a:prstGeom prst="ellipse">
              <a:avLst/>
            </a:prstGeom>
            <a:noFill/>
            <a:ln w="38100">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86" name="Text Box 5">
              <a:extLst>
                <a:ext uri="{FF2B5EF4-FFF2-40B4-BE49-F238E27FC236}">
                  <a16:creationId xmlns:a16="http://schemas.microsoft.com/office/drawing/2014/main" id="{169B5AFF-8031-89DF-5706-EF4C4F87EDFD}"/>
                </a:ext>
              </a:extLst>
            </p:cNvPr>
            <p:cNvSpPr txBox="1">
              <a:spLocks noChangeArrowheads="1"/>
            </p:cNvSpPr>
            <p:nvPr/>
          </p:nvSpPr>
          <p:spPr bwMode="auto">
            <a:xfrm>
              <a:off x="2734902" y="2966359"/>
              <a:ext cx="385042" cy="47256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H</a:t>
              </a:r>
            </a:p>
          </p:txBody>
        </p:sp>
      </p:grpSp>
      <p:sp>
        <p:nvSpPr>
          <p:cNvPr id="87" name="Line 16">
            <a:extLst>
              <a:ext uri="{FF2B5EF4-FFF2-40B4-BE49-F238E27FC236}">
                <a16:creationId xmlns:a16="http://schemas.microsoft.com/office/drawing/2014/main" id="{236AE45E-9401-4C12-90D2-B83745BA32AB}"/>
              </a:ext>
            </a:extLst>
          </p:cNvPr>
          <p:cNvSpPr>
            <a:spLocks noChangeShapeType="1"/>
          </p:cNvSpPr>
          <p:nvPr/>
        </p:nvSpPr>
        <p:spPr bwMode="auto">
          <a:xfrm flipH="1" flipV="1">
            <a:off x="451902" y="3451902"/>
            <a:ext cx="333557" cy="951181"/>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88" name="Line 16">
            <a:extLst>
              <a:ext uri="{FF2B5EF4-FFF2-40B4-BE49-F238E27FC236}">
                <a16:creationId xmlns:a16="http://schemas.microsoft.com/office/drawing/2014/main" id="{3795B9A5-5EC5-1BA8-77D1-E81DE1430CB6}"/>
              </a:ext>
            </a:extLst>
          </p:cNvPr>
          <p:cNvSpPr>
            <a:spLocks noChangeShapeType="1"/>
          </p:cNvSpPr>
          <p:nvPr/>
        </p:nvSpPr>
        <p:spPr bwMode="auto">
          <a:xfrm rot="5400000" flipH="1" flipV="1">
            <a:off x="275964" y="2272654"/>
            <a:ext cx="941408" cy="565117"/>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4" name="Line 16">
            <a:extLst>
              <a:ext uri="{FF2B5EF4-FFF2-40B4-BE49-F238E27FC236}">
                <a16:creationId xmlns:a16="http://schemas.microsoft.com/office/drawing/2014/main" id="{4AD95A5B-367B-25E1-4915-430BBE0A7E1A}"/>
              </a:ext>
            </a:extLst>
          </p:cNvPr>
          <p:cNvSpPr>
            <a:spLocks noChangeShapeType="1"/>
          </p:cNvSpPr>
          <p:nvPr/>
        </p:nvSpPr>
        <p:spPr bwMode="auto">
          <a:xfrm flipH="1" flipV="1">
            <a:off x="2771645" y="2548494"/>
            <a:ext cx="199805" cy="903407"/>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5" name="Line 16">
            <a:extLst>
              <a:ext uri="{FF2B5EF4-FFF2-40B4-BE49-F238E27FC236}">
                <a16:creationId xmlns:a16="http://schemas.microsoft.com/office/drawing/2014/main" id="{7AE5DD9C-2FF5-6852-EC9E-7EFFBB3F7E0B}"/>
              </a:ext>
            </a:extLst>
          </p:cNvPr>
          <p:cNvSpPr>
            <a:spLocks noChangeShapeType="1"/>
          </p:cNvSpPr>
          <p:nvPr/>
        </p:nvSpPr>
        <p:spPr bwMode="auto">
          <a:xfrm flipH="1" flipV="1">
            <a:off x="1795078" y="3242602"/>
            <a:ext cx="995627" cy="285819"/>
          </a:xfrm>
          <a:prstGeom prst="line">
            <a:avLst/>
          </a:prstGeom>
          <a:noFill/>
          <a:ln w="50800">
            <a:solidFill>
              <a:srgbClr val="FF0000"/>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7" name="Line 16">
            <a:extLst>
              <a:ext uri="{FF2B5EF4-FFF2-40B4-BE49-F238E27FC236}">
                <a16:creationId xmlns:a16="http://schemas.microsoft.com/office/drawing/2014/main" id="{499875F2-230F-94E9-11FE-75669F6EF8AF}"/>
              </a:ext>
            </a:extLst>
          </p:cNvPr>
          <p:cNvSpPr>
            <a:spLocks noChangeShapeType="1"/>
          </p:cNvSpPr>
          <p:nvPr/>
        </p:nvSpPr>
        <p:spPr bwMode="auto">
          <a:xfrm flipH="1" flipV="1">
            <a:off x="1084174" y="4716323"/>
            <a:ext cx="565118" cy="694690"/>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8" name="Line 16">
            <a:extLst>
              <a:ext uri="{FF2B5EF4-FFF2-40B4-BE49-F238E27FC236}">
                <a16:creationId xmlns:a16="http://schemas.microsoft.com/office/drawing/2014/main" id="{0A63BE2F-5ED6-528E-9B29-05AE6D2F0D5A}"/>
              </a:ext>
            </a:extLst>
          </p:cNvPr>
          <p:cNvSpPr>
            <a:spLocks noChangeShapeType="1"/>
          </p:cNvSpPr>
          <p:nvPr/>
        </p:nvSpPr>
        <p:spPr bwMode="auto">
          <a:xfrm flipH="1" flipV="1">
            <a:off x="3041616" y="3894508"/>
            <a:ext cx="92475" cy="902011"/>
          </a:xfrm>
          <a:prstGeom prst="line">
            <a:avLst/>
          </a:prstGeom>
          <a:noFill/>
          <a:ln w="50800">
            <a:solidFill>
              <a:srgbClr val="FF0000"/>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9" name="Line 16">
            <a:extLst>
              <a:ext uri="{FF2B5EF4-FFF2-40B4-BE49-F238E27FC236}">
                <a16:creationId xmlns:a16="http://schemas.microsoft.com/office/drawing/2014/main" id="{2B274114-EB9B-4AA0-4C93-5B82F540A239}"/>
              </a:ext>
            </a:extLst>
          </p:cNvPr>
          <p:cNvSpPr>
            <a:spLocks noChangeShapeType="1"/>
          </p:cNvSpPr>
          <p:nvPr/>
        </p:nvSpPr>
        <p:spPr bwMode="auto">
          <a:xfrm flipH="1">
            <a:off x="2051582" y="5225517"/>
            <a:ext cx="992287" cy="428394"/>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2" name="Text Box 29">
            <a:extLst>
              <a:ext uri="{FF2B5EF4-FFF2-40B4-BE49-F238E27FC236}">
                <a16:creationId xmlns:a16="http://schemas.microsoft.com/office/drawing/2014/main" id="{1E359689-B4C7-F492-DA60-D91181BB3A7E}"/>
              </a:ext>
            </a:extLst>
          </p:cNvPr>
          <p:cNvSpPr txBox="1">
            <a:spLocks noChangeArrowheads="1"/>
          </p:cNvSpPr>
          <p:nvPr/>
        </p:nvSpPr>
        <p:spPr bwMode="auto">
          <a:xfrm>
            <a:off x="1831635" y="1668948"/>
            <a:ext cx="34015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7</a:t>
            </a:r>
          </a:p>
        </p:txBody>
      </p:sp>
      <p:sp>
        <p:nvSpPr>
          <p:cNvPr id="9" name="Text Box 29">
            <a:extLst>
              <a:ext uri="{FF2B5EF4-FFF2-40B4-BE49-F238E27FC236}">
                <a16:creationId xmlns:a16="http://schemas.microsoft.com/office/drawing/2014/main" id="{01BA4B0A-B61C-92B3-1AFF-7B97CCD0ED46}"/>
              </a:ext>
            </a:extLst>
          </p:cNvPr>
          <p:cNvSpPr txBox="1">
            <a:spLocks noChangeArrowheads="1"/>
          </p:cNvSpPr>
          <p:nvPr/>
        </p:nvSpPr>
        <p:spPr bwMode="auto">
          <a:xfrm>
            <a:off x="374658" y="2117192"/>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11</a:t>
            </a:r>
          </a:p>
        </p:txBody>
      </p:sp>
      <p:sp>
        <p:nvSpPr>
          <p:cNvPr id="10" name="Text Box 29">
            <a:extLst>
              <a:ext uri="{FF2B5EF4-FFF2-40B4-BE49-F238E27FC236}">
                <a16:creationId xmlns:a16="http://schemas.microsoft.com/office/drawing/2014/main" id="{9C869FD1-60FE-C204-0770-886F51B3370B}"/>
              </a:ext>
            </a:extLst>
          </p:cNvPr>
          <p:cNvSpPr txBox="1">
            <a:spLocks noChangeArrowheads="1"/>
          </p:cNvSpPr>
          <p:nvPr/>
        </p:nvSpPr>
        <p:spPr bwMode="auto">
          <a:xfrm>
            <a:off x="1367813" y="2228852"/>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solidFill>
                  <a:srgbClr val="FF0000"/>
                </a:solidFill>
              </a:rPr>
              <a:t>14</a:t>
            </a:r>
          </a:p>
        </p:txBody>
      </p:sp>
      <p:sp>
        <p:nvSpPr>
          <p:cNvPr id="11" name="Text Box 29">
            <a:extLst>
              <a:ext uri="{FF2B5EF4-FFF2-40B4-BE49-F238E27FC236}">
                <a16:creationId xmlns:a16="http://schemas.microsoft.com/office/drawing/2014/main" id="{93590DCC-8499-AC7E-37EB-123EFCE11909}"/>
              </a:ext>
            </a:extLst>
          </p:cNvPr>
          <p:cNvSpPr txBox="1">
            <a:spLocks noChangeArrowheads="1"/>
          </p:cNvSpPr>
          <p:nvPr/>
        </p:nvSpPr>
        <p:spPr bwMode="auto">
          <a:xfrm>
            <a:off x="188063" y="3727186"/>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15</a:t>
            </a:r>
          </a:p>
        </p:txBody>
      </p:sp>
      <p:sp>
        <p:nvSpPr>
          <p:cNvPr id="12" name="Text Box 29">
            <a:extLst>
              <a:ext uri="{FF2B5EF4-FFF2-40B4-BE49-F238E27FC236}">
                <a16:creationId xmlns:a16="http://schemas.microsoft.com/office/drawing/2014/main" id="{3E1F2FDC-4A03-637C-9F91-06D128D1F9A5}"/>
              </a:ext>
            </a:extLst>
          </p:cNvPr>
          <p:cNvSpPr txBox="1">
            <a:spLocks noChangeArrowheads="1"/>
          </p:cNvSpPr>
          <p:nvPr/>
        </p:nvSpPr>
        <p:spPr bwMode="auto">
          <a:xfrm>
            <a:off x="1328054" y="3570630"/>
            <a:ext cx="34015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solidFill>
                  <a:srgbClr val="FF0000"/>
                </a:solidFill>
              </a:rPr>
              <a:t>8</a:t>
            </a:r>
          </a:p>
        </p:txBody>
      </p:sp>
      <p:sp>
        <p:nvSpPr>
          <p:cNvPr id="13" name="Text Box 29">
            <a:extLst>
              <a:ext uri="{FF2B5EF4-FFF2-40B4-BE49-F238E27FC236}">
                <a16:creationId xmlns:a16="http://schemas.microsoft.com/office/drawing/2014/main" id="{8A49FE69-D795-7CF8-665D-6479A288383C}"/>
              </a:ext>
            </a:extLst>
          </p:cNvPr>
          <p:cNvSpPr txBox="1">
            <a:spLocks noChangeArrowheads="1"/>
          </p:cNvSpPr>
          <p:nvPr/>
        </p:nvSpPr>
        <p:spPr bwMode="auto">
          <a:xfrm>
            <a:off x="2113242" y="2974285"/>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solidFill>
                  <a:srgbClr val="FF0000"/>
                </a:solidFill>
              </a:rPr>
              <a:t>10</a:t>
            </a:r>
          </a:p>
        </p:txBody>
      </p:sp>
      <p:sp>
        <p:nvSpPr>
          <p:cNvPr id="14" name="Text Box 29">
            <a:extLst>
              <a:ext uri="{FF2B5EF4-FFF2-40B4-BE49-F238E27FC236}">
                <a16:creationId xmlns:a16="http://schemas.microsoft.com/office/drawing/2014/main" id="{D190361E-FE4C-C2A5-C87D-AC3472ADB28E}"/>
              </a:ext>
            </a:extLst>
          </p:cNvPr>
          <p:cNvSpPr txBox="1">
            <a:spLocks noChangeArrowheads="1"/>
          </p:cNvSpPr>
          <p:nvPr/>
        </p:nvSpPr>
        <p:spPr bwMode="auto">
          <a:xfrm>
            <a:off x="1109394" y="4972049"/>
            <a:ext cx="34015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9</a:t>
            </a:r>
          </a:p>
        </p:txBody>
      </p:sp>
      <p:sp>
        <p:nvSpPr>
          <p:cNvPr id="15" name="Text Box 29">
            <a:extLst>
              <a:ext uri="{FF2B5EF4-FFF2-40B4-BE49-F238E27FC236}">
                <a16:creationId xmlns:a16="http://schemas.microsoft.com/office/drawing/2014/main" id="{76EE744C-BEAE-51E4-E49F-BB1DF9F35802}"/>
              </a:ext>
            </a:extLst>
          </p:cNvPr>
          <p:cNvSpPr txBox="1">
            <a:spLocks noChangeArrowheads="1"/>
          </p:cNvSpPr>
          <p:nvPr/>
        </p:nvSpPr>
        <p:spPr bwMode="auto">
          <a:xfrm>
            <a:off x="2401475" y="5409370"/>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10</a:t>
            </a:r>
          </a:p>
        </p:txBody>
      </p:sp>
      <p:sp>
        <p:nvSpPr>
          <p:cNvPr id="16" name="Text Box 29">
            <a:extLst>
              <a:ext uri="{FF2B5EF4-FFF2-40B4-BE49-F238E27FC236}">
                <a16:creationId xmlns:a16="http://schemas.microsoft.com/office/drawing/2014/main" id="{5C63DB4C-CDAA-3061-F55E-4EF9183A42D1}"/>
              </a:ext>
            </a:extLst>
          </p:cNvPr>
          <p:cNvSpPr txBox="1">
            <a:spLocks noChangeArrowheads="1"/>
          </p:cNvSpPr>
          <p:nvPr/>
        </p:nvSpPr>
        <p:spPr bwMode="auto">
          <a:xfrm>
            <a:off x="3087277" y="4127225"/>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solidFill>
                  <a:srgbClr val="FF0000"/>
                </a:solidFill>
              </a:rPr>
              <a:t>20</a:t>
            </a:r>
          </a:p>
        </p:txBody>
      </p:sp>
      <p:sp>
        <p:nvSpPr>
          <p:cNvPr id="17" name="Text Box 29">
            <a:extLst>
              <a:ext uri="{FF2B5EF4-FFF2-40B4-BE49-F238E27FC236}">
                <a16:creationId xmlns:a16="http://schemas.microsoft.com/office/drawing/2014/main" id="{7E9E76CB-6D99-AA76-456A-38CBAFA3F044}"/>
              </a:ext>
            </a:extLst>
          </p:cNvPr>
          <p:cNvSpPr txBox="1">
            <a:spLocks noChangeArrowheads="1"/>
          </p:cNvSpPr>
          <p:nvPr/>
        </p:nvSpPr>
        <p:spPr bwMode="auto">
          <a:xfrm>
            <a:off x="2828862" y="2715866"/>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25</a:t>
            </a:r>
          </a:p>
        </p:txBody>
      </p:sp>
      <p:graphicFrame>
        <p:nvGraphicFramePr>
          <p:cNvPr id="19" name="Table 100">
            <a:extLst>
              <a:ext uri="{FF2B5EF4-FFF2-40B4-BE49-F238E27FC236}">
                <a16:creationId xmlns:a16="http://schemas.microsoft.com/office/drawing/2014/main" id="{ED6A3F3A-48C4-9593-BEA1-52570B8F48D5}"/>
              </a:ext>
            </a:extLst>
          </p:cNvPr>
          <p:cNvGraphicFramePr>
            <a:graphicFrameLocks noGrp="1"/>
          </p:cNvGraphicFramePr>
          <p:nvPr/>
        </p:nvGraphicFramePr>
        <p:xfrm>
          <a:off x="4774599" y="1630017"/>
          <a:ext cx="1705714" cy="4073589"/>
        </p:xfrm>
        <a:graphic>
          <a:graphicData uri="http://schemas.openxmlformats.org/drawingml/2006/table">
            <a:tbl>
              <a:tblPr firstRow="1" bandRow="1">
                <a:tableStyleId>{5C22544A-7EE6-4342-B048-85BDC9FD1C3A}</a:tableStyleId>
              </a:tblPr>
              <a:tblGrid>
                <a:gridCol w="858028">
                  <a:extLst>
                    <a:ext uri="{9D8B030D-6E8A-4147-A177-3AD203B41FA5}">
                      <a16:colId xmlns:a16="http://schemas.microsoft.com/office/drawing/2014/main" val="413673760"/>
                    </a:ext>
                  </a:extLst>
                </a:gridCol>
                <a:gridCol w="847686">
                  <a:extLst>
                    <a:ext uri="{9D8B030D-6E8A-4147-A177-3AD203B41FA5}">
                      <a16:colId xmlns:a16="http://schemas.microsoft.com/office/drawing/2014/main" val="188196335"/>
                    </a:ext>
                  </a:extLst>
                </a:gridCol>
              </a:tblGrid>
              <a:tr h="452621">
                <a:tc>
                  <a:txBody>
                    <a:bodyPr/>
                    <a:lstStyle/>
                    <a:p>
                      <a:pPr algn="ctr"/>
                      <a:r>
                        <a:rPr lang="en-US" dirty="0"/>
                        <a:t>n</a:t>
                      </a:r>
                    </a:p>
                  </a:txBody>
                  <a:tcPr/>
                </a:tc>
                <a:tc>
                  <a:txBody>
                    <a:bodyPr/>
                    <a:lstStyle/>
                    <a:p>
                      <a:r>
                        <a:rPr lang="en-US" dirty="0"/>
                        <a:t>h(n)</a:t>
                      </a:r>
                    </a:p>
                  </a:txBody>
                  <a:tcPr/>
                </a:tc>
                <a:extLst>
                  <a:ext uri="{0D108BD9-81ED-4DB2-BD59-A6C34878D82A}">
                    <a16:rowId xmlns:a16="http://schemas.microsoft.com/office/drawing/2014/main" val="2723341783"/>
                  </a:ext>
                </a:extLst>
              </a:tr>
              <a:tr h="452621">
                <a:tc>
                  <a:txBody>
                    <a:bodyPr/>
                    <a:lstStyle/>
                    <a:p>
                      <a:pPr algn="ctr"/>
                      <a:r>
                        <a:rPr lang="en-US" dirty="0"/>
                        <a:t>A</a:t>
                      </a:r>
                    </a:p>
                  </a:txBody>
                  <a:tcPr/>
                </a:tc>
                <a:tc>
                  <a:txBody>
                    <a:bodyPr/>
                    <a:lstStyle/>
                    <a:p>
                      <a:r>
                        <a:rPr lang="en-US" dirty="0"/>
                        <a:t>40</a:t>
                      </a:r>
                    </a:p>
                  </a:txBody>
                  <a:tcPr/>
                </a:tc>
                <a:extLst>
                  <a:ext uri="{0D108BD9-81ED-4DB2-BD59-A6C34878D82A}">
                    <a16:rowId xmlns:a16="http://schemas.microsoft.com/office/drawing/2014/main" val="1650165834"/>
                  </a:ext>
                </a:extLst>
              </a:tr>
              <a:tr h="452621">
                <a:tc>
                  <a:txBody>
                    <a:bodyPr/>
                    <a:lstStyle/>
                    <a:p>
                      <a:pPr algn="ctr"/>
                      <a:r>
                        <a:rPr lang="en-US" dirty="0">
                          <a:solidFill>
                            <a:schemeClr val="tx1"/>
                          </a:solidFill>
                        </a:rPr>
                        <a:t>B</a:t>
                      </a:r>
                    </a:p>
                  </a:txBody>
                  <a:tcPr/>
                </a:tc>
                <a:tc>
                  <a:txBody>
                    <a:bodyPr/>
                    <a:lstStyle/>
                    <a:p>
                      <a:r>
                        <a:rPr lang="en-US" dirty="0">
                          <a:solidFill>
                            <a:schemeClr val="tx1"/>
                          </a:solidFill>
                        </a:rPr>
                        <a:t>32</a:t>
                      </a:r>
                    </a:p>
                  </a:txBody>
                  <a:tcPr/>
                </a:tc>
                <a:extLst>
                  <a:ext uri="{0D108BD9-81ED-4DB2-BD59-A6C34878D82A}">
                    <a16:rowId xmlns:a16="http://schemas.microsoft.com/office/drawing/2014/main" val="3493382235"/>
                  </a:ext>
                </a:extLst>
              </a:tr>
              <a:tr h="452621">
                <a:tc>
                  <a:txBody>
                    <a:bodyPr/>
                    <a:lstStyle/>
                    <a:p>
                      <a:pPr algn="ctr"/>
                      <a:r>
                        <a:rPr lang="en-US" dirty="0">
                          <a:solidFill>
                            <a:schemeClr val="tx1"/>
                          </a:solidFill>
                        </a:rPr>
                        <a:t>C</a:t>
                      </a:r>
                    </a:p>
                  </a:txBody>
                  <a:tcPr/>
                </a:tc>
                <a:tc>
                  <a:txBody>
                    <a:bodyPr/>
                    <a:lstStyle/>
                    <a:p>
                      <a:r>
                        <a:rPr lang="en-US" dirty="0">
                          <a:solidFill>
                            <a:schemeClr val="tx1"/>
                          </a:solidFill>
                        </a:rPr>
                        <a:t>25</a:t>
                      </a:r>
                    </a:p>
                  </a:txBody>
                  <a:tcPr/>
                </a:tc>
                <a:extLst>
                  <a:ext uri="{0D108BD9-81ED-4DB2-BD59-A6C34878D82A}">
                    <a16:rowId xmlns:a16="http://schemas.microsoft.com/office/drawing/2014/main" val="2000415156"/>
                  </a:ext>
                </a:extLst>
              </a:tr>
              <a:tr h="452621">
                <a:tc>
                  <a:txBody>
                    <a:bodyPr/>
                    <a:lstStyle/>
                    <a:p>
                      <a:pPr algn="ctr"/>
                      <a:r>
                        <a:rPr lang="en-US" dirty="0">
                          <a:solidFill>
                            <a:schemeClr val="tx1"/>
                          </a:solidFill>
                        </a:rPr>
                        <a:t>D</a:t>
                      </a:r>
                    </a:p>
                  </a:txBody>
                  <a:tcPr/>
                </a:tc>
                <a:tc>
                  <a:txBody>
                    <a:bodyPr/>
                    <a:lstStyle/>
                    <a:p>
                      <a:r>
                        <a:rPr lang="en-US" dirty="0">
                          <a:solidFill>
                            <a:schemeClr val="tx1"/>
                          </a:solidFill>
                        </a:rPr>
                        <a:t>35</a:t>
                      </a:r>
                    </a:p>
                  </a:txBody>
                  <a:tcPr/>
                </a:tc>
                <a:extLst>
                  <a:ext uri="{0D108BD9-81ED-4DB2-BD59-A6C34878D82A}">
                    <a16:rowId xmlns:a16="http://schemas.microsoft.com/office/drawing/2014/main" val="4225612385"/>
                  </a:ext>
                </a:extLst>
              </a:tr>
              <a:tr h="452621">
                <a:tc>
                  <a:txBody>
                    <a:bodyPr/>
                    <a:lstStyle/>
                    <a:p>
                      <a:pPr algn="ctr"/>
                      <a:r>
                        <a:rPr lang="en-US" dirty="0">
                          <a:solidFill>
                            <a:schemeClr val="tx1"/>
                          </a:solidFill>
                        </a:rPr>
                        <a:t>E</a:t>
                      </a:r>
                    </a:p>
                  </a:txBody>
                  <a:tcPr/>
                </a:tc>
                <a:tc>
                  <a:txBody>
                    <a:bodyPr/>
                    <a:lstStyle/>
                    <a:p>
                      <a:r>
                        <a:rPr lang="en-US" dirty="0">
                          <a:solidFill>
                            <a:schemeClr val="tx1"/>
                          </a:solidFill>
                        </a:rPr>
                        <a:t>19</a:t>
                      </a:r>
                    </a:p>
                  </a:txBody>
                  <a:tcPr/>
                </a:tc>
                <a:extLst>
                  <a:ext uri="{0D108BD9-81ED-4DB2-BD59-A6C34878D82A}">
                    <a16:rowId xmlns:a16="http://schemas.microsoft.com/office/drawing/2014/main" val="910242261"/>
                  </a:ext>
                </a:extLst>
              </a:tr>
              <a:tr h="452621">
                <a:tc>
                  <a:txBody>
                    <a:bodyPr/>
                    <a:lstStyle/>
                    <a:p>
                      <a:pPr algn="ctr"/>
                      <a:r>
                        <a:rPr lang="en-US" dirty="0">
                          <a:solidFill>
                            <a:schemeClr val="tx1"/>
                          </a:solidFill>
                        </a:rPr>
                        <a:t>F</a:t>
                      </a:r>
                    </a:p>
                  </a:txBody>
                  <a:tcPr/>
                </a:tc>
                <a:tc>
                  <a:txBody>
                    <a:bodyPr/>
                    <a:lstStyle/>
                    <a:p>
                      <a:r>
                        <a:rPr lang="en-US" dirty="0">
                          <a:solidFill>
                            <a:schemeClr val="tx1"/>
                          </a:solidFill>
                        </a:rPr>
                        <a:t>17</a:t>
                      </a:r>
                    </a:p>
                  </a:txBody>
                  <a:tcPr/>
                </a:tc>
                <a:extLst>
                  <a:ext uri="{0D108BD9-81ED-4DB2-BD59-A6C34878D82A}">
                    <a16:rowId xmlns:a16="http://schemas.microsoft.com/office/drawing/2014/main" val="3284643111"/>
                  </a:ext>
                </a:extLst>
              </a:tr>
              <a:tr h="452621">
                <a:tc>
                  <a:txBody>
                    <a:bodyPr/>
                    <a:lstStyle/>
                    <a:p>
                      <a:pPr algn="ctr"/>
                      <a:r>
                        <a:rPr lang="en-US" dirty="0"/>
                        <a:t>H</a:t>
                      </a:r>
                    </a:p>
                  </a:txBody>
                  <a:tcPr/>
                </a:tc>
                <a:tc>
                  <a:txBody>
                    <a:bodyPr/>
                    <a:lstStyle/>
                    <a:p>
                      <a:r>
                        <a:rPr lang="en-US" dirty="0"/>
                        <a:t>10</a:t>
                      </a:r>
                    </a:p>
                  </a:txBody>
                  <a:tcPr/>
                </a:tc>
                <a:extLst>
                  <a:ext uri="{0D108BD9-81ED-4DB2-BD59-A6C34878D82A}">
                    <a16:rowId xmlns:a16="http://schemas.microsoft.com/office/drawing/2014/main" val="1146424579"/>
                  </a:ext>
                </a:extLst>
              </a:tr>
              <a:tr h="452621">
                <a:tc>
                  <a:txBody>
                    <a:bodyPr/>
                    <a:lstStyle/>
                    <a:p>
                      <a:pPr algn="ctr"/>
                      <a:r>
                        <a:rPr lang="en-US" dirty="0">
                          <a:solidFill>
                            <a:srgbClr val="FF0000"/>
                          </a:solidFill>
                        </a:rPr>
                        <a:t>G</a:t>
                      </a:r>
                    </a:p>
                  </a:txBody>
                  <a:tcPr/>
                </a:tc>
                <a:tc>
                  <a:txBody>
                    <a:bodyPr/>
                    <a:lstStyle/>
                    <a:p>
                      <a:r>
                        <a:rPr lang="en-US" dirty="0">
                          <a:solidFill>
                            <a:srgbClr val="FF0000"/>
                          </a:solidFill>
                        </a:rPr>
                        <a:t>0</a:t>
                      </a:r>
                    </a:p>
                  </a:txBody>
                  <a:tcPr/>
                </a:tc>
                <a:extLst>
                  <a:ext uri="{0D108BD9-81ED-4DB2-BD59-A6C34878D82A}">
                    <a16:rowId xmlns:a16="http://schemas.microsoft.com/office/drawing/2014/main" val="958517701"/>
                  </a:ext>
                </a:extLst>
              </a:tr>
            </a:tbl>
          </a:graphicData>
        </a:graphic>
      </p:graphicFrame>
      <p:sp>
        <p:nvSpPr>
          <p:cNvPr id="26" name="Text Box 31">
            <a:extLst>
              <a:ext uri="{FF2B5EF4-FFF2-40B4-BE49-F238E27FC236}">
                <a16:creationId xmlns:a16="http://schemas.microsoft.com/office/drawing/2014/main" id="{AB56786D-15C5-4E7D-6292-045DAFCB55AD}"/>
              </a:ext>
            </a:extLst>
          </p:cNvPr>
          <p:cNvSpPr txBox="1">
            <a:spLocks noChangeArrowheads="1"/>
          </p:cNvSpPr>
          <p:nvPr/>
        </p:nvSpPr>
        <p:spPr bwMode="auto">
          <a:xfrm>
            <a:off x="9225557" y="5220718"/>
            <a:ext cx="212592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61=14+10+17+20+0</a:t>
            </a:r>
          </a:p>
        </p:txBody>
      </p:sp>
      <p:sp>
        <p:nvSpPr>
          <p:cNvPr id="29" name="Text Box 31">
            <a:extLst>
              <a:ext uri="{FF2B5EF4-FFF2-40B4-BE49-F238E27FC236}">
                <a16:creationId xmlns:a16="http://schemas.microsoft.com/office/drawing/2014/main" id="{46340B73-EF64-60AE-9FBB-763D63820D5B}"/>
              </a:ext>
            </a:extLst>
          </p:cNvPr>
          <p:cNvSpPr txBox="1">
            <a:spLocks noChangeArrowheads="1"/>
          </p:cNvSpPr>
          <p:nvPr/>
        </p:nvSpPr>
        <p:spPr bwMode="auto">
          <a:xfrm>
            <a:off x="8374077" y="4076765"/>
            <a:ext cx="1418083"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41=14+8+19 </a:t>
            </a:r>
          </a:p>
        </p:txBody>
      </p:sp>
      <p:sp>
        <p:nvSpPr>
          <p:cNvPr id="31" name="Text Box 31">
            <a:extLst>
              <a:ext uri="{FF2B5EF4-FFF2-40B4-BE49-F238E27FC236}">
                <a16:creationId xmlns:a16="http://schemas.microsoft.com/office/drawing/2014/main" id="{EE13CB32-621F-A91A-D5C1-55E03A32B9ED}"/>
              </a:ext>
            </a:extLst>
          </p:cNvPr>
          <p:cNvSpPr txBox="1">
            <a:spLocks noChangeArrowheads="1"/>
          </p:cNvSpPr>
          <p:nvPr/>
        </p:nvSpPr>
        <p:spPr bwMode="auto">
          <a:xfrm>
            <a:off x="8324758" y="2834446"/>
            <a:ext cx="119083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43=11+32 </a:t>
            </a:r>
          </a:p>
        </p:txBody>
      </p:sp>
      <p:sp>
        <p:nvSpPr>
          <p:cNvPr id="32" name="Text Box 31">
            <a:extLst>
              <a:ext uri="{FF2B5EF4-FFF2-40B4-BE49-F238E27FC236}">
                <a16:creationId xmlns:a16="http://schemas.microsoft.com/office/drawing/2014/main" id="{24F1815F-4BC1-9F1D-3102-F54C3635FD36}"/>
              </a:ext>
            </a:extLst>
          </p:cNvPr>
          <p:cNvSpPr txBox="1">
            <a:spLocks noChangeArrowheads="1"/>
          </p:cNvSpPr>
          <p:nvPr/>
        </p:nvSpPr>
        <p:spPr bwMode="auto">
          <a:xfrm>
            <a:off x="10038861" y="2891127"/>
            <a:ext cx="1091723"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42=7+35</a:t>
            </a:r>
          </a:p>
        </p:txBody>
      </p:sp>
      <p:sp>
        <p:nvSpPr>
          <p:cNvPr id="33" name="Text Box 31">
            <a:extLst>
              <a:ext uri="{FF2B5EF4-FFF2-40B4-BE49-F238E27FC236}">
                <a16:creationId xmlns:a16="http://schemas.microsoft.com/office/drawing/2014/main" id="{2B5C420E-41C4-D9B0-497C-3D4EDC3D8A7D}"/>
              </a:ext>
            </a:extLst>
          </p:cNvPr>
          <p:cNvSpPr txBox="1">
            <a:spLocks noChangeArrowheads="1"/>
          </p:cNvSpPr>
          <p:nvPr/>
        </p:nvSpPr>
        <p:spPr bwMode="auto">
          <a:xfrm>
            <a:off x="6532533" y="1510374"/>
            <a:ext cx="212591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dirty="0"/>
              <a:t>Open:[E,D,B] </a:t>
            </a:r>
          </a:p>
        </p:txBody>
      </p:sp>
      <p:sp>
        <p:nvSpPr>
          <p:cNvPr id="34" name="Text Box 31">
            <a:extLst>
              <a:ext uri="{FF2B5EF4-FFF2-40B4-BE49-F238E27FC236}">
                <a16:creationId xmlns:a16="http://schemas.microsoft.com/office/drawing/2014/main" id="{43AE0EF2-2E0C-6334-34CB-A68042454E81}"/>
              </a:ext>
            </a:extLst>
          </p:cNvPr>
          <p:cNvSpPr txBox="1">
            <a:spLocks noChangeArrowheads="1"/>
          </p:cNvSpPr>
          <p:nvPr/>
        </p:nvSpPr>
        <p:spPr bwMode="auto">
          <a:xfrm>
            <a:off x="6525909" y="2020586"/>
            <a:ext cx="1996575"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dirty="0"/>
              <a:t>Closed:[A,C,F] </a:t>
            </a:r>
          </a:p>
        </p:txBody>
      </p:sp>
      <p:grpSp>
        <p:nvGrpSpPr>
          <p:cNvPr id="35" name="Group 34">
            <a:extLst>
              <a:ext uri="{FF2B5EF4-FFF2-40B4-BE49-F238E27FC236}">
                <a16:creationId xmlns:a16="http://schemas.microsoft.com/office/drawing/2014/main" id="{D7F53F29-B031-536A-5539-9F8BEB31A264}"/>
              </a:ext>
            </a:extLst>
          </p:cNvPr>
          <p:cNvGrpSpPr/>
          <p:nvPr/>
        </p:nvGrpSpPr>
        <p:grpSpPr>
          <a:xfrm>
            <a:off x="9442683" y="1531723"/>
            <a:ext cx="470647" cy="502009"/>
            <a:chOff x="2676998" y="2966359"/>
            <a:chExt cx="470647" cy="502009"/>
          </a:xfrm>
        </p:grpSpPr>
        <p:sp>
          <p:nvSpPr>
            <p:cNvPr id="36" name="Oval 4">
              <a:extLst>
                <a:ext uri="{FF2B5EF4-FFF2-40B4-BE49-F238E27FC236}">
                  <a16:creationId xmlns:a16="http://schemas.microsoft.com/office/drawing/2014/main" id="{294879EE-D806-85C6-996A-3EC0E19ECA03}"/>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37" name="Text Box 5">
              <a:extLst>
                <a:ext uri="{FF2B5EF4-FFF2-40B4-BE49-F238E27FC236}">
                  <a16:creationId xmlns:a16="http://schemas.microsoft.com/office/drawing/2014/main" id="{914E883F-5DD5-6857-B349-99239407AFB6}"/>
                </a:ext>
              </a:extLst>
            </p:cNvPr>
            <p:cNvSpPr txBox="1">
              <a:spLocks noChangeArrowheads="1"/>
            </p:cNvSpPr>
            <p:nvPr/>
          </p:nvSpPr>
          <p:spPr bwMode="auto">
            <a:xfrm>
              <a:off x="2734902" y="2966359"/>
              <a:ext cx="377026"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A</a:t>
              </a:r>
            </a:p>
          </p:txBody>
        </p:sp>
      </p:grpSp>
      <p:sp>
        <p:nvSpPr>
          <p:cNvPr id="38" name="Line 16">
            <a:extLst>
              <a:ext uri="{FF2B5EF4-FFF2-40B4-BE49-F238E27FC236}">
                <a16:creationId xmlns:a16="http://schemas.microsoft.com/office/drawing/2014/main" id="{02872811-36B4-25EE-108A-E27A9B303072}"/>
              </a:ext>
            </a:extLst>
          </p:cNvPr>
          <p:cNvSpPr>
            <a:spLocks noChangeShapeType="1"/>
          </p:cNvSpPr>
          <p:nvPr/>
        </p:nvSpPr>
        <p:spPr bwMode="auto">
          <a:xfrm rot="5400000" flipH="1" flipV="1">
            <a:off x="9013734" y="1968685"/>
            <a:ext cx="470646" cy="470645"/>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39" name="Line 16">
            <a:extLst>
              <a:ext uri="{FF2B5EF4-FFF2-40B4-BE49-F238E27FC236}">
                <a16:creationId xmlns:a16="http://schemas.microsoft.com/office/drawing/2014/main" id="{D6FF273C-8893-026A-14B5-CAD19766A412}"/>
              </a:ext>
            </a:extLst>
          </p:cNvPr>
          <p:cNvSpPr>
            <a:spLocks noChangeShapeType="1"/>
          </p:cNvSpPr>
          <p:nvPr/>
        </p:nvSpPr>
        <p:spPr bwMode="auto">
          <a:xfrm rot="10800000" flipH="1" flipV="1">
            <a:off x="9850711" y="1986517"/>
            <a:ext cx="470646" cy="470645"/>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grpSp>
        <p:nvGrpSpPr>
          <p:cNvPr id="40" name="Group 39">
            <a:extLst>
              <a:ext uri="{FF2B5EF4-FFF2-40B4-BE49-F238E27FC236}">
                <a16:creationId xmlns:a16="http://schemas.microsoft.com/office/drawing/2014/main" id="{F592252D-1DF9-9C60-34F7-55A2B26F1428}"/>
              </a:ext>
            </a:extLst>
          </p:cNvPr>
          <p:cNvGrpSpPr/>
          <p:nvPr/>
        </p:nvGrpSpPr>
        <p:grpSpPr>
          <a:xfrm>
            <a:off x="8719432" y="2376906"/>
            <a:ext cx="470647" cy="502009"/>
            <a:chOff x="2676998" y="2966359"/>
            <a:chExt cx="470647" cy="502009"/>
          </a:xfrm>
        </p:grpSpPr>
        <p:sp>
          <p:nvSpPr>
            <p:cNvPr id="41" name="Oval 4">
              <a:extLst>
                <a:ext uri="{FF2B5EF4-FFF2-40B4-BE49-F238E27FC236}">
                  <a16:creationId xmlns:a16="http://schemas.microsoft.com/office/drawing/2014/main" id="{7EBE6EBF-06CC-BA9E-143F-075E355FA8CA}"/>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42" name="Text Box 5">
              <a:extLst>
                <a:ext uri="{FF2B5EF4-FFF2-40B4-BE49-F238E27FC236}">
                  <a16:creationId xmlns:a16="http://schemas.microsoft.com/office/drawing/2014/main" id="{845E9489-6149-DF70-A50B-598BDB0E456A}"/>
                </a:ext>
              </a:extLst>
            </p:cNvPr>
            <p:cNvSpPr txBox="1">
              <a:spLocks noChangeArrowheads="1"/>
            </p:cNvSpPr>
            <p:nvPr/>
          </p:nvSpPr>
          <p:spPr bwMode="auto">
            <a:xfrm>
              <a:off x="2734902" y="2966359"/>
              <a:ext cx="362600"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B</a:t>
              </a:r>
            </a:p>
          </p:txBody>
        </p:sp>
      </p:grpSp>
      <p:grpSp>
        <p:nvGrpSpPr>
          <p:cNvPr id="43" name="Group 42">
            <a:extLst>
              <a:ext uri="{FF2B5EF4-FFF2-40B4-BE49-F238E27FC236}">
                <a16:creationId xmlns:a16="http://schemas.microsoft.com/office/drawing/2014/main" id="{B866590E-FB99-10A8-7458-352A5785FD9B}"/>
              </a:ext>
            </a:extLst>
          </p:cNvPr>
          <p:cNvGrpSpPr/>
          <p:nvPr/>
        </p:nvGrpSpPr>
        <p:grpSpPr>
          <a:xfrm>
            <a:off x="10233693" y="2391969"/>
            <a:ext cx="470647" cy="502009"/>
            <a:chOff x="2676998" y="2966359"/>
            <a:chExt cx="470647" cy="502009"/>
          </a:xfrm>
        </p:grpSpPr>
        <p:sp>
          <p:nvSpPr>
            <p:cNvPr id="44" name="Oval 4">
              <a:extLst>
                <a:ext uri="{FF2B5EF4-FFF2-40B4-BE49-F238E27FC236}">
                  <a16:creationId xmlns:a16="http://schemas.microsoft.com/office/drawing/2014/main" id="{A0DD6B78-C139-D96E-83E1-54FF37871492}"/>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45" name="Text Box 5">
              <a:extLst>
                <a:ext uri="{FF2B5EF4-FFF2-40B4-BE49-F238E27FC236}">
                  <a16:creationId xmlns:a16="http://schemas.microsoft.com/office/drawing/2014/main" id="{860808C2-4E6E-16AB-E0C0-E14171D7DFA2}"/>
                </a:ext>
              </a:extLst>
            </p:cNvPr>
            <p:cNvSpPr txBox="1">
              <a:spLocks noChangeArrowheads="1"/>
            </p:cNvSpPr>
            <p:nvPr/>
          </p:nvSpPr>
          <p:spPr bwMode="auto">
            <a:xfrm>
              <a:off x="2734902" y="2966359"/>
              <a:ext cx="385042"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D</a:t>
              </a:r>
            </a:p>
          </p:txBody>
        </p:sp>
      </p:grpSp>
      <p:grpSp>
        <p:nvGrpSpPr>
          <p:cNvPr id="46" name="Group 45">
            <a:extLst>
              <a:ext uri="{FF2B5EF4-FFF2-40B4-BE49-F238E27FC236}">
                <a16:creationId xmlns:a16="http://schemas.microsoft.com/office/drawing/2014/main" id="{0F6E634B-5606-8F08-37FD-DBF98097A80F}"/>
              </a:ext>
            </a:extLst>
          </p:cNvPr>
          <p:cNvGrpSpPr/>
          <p:nvPr/>
        </p:nvGrpSpPr>
        <p:grpSpPr>
          <a:xfrm>
            <a:off x="9423597" y="2670984"/>
            <a:ext cx="470647" cy="502009"/>
            <a:chOff x="2676998" y="2966359"/>
            <a:chExt cx="470647" cy="502009"/>
          </a:xfrm>
        </p:grpSpPr>
        <p:sp>
          <p:nvSpPr>
            <p:cNvPr id="47" name="Oval 4">
              <a:extLst>
                <a:ext uri="{FF2B5EF4-FFF2-40B4-BE49-F238E27FC236}">
                  <a16:creationId xmlns:a16="http://schemas.microsoft.com/office/drawing/2014/main" id="{3BF6F86D-7E49-FFDC-E769-0EC53D08CB4D}"/>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48" name="Text Box 5">
              <a:extLst>
                <a:ext uri="{FF2B5EF4-FFF2-40B4-BE49-F238E27FC236}">
                  <a16:creationId xmlns:a16="http://schemas.microsoft.com/office/drawing/2014/main" id="{39033480-9E18-DE8B-C1AF-6F60CB4A1B15}"/>
                </a:ext>
              </a:extLst>
            </p:cNvPr>
            <p:cNvSpPr txBox="1">
              <a:spLocks noChangeArrowheads="1"/>
            </p:cNvSpPr>
            <p:nvPr/>
          </p:nvSpPr>
          <p:spPr bwMode="auto">
            <a:xfrm>
              <a:off x="2734902" y="2966359"/>
              <a:ext cx="352982"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C</a:t>
              </a:r>
            </a:p>
          </p:txBody>
        </p:sp>
      </p:grpSp>
      <p:sp>
        <p:nvSpPr>
          <p:cNvPr id="49" name="Line 16">
            <a:extLst>
              <a:ext uri="{FF2B5EF4-FFF2-40B4-BE49-F238E27FC236}">
                <a16:creationId xmlns:a16="http://schemas.microsoft.com/office/drawing/2014/main" id="{ED7EB67B-F4D7-D68C-0F8E-303DE7B516F4}"/>
              </a:ext>
            </a:extLst>
          </p:cNvPr>
          <p:cNvSpPr>
            <a:spLocks noChangeShapeType="1"/>
          </p:cNvSpPr>
          <p:nvPr/>
        </p:nvSpPr>
        <p:spPr bwMode="auto">
          <a:xfrm rot="2700000" flipH="1" flipV="1">
            <a:off x="9434358" y="2145469"/>
            <a:ext cx="470646" cy="470645"/>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grpSp>
        <p:nvGrpSpPr>
          <p:cNvPr id="50" name="Group 49">
            <a:extLst>
              <a:ext uri="{FF2B5EF4-FFF2-40B4-BE49-F238E27FC236}">
                <a16:creationId xmlns:a16="http://schemas.microsoft.com/office/drawing/2014/main" id="{162917FE-3F81-339E-DBDD-AC9419DB94BA}"/>
              </a:ext>
            </a:extLst>
          </p:cNvPr>
          <p:cNvGrpSpPr/>
          <p:nvPr/>
        </p:nvGrpSpPr>
        <p:grpSpPr>
          <a:xfrm>
            <a:off x="8799646" y="3555935"/>
            <a:ext cx="470647" cy="502009"/>
            <a:chOff x="2676998" y="2966359"/>
            <a:chExt cx="470647" cy="502009"/>
          </a:xfrm>
        </p:grpSpPr>
        <p:sp>
          <p:nvSpPr>
            <p:cNvPr id="51" name="Oval 4">
              <a:extLst>
                <a:ext uri="{FF2B5EF4-FFF2-40B4-BE49-F238E27FC236}">
                  <a16:creationId xmlns:a16="http://schemas.microsoft.com/office/drawing/2014/main" id="{3F4B3621-A045-7D99-1D9B-1768A5D09009}"/>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52" name="Text Box 5">
              <a:extLst>
                <a:ext uri="{FF2B5EF4-FFF2-40B4-BE49-F238E27FC236}">
                  <a16:creationId xmlns:a16="http://schemas.microsoft.com/office/drawing/2014/main" id="{605008B3-1E39-7407-202E-F8AE661A096B}"/>
                </a:ext>
              </a:extLst>
            </p:cNvPr>
            <p:cNvSpPr txBox="1">
              <a:spLocks noChangeArrowheads="1"/>
            </p:cNvSpPr>
            <p:nvPr/>
          </p:nvSpPr>
          <p:spPr bwMode="auto">
            <a:xfrm>
              <a:off x="2734902" y="2966359"/>
              <a:ext cx="338554"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E</a:t>
              </a:r>
            </a:p>
          </p:txBody>
        </p:sp>
      </p:grpSp>
      <p:grpSp>
        <p:nvGrpSpPr>
          <p:cNvPr id="61" name="Group 60">
            <a:extLst>
              <a:ext uri="{FF2B5EF4-FFF2-40B4-BE49-F238E27FC236}">
                <a16:creationId xmlns:a16="http://schemas.microsoft.com/office/drawing/2014/main" id="{2BC3D27E-B41E-D937-FCD4-58FA7F77ACBC}"/>
              </a:ext>
            </a:extLst>
          </p:cNvPr>
          <p:cNvGrpSpPr/>
          <p:nvPr/>
        </p:nvGrpSpPr>
        <p:grpSpPr>
          <a:xfrm>
            <a:off x="10014808" y="3582331"/>
            <a:ext cx="470647" cy="502009"/>
            <a:chOff x="2676998" y="2966359"/>
            <a:chExt cx="470647" cy="502009"/>
          </a:xfrm>
        </p:grpSpPr>
        <p:sp>
          <p:nvSpPr>
            <p:cNvPr id="63" name="Oval 4">
              <a:extLst>
                <a:ext uri="{FF2B5EF4-FFF2-40B4-BE49-F238E27FC236}">
                  <a16:creationId xmlns:a16="http://schemas.microsoft.com/office/drawing/2014/main" id="{B67006CE-1765-CE47-B190-789FA047F86A}"/>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68" name="Text Box 5">
              <a:extLst>
                <a:ext uri="{FF2B5EF4-FFF2-40B4-BE49-F238E27FC236}">
                  <a16:creationId xmlns:a16="http://schemas.microsoft.com/office/drawing/2014/main" id="{BF41FD27-ED67-B291-9A3D-2594A9C6DF23}"/>
                </a:ext>
              </a:extLst>
            </p:cNvPr>
            <p:cNvSpPr txBox="1">
              <a:spLocks noChangeArrowheads="1"/>
            </p:cNvSpPr>
            <p:nvPr/>
          </p:nvSpPr>
          <p:spPr bwMode="auto">
            <a:xfrm>
              <a:off x="2734902" y="2966359"/>
              <a:ext cx="330540"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F</a:t>
              </a:r>
            </a:p>
          </p:txBody>
        </p:sp>
      </p:grpSp>
      <p:sp>
        <p:nvSpPr>
          <p:cNvPr id="69" name="Line 16">
            <a:extLst>
              <a:ext uri="{FF2B5EF4-FFF2-40B4-BE49-F238E27FC236}">
                <a16:creationId xmlns:a16="http://schemas.microsoft.com/office/drawing/2014/main" id="{210EF92E-7880-EC15-1489-3D59FF5B0BDE}"/>
              </a:ext>
            </a:extLst>
          </p:cNvPr>
          <p:cNvSpPr>
            <a:spLocks noChangeShapeType="1"/>
          </p:cNvSpPr>
          <p:nvPr/>
        </p:nvSpPr>
        <p:spPr bwMode="auto">
          <a:xfrm rot="5400000" flipH="1" flipV="1">
            <a:off x="9044214" y="3133021"/>
            <a:ext cx="470646" cy="470645"/>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73" name="Line 16">
            <a:extLst>
              <a:ext uri="{FF2B5EF4-FFF2-40B4-BE49-F238E27FC236}">
                <a16:creationId xmlns:a16="http://schemas.microsoft.com/office/drawing/2014/main" id="{15847061-BB4A-20AA-1EB0-B308CDC0EC5B}"/>
              </a:ext>
            </a:extLst>
          </p:cNvPr>
          <p:cNvSpPr>
            <a:spLocks noChangeShapeType="1"/>
          </p:cNvSpPr>
          <p:nvPr/>
        </p:nvSpPr>
        <p:spPr bwMode="auto">
          <a:xfrm rot="10800000" flipH="1" flipV="1">
            <a:off x="9808039" y="3150853"/>
            <a:ext cx="470646" cy="470645"/>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grpSp>
        <p:nvGrpSpPr>
          <p:cNvPr id="77" name="Group 76">
            <a:extLst>
              <a:ext uri="{FF2B5EF4-FFF2-40B4-BE49-F238E27FC236}">
                <a16:creationId xmlns:a16="http://schemas.microsoft.com/office/drawing/2014/main" id="{F1CD4FA2-2840-0782-DB36-5EA51FD95DA0}"/>
              </a:ext>
            </a:extLst>
          </p:cNvPr>
          <p:cNvGrpSpPr/>
          <p:nvPr/>
        </p:nvGrpSpPr>
        <p:grpSpPr>
          <a:xfrm>
            <a:off x="10043766" y="4708427"/>
            <a:ext cx="470647" cy="502009"/>
            <a:chOff x="2676998" y="2966359"/>
            <a:chExt cx="470647" cy="502009"/>
          </a:xfrm>
        </p:grpSpPr>
        <p:sp>
          <p:nvSpPr>
            <p:cNvPr id="78" name="Oval 4">
              <a:extLst>
                <a:ext uri="{FF2B5EF4-FFF2-40B4-BE49-F238E27FC236}">
                  <a16:creationId xmlns:a16="http://schemas.microsoft.com/office/drawing/2014/main" id="{572F97C6-EA04-2C42-9F24-6771AFB55309}"/>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79" name="Text Box 5">
              <a:extLst>
                <a:ext uri="{FF2B5EF4-FFF2-40B4-BE49-F238E27FC236}">
                  <a16:creationId xmlns:a16="http://schemas.microsoft.com/office/drawing/2014/main" id="{4EA84E2F-3B66-F444-F24E-E8B777F32A79}"/>
                </a:ext>
              </a:extLst>
            </p:cNvPr>
            <p:cNvSpPr txBox="1">
              <a:spLocks noChangeArrowheads="1"/>
            </p:cNvSpPr>
            <p:nvPr/>
          </p:nvSpPr>
          <p:spPr bwMode="auto">
            <a:xfrm>
              <a:off x="2734902" y="2966359"/>
              <a:ext cx="386644"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G</a:t>
              </a:r>
            </a:p>
          </p:txBody>
        </p:sp>
      </p:grpSp>
      <p:sp>
        <p:nvSpPr>
          <p:cNvPr id="80" name="Line 16">
            <a:extLst>
              <a:ext uri="{FF2B5EF4-FFF2-40B4-BE49-F238E27FC236}">
                <a16:creationId xmlns:a16="http://schemas.microsoft.com/office/drawing/2014/main" id="{444461FD-E662-22D5-6C68-70C738A890E4}"/>
              </a:ext>
            </a:extLst>
          </p:cNvPr>
          <p:cNvSpPr>
            <a:spLocks noChangeShapeType="1"/>
          </p:cNvSpPr>
          <p:nvPr/>
        </p:nvSpPr>
        <p:spPr bwMode="auto">
          <a:xfrm rot="2700000" flipH="1" flipV="1">
            <a:off x="10037862" y="4187629"/>
            <a:ext cx="470646" cy="470645"/>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18" name="TextBox 17">
            <a:extLst>
              <a:ext uri="{FF2B5EF4-FFF2-40B4-BE49-F238E27FC236}">
                <a16:creationId xmlns:a16="http://schemas.microsoft.com/office/drawing/2014/main" id="{D9F81CBE-180B-D791-4829-4966C0A68FDB}"/>
              </a:ext>
            </a:extLst>
          </p:cNvPr>
          <p:cNvSpPr txBox="1"/>
          <p:nvPr/>
        </p:nvSpPr>
        <p:spPr>
          <a:xfrm>
            <a:off x="7122853" y="3114725"/>
            <a:ext cx="1088189" cy="461665"/>
          </a:xfrm>
          <a:prstGeom prst="rect">
            <a:avLst/>
          </a:prstGeom>
          <a:noFill/>
        </p:spPr>
        <p:txBody>
          <a:bodyPr wrap="square">
            <a:spAutoFit/>
          </a:bodyPr>
          <a:lstStyle/>
          <a:p>
            <a:r>
              <a:rPr lang="en-US" altLang="en-US" sz="2400" dirty="0">
                <a:solidFill>
                  <a:srgbClr val="FF0000"/>
                </a:solidFill>
              </a:rPr>
              <a:t>[G,D] </a:t>
            </a:r>
            <a:endParaRPr lang="en-US" sz="2400" dirty="0">
              <a:solidFill>
                <a:srgbClr val="FF0000"/>
              </a:solidFill>
            </a:endParaRPr>
          </a:p>
        </p:txBody>
      </p:sp>
      <p:cxnSp>
        <p:nvCxnSpPr>
          <p:cNvPr id="20" name="Straight Arrow Connector 19">
            <a:extLst>
              <a:ext uri="{FF2B5EF4-FFF2-40B4-BE49-F238E27FC236}">
                <a16:creationId xmlns:a16="http://schemas.microsoft.com/office/drawing/2014/main" id="{2A153BE5-9D7F-AF45-7361-786EA66B0C31}"/>
              </a:ext>
            </a:extLst>
          </p:cNvPr>
          <p:cNvCxnSpPr>
            <a:cxnSpLocks/>
          </p:cNvCxnSpPr>
          <p:nvPr/>
        </p:nvCxnSpPr>
        <p:spPr>
          <a:xfrm flipV="1">
            <a:off x="4655976" y="3482122"/>
            <a:ext cx="2715208" cy="157507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Élőláb helye 2">
            <a:extLst>
              <a:ext uri="{FF2B5EF4-FFF2-40B4-BE49-F238E27FC236}">
                <a16:creationId xmlns:a16="http://schemas.microsoft.com/office/drawing/2014/main" id="{58C4F659-4FC2-6387-45A5-11F5CF54BA0A}"/>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21" name="Csoportba foglalás 20">
            <a:extLst>
              <a:ext uri="{FF2B5EF4-FFF2-40B4-BE49-F238E27FC236}">
                <a16:creationId xmlns:a16="http://schemas.microsoft.com/office/drawing/2014/main" id="{7B1324AD-E557-61C8-9E27-DE2C4FA9E56B}"/>
              </a:ext>
            </a:extLst>
          </p:cNvPr>
          <p:cNvGrpSpPr/>
          <p:nvPr/>
        </p:nvGrpSpPr>
        <p:grpSpPr>
          <a:xfrm>
            <a:off x="3078726" y="6038296"/>
            <a:ext cx="1736050" cy="787001"/>
            <a:chOff x="6717298" y="6108892"/>
            <a:chExt cx="1736050" cy="787001"/>
          </a:xfrm>
        </p:grpSpPr>
        <p:pic>
          <p:nvPicPr>
            <p:cNvPr id="22" name="Ábra 21">
              <a:extLst>
                <a:ext uri="{FF2B5EF4-FFF2-40B4-BE49-F238E27FC236}">
                  <a16:creationId xmlns:a16="http://schemas.microsoft.com/office/drawing/2014/main" id="{63C3D9C5-FE6F-18BD-E859-AC5CCC8BACFA}"/>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1528"/>
            <a:stretch/>
          </p:blipFill>
          <p:spPr>
            <a:xfrm>
              <a:off x="6717298" y="6197751"/>
              <a:ext cx="834080" cy="698142"/>
            </a:xfrm>
            <a:prstGeom prst="rect">
              <a:avLst/>
            </a:prstGeom>
          </p:spPr>
        </p:pic>
        <p:pic>
          <p:nvPicPr>
            <p:cNvPr id="23" name="Ábra 22">
              <a:extLst>
                <a:ext uri="{FF2B5EF4-FFF2-40B4-BE49-F238E27FC236}">
                  <a16:creationId xmlns:a16="http://schemas.microsoft.com/office/drawing/2014/main" id="{7EDFE2F0-6F5B-FDD2-0067-787181AB18E7}"/>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2440926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3CE73F0-22F3-4A02-16C0-592229571FBB}"/>
              </a:ext>
            </a:extLst>
          </p:cNvPr>
          <p:cNvSpPr>
            <a:spLocks noGrp="1"/>
          </p:cNvSpPr>
          <p:nvPr>
            <p:ph type="sldNum" sz="quarter" idx="12"/>
          </p:nvPr>
        </p:nvSpPr>
        <p:spPr/>
        <p:txBody>
          <a:bodyPr/>
          <a:lstStyle/>
          <a:p>
            <a:fld id="{9F7ECEBC-3B63-4262-8BE9-06366B519A9F}" type="slidenum">
              <a:rPr lang="hu-HU" smtClean="0"/>
              <a:pPr/>
              <a:t>62</a:t>
            </a:fld>
            <a:endParaRPr lang="hu-HU" dirty="0"/>
          </a:p>
        </p:txBody>
      </p:sp>
      <p:sp>
        <p:nvSpPr>
          <p:cNvPr id="6" name="Title 5">
            <a:extLst>
              <a:ext uri="{FF2B5EF4-FFF2-40B4-BE49-F238E27FC236}">
                <a16:creationId xmlns:a16="http://schemas.microsoft.com/office/drawing/2014/main" id="{DA51278C-4665-B6A4-9B52-8843CAF01462}"/>
              </a:ext>
            </a:extLst>
          </p:cNvPr>
          <p:cNvSpPr>
            <a:spLocks noGrp="1"/>
          </p:cNvSpPr>
          <p:nvPr>
            <p:ph type="title"/>
          </p:nvPr>
        </p:nvSpPr>
        <p:spPr/>
        <p:txBody>
          <a:bodyPr/>
          <a:lstStyle/>
          <a:p>
            <a:r>
              <a:rPr lang="hu-HU" dirty="0" err="1"/>
              <a:t>Example</a:t>
            </a:r>
            <a:r>
              <a:rPr lang="hu-HU" dirty="0"/>
              <a:t>: </a:t>
            </a:r>
            <a:r>
              <a:rPr lang="en-US" dirty="0"/>
              <a:t>A* Search Algorithm</a:t>
            </a:r>
          </a:p>
        </p:txBody>
      </p:sp>
      <p:grpSp>
        <p:nvGrpSpPr>
          <p:cNvPr id="53" name="Group 52">
            <a:extLst>
              <a:ext uri="{FF2B5EF4-FFF2-40B4-BE49-F238E27FC236}">
                <a16:creationId xmlns:a16="http://schemas.microsoft.com/office/drawing/2014/main" id="{8E01D95C-E568-2F16-B994-78F30BE842FE}"/>
              </a:ext>
            </a:extLst>
          </p:cNvPr>
          <p:cNvGrpSpPr/>
          <p:nvPr/>
        </p:nvGrpSpPr>
        <p:grpSpPr>
          <a:xfrm>
            <a:off x="987888" y="1671752"/>
            <a:ext cx="470647" cy="502009"/>
            <a:chOff x="2676998" y="2966359"/>
            <a:chExt cx="470647" cy="502009"/>
          </a:xfrm>
        </p:grpSpPr>
        <p:sp>
          <p:nvSpPr>
            <p:cNvPr id="7" name="Oval 4">
              <a:extLst>
                <a:ext uri="{FF2B5EF4-FFF2-40B4-BE49-F238E27FC236}">
                  <a16:creationId xmlns:a16="http://schemas.microsoft.com/office/drawing/2014/main" id="{5E9595B9-B6C7-1069-8B9E-5294AD07FF6B}"/>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8" name="Text Box 5">
              <a:extLst>
                <a:ext uri="{FF2B5EF4-FFF2-40B4-BE49-F238E27FC236}">
                  <a16:creationId xmlns:a16="http://schemas.microsoft.com/office/drawing/2014/main" id="{E0A62580-B999-55C5-6B8D-FAB216C96254}"/>
                </a:ext>
              </a:extLst>
            </p:cNvPr>
            <p:cNvSpPr txBox="1">
              <a:spLocks noChangeArrowheads="1"/>
            </p:cNvSpPr>
            <p:nvPr/>
          </p:nvSpPr>
          <p:spPr bwMode="auto">
            <a:xfrm>
              <a:off x="2734902" y="2966359"/>
              <a:ext cx="377026"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A</a:t>
              </a:r>
            </a:p>
          </p:txBody>
        </p:sp>
      </p:grpSp>
      <p:sp>
        <p:nvSpPr>
          <p:cNvPr id="27" name="Text Box 30">
            <a:extLst>
              <a:ext uri="{FF2B5EF4-FFF2-40B4-BE49-F238E27FC236}">
                <a16:creationId xmlns:a16="http://schemas.microsoft.com/office/drawing/2014/main" id="{BECF1777-9591-2066-EB53-49FACEE2DCB1}"/>
              </a:ext>
            </a:extLst>
          </p:cNvPr>
          <p:cNvSpPr txBox="1">
            <a:spLocks noChangeArrowheads="1"/>
          </p:cNvSpPr>
          <p:nvPr/>
        </p:nvSpPr>
        <p:spPr bwMode="auto">
          <a:xfrm>
            <a:off x="522856" y="1312518"/>
            <a:ext cx="1439946"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t>start state</a:t>
            </a:r>
          </a:p>
        </p:txBody>
      </p:sp>
      <p:sp>
        <p:nvSpPr>
          <p:cNvPr id="28" name="Text Box 31">
            <a:extLst>
              <a:ext uri="{FF2B5EF4-FFF2-40B4-BE49-F238E27FC236}">
                <a16:creationId xmlns:a16="http://schemas.microsoft.com/office/drawing/2014/main" id="{2696AA87-043B-0B89-1871-1FDDE3017B98}"/>
              </a:ext>
            </a:extLst>
          </p:cNvPr>
          <p:cNvSpPr txBox="1">
            <a:spLocks noChangeArrowheads="1"/>
          </p:cNvSpPr>
          <p:nvPr/>
        </p:nvSpPr>
        <p:spPr bwMode="auto">
          <a:xfrm>
            <a:off x="3359308" y="4824606"/>
            <a:ext cx="1388970"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t>goal state</a:t>
            </a:r>
          </a:p>
        </p:txBody>
      </p:sp>
      <p:grpSp>
        <p:nvGrpSpPr>
          <p:cNvPr id="54" name="Group 53">
            <a:extLst>
              <a:ext uri="{FF2B5EF4-FFF2-40B4-BE49-F238E27FC236}">
                <a16:creationId xmlns:a16="http://schemas.microsoft.com/office/drawing/2014/main" id="{A2D414F1-794D-8042-CC66-0B4CA6990178}"/>
              </a:ext>
            </a:extLst>
          </p:cNvPr>
          <p:cNvGrpSpPr/>
          <p:nvPr/>
        </p:nvGrpSpPr>
        <p:grpSpPr>
          <a:xfrm>
            <a:off x="227726" y="2978613"/>
            <a:ext cx="470647" cy="502009"/>
            <a:chOff x="2676998" y="2966359"/>
            <a:chExt cx="470647" cy="502009"/>
          </a:xfrm>
        </p:grpSpPr>
        <p:sp>
          <p:nvSpPr>
            <p:cNvPr id="55" name="Oval 4">
              <a:extLst>
                <a:ext uri="{FF2B5EF4-FFF2-40B4-BE49-F238E27FC236}">
                  <a16:creationId xmlns:a16="http://schemas.microsoft.com/office/drawing/2014/main" id="{85EA95B4-1896-5558-9998-237308C73849}"/>
                </a:ext>
              </a:extLst>
            </p:cNvPr>
            <p:cNvSpPr>
              <a:spLocks noChangeArrowheads="1"/>
            </p:cNvSpPr>
            <p:nvPr/>
          </p:nvSpPr>
          <p:spPr bwMode="auto">
            <a:xfrm>
              <a:off x="2676998" y="2997721"/>
              <a:ext cx="470647" cy="470647"/>
            </a:xfrm>
            <a:prstGeom prst="ellipse">
              <a:avLst/>
            </a:prstGeom>
            <a:noFill/>
            <a:ln w="38100">
              <a:solidFill>
                <a:srgbClr val="01285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56" name="Text Box 5">
              <a:extLst>
                <a:ext uri="{FF2B5EF4-FFF2-40B4-BE49-F238E27FC236}">
                  <a16:creationId xmlns:a16="http://schemas.microsoft.com/office/drawing/2014/main" id="{5058AFFF-29B8-1185-030D-E99C2790E012}"/>
                </a:ext>
              </a:extLst>
            </p:cNvPr>
            <p:cNvSpPr txBox="1">
              <a:spLocks noChangeArrowheads="1"/>
            </p:cNvSpPr>
            <p:nvPr/>
          </p:nvSpPr>
          <p:spPr bwMode="auto">
            <a:xfrm>
              <a:off x="2734902" y="2966359"/>
              <a:ext cx="362600"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B</a:t>
              </a:r>
            </a:p>
          </p:txBody>
        </p:sp>
      </p:grpSp>
      <p:grpSp>
        <p:nvGrpSpPr>
          <p:cNvPr id="57" name="Group 56">
            <a:extLst>
              <a:ext uri="{FF2B5EF4-FFF2-40B4-BE49-F238E27FC236}">
                <a16:creationId xmlns:a16="http://schemas.microsoft.com/office/drawing/2014/main" id="{D8B9D8E1-4220-DC28-76ED-F0D82F61FBCB}"/>
              </a:ext>
            </a:extLst>
          </p:cNvPr>
          <p:cNvGrpSpPr/>
          <p:nvPr/>
        </p:nvGrpSpPr>
        <p:grpSpPr>
          <a:xfrm>
            <a:off x="2412525" y="2129841"/>
            <a:ext cx="470647" cy="502009"/>
            <a:chOff x="2676998" y="2966359"/>
            <a:chExt cx="470647" cy="502009"/>
          </a:xfrm>
        </p:grpSpPr>
        <p:sp>
          <p:nvSpPr>
            <p:cNvPr id="58" name="Oval 4">
              <a:extLst>
                <a:ext uri="{FF2B5EF4-FFF2-40B4-BE49-F238E27FC236}">
                  <a16:creationId xmlns:a16="http://schemas.microsoft.com/office/drawing/2014/main" id="{23E7CF02-56C8-4CD1-093E-0D86A2F9A53B}"/>
                </a:ext>
              </a:extLst>
            </p:cNvPr>
            <p:cNvSpPr>
              <a:spLocks noChangeArrowheads="1"/>
            </p:cNvSpPr>
            <p:nvPr/>
          </p:nvSpPr>
          <p:spPr bwMode="auto">
            <a:xfrm>
              <a:off x="2676998" y="2997721"/>
              <a:ext cx="470647" cy="470647"/>
            </a:xfrm>
            <a:prstGeom prst="ellipse">
              <a:avLst/>
            </a:prstGeom>
            <a:noFill/>
            <a:ln w="38100">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59" name="Text Box 5">
              <a:extLst>
                <a:ext uri="{FF2B5EF4-FFF2-40B4-BE49-F238E27FC236}">
                  <a16:creationId xmlns:a16="http://schemas.microsoft.com/office/drawing/2014/main" id="{48189041-2426-5FD8-2CAD-FE8A9A268A45}"/>
                </a:ext>
              </a:extLst>
            </p:cNvPr>
            <p:cNvSpPr txBox="1">
              <a:spLocks noChangeArrowheads="1"/>
            </p:cNvSpPr>
            <p:nvPr/>
          </p:nvSpPr>
          <p:spPr bwMode="auto">
            <a:xfrm>
              <a:off x="2734902" y="2966359"/>
              <a:ext cx="385042"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D</a:t>
              </a:r>
            </a:p>
          </p:txBody>
        </p:sp>
      </p:grpSp>
      <p:sp>
        <p:nvSpPr>
          <p:cNvPr id="60" name="Line 16">
            <a:extLst>
              <a:ext uri="{FF2B5EF4-FFF2-40B4-BE49-F238E27FC236}">
                <a16:creationId xmlns:a16="http://schemas.microsoft.com/office/drawing/2014/main" id="{FA65ECAF-3278-1521-F8E3-AB59649D75CE}"/>
              </a:ext>
            </a:extLst>
          </p:cNvPr>
          <p:cNvSpPr>
            <a:spLocks noChangeShapeType="1"/>
          </p:cNvSpPr>
          <p:nvPr/>
        </p:nvSpPr>
        <p:spPr bwMode="auto">
          <a:xfrm flipH="1" flipV="1">
            <a:off x="1462579" y="1936021"/>
            <a:ext cx="995627" cy="285819"/>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62" name="Line 16">
            <a:extLst>
              <a:ext uri="{FF2B5EF4-FFF2-40B4-BE49-F238E27FC236}">
                <a16:creationId xmlns:a16="http://schemas.microsoft.com/office/drawing/2014/main" id="{FB261EA0-1A48-31B0-4182-DD9C9AE63213}"/>
              </a:ext>
            </a:extLst>
          </p:cNvPr>
          <p:cNvSpPr>
            <a:spLocks noChangeShapeType="1"/>
          </p:cNvSpPr>
          <p:nvPr/>
        </p:nvSpPr>
        <p:spPr bwMode="auto">
          <a:xfrm flipH="1" flipV="1">
            <a:off x="1302431" y="2178565"/>
            <a:ext cx="190398" cy="700565"/>
          </a:xfrm>
          <a:prstGeom prst="line">
            <a:avLst/>
          </a:prstGeom>
          <a:noFill/>
          <a:ln w="50800">
            <a:solidFill>
              <a:srgbClr val="FF0000"/>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grpSp>
        <p:nvGrpSpPr>
          <p:cNvPr id="64" name="Group 63">
            <a:extLst>
              <a:ext uri="{FF2B5EF4-FFF2-40B4-BE49-F238E27FC236}">
                <a16:creationId xmlns:a16="http://schemas.microsoft.com/office/drawing/2014/main" id="{628F68A5-A0AE-ABE9-B4B3-210ED93BD465}"/>
              </a:ext>
            </a:extLst>
          </p:cNvPr>
          <p:cNvGrpSpPr/>
          <p:nvPr/>
        </p:nvGrpSpPr>
        <p:grpSpPr>
          <a:xfrm>
            <a:off x="1370781" y="2847768"/>
            <a:ext cx="470647" cy="502009"/>
            <a:chOff x="2676998" y="2966359"/>
            <a:chExt cx="470647" cy="502009"/>
          </a:xfrm>
        </p:grpSpPr>
        <p:sp>
          <p:nvSpPr>
            <p:cNvPr id="65" name="Oval 4">
              <a:extLst>
                <a:ext uri="{FF2B5EF4-FFF2-40B4-BE49-F238E27FC236}">
                  <a16:creationId xmlns:a16="http://schemas.microsoft.com/office/drawing/2014/main" id="{C10E2A77-14DE-BE95-765A-8F912CC92D52}"/>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66" name="Text Box 5">
              <a:extLst>
                <a:ext uri="{FF2B5EF4-FFF2-40B4-BE49-F238E27FC236}">
                  <a16:creationId xmlns:a16="http://schemas.microsoft.com/office/drawing/2014/main" id="{4FCEC18A-EEFC-8A77-33C8-38AF85181A1F}"/>
                </a:ext>
              </a:extLst>
            </p:cNvPr>
            <p:cNvSpPr txBox="1">
              <a:spLocks noChangeArrowheads="1"/>
            </p:cNvSpPr>
            <p:nvPr/>
          </p:nvSpPr>
          <p:spPr bwMode="auto">
            <a:xfrm>
              <a:off x="2734902" y="2966359"/>
              <a:ext cx="352982"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C</a:t>
              </a:r>
            </a:p>
          </p:txBody>
        </p:sp>
      </p:grpSp>
      <p:sp>
        <p:nvSpPr>
          <p:cNvPr id="67" name="Line 16">
            <a:extLst>
              <a:ext uri="{FF2B5EF4-FFF2-40B4-BE49-F238E27FC236}">
                <a16:creationId xmlns:a16="http://schemas.microsoft.com/office/drawing/2014/main" id="{257D1346-7EF3-AA00-5BF6-9363A178D472}"/>
              </a:ext>
            </a:extLst>
          </p:cNvPr>
          <p:cNvSpPr>
            <a:spLocks noChangeShapeType="1"/>
          </p:cNvSpPr>
          <p:nvPr/>
        </p:nvSpPr>
        <p:spPr bwMode="auto">
          <a:xfrm rot="5400000" flipH="1" flipV="1">
            <a:off x="838265" y="3521355"/>
            <a:ext cx="941408" cy="565117"/>
          </a:xfrm>
          <a:prstGeom prst="line">
            <a:avLst/>
          </a:prstGeom>
          <a:noFill/>
          <a:ln w="50800">
            <a:solidFill>
              <a:srgbClr val="FF0000"/>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grpSp>
        <p:nvGrpSpPr>
          <p:cNvPr id="70" name="Group 69">
            <a:extLst>
              <a:ext uri="{FF2B5EF4-FFF2-40B4-BE49-F238E27FC236}">
                <a16:creationId xmlns:a16="http://schemas.microsoft.com/office/drawing/2014/main" id="{2A5F2D96-2F71-4CD0-500D-E8928C2DC5BE}"/>
              </a:ext>
            </a:extLst>
          </p:cNvPr>
          <p:cNvGrpSpPr/>
          <p:nvPr/>
        </p:nvGrpSpPr>
        <p:grpSpPr>
          <a:xfrm>
            <a:off x="770112" y="4244011"/>
            <a:ext cx="470647" cy="502009"/>
            <a:chOff x="2676998" y="2966359"/>
            <a:chExt cx="470647" cy="502009"/>
          </a:xfrm>
        </p:grpSpPr>
        <p:sp>
          <p:nvSpPr>
            <p:cNvPr id="71" name="Oval 4">
              <a:extLst>
                <a:ext uri="{FF2B5EF4-FFF2-40B4-BE49-F238E27FC236}">
                  <a16:creationId xmlns:a16="http://schemas.microsoft.com/office/drawing/2014/main" id="{2286B548-2677-2F36-E3B3-DC1EF921C7B9}"/>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72" name="Text Box 5">
              <a:extLst>
                <a:ext uri="{FF2B5EF4-FFF2-40B4-BE49-F238E27FC236}">
                  <a16:creationId xmlns:a16="http://schemas.microsoft.com/office/drawing/2014/main" id="{FBEBC47C-B523-BB74-A52A-EC5F0B1BFA8D}"/>
                </a:ext>
              </a:extLst>
            </p:cNvPr>
            <p:cNvSpPr txBox="1">
              <a:spLocks noChangeArrowheads="1"/>
            </p:cNvSpPr>
            <p:nvPr/>
          </p:nvSpPr>
          <p:spPr bwMode="auto">
            <a:xfrm>
              <a:off x="2734902" y="2966359"/>
              <a:ext cx="338554"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E</a:t>
              </a:r>
            </a:p>
          </p:txBody>
        </p:sp>
      </p:grpSp>
      <p:grpSp>
        <p:nvGrpSpPr>
          <p:cNvPr id="74" name="Group 73">
            <a:extLst>
              <a:ext uri="{FF2B5EF4-FFF2-40B4-BE49-F238E27FC236}">
                <a16:creationId xmlns:a16="http://schemas.microsoft.com/office/drawing/2014/main" id="{43441E83-EEBC-24B9-7701-0372ACE33728}"/>
              </a:ext>
            </a:extLst>
          </p:cNvPr>
          <p:cNvGrpSpPr/>
          <p:nvPr/>
        </p:nvGrpSpPr>
        <p:grpSpPr>
          <a:xfrm>
            <a:off x="2742280" y="3429931"/>
            <a:ext cx="470647" cy="502009"/>
            <a:chOff x="2676998" y="2966359"/>
            <a:chExt cx="470647" cy="502009"/>
          </a:xfrm>
        </p:grpSpPr>
        <p:sp>
          <p:nvSpPr>
            <p:cNvPr id="75" name="Oval 4">
              <a:extLst>
                <a:ext uri="{FF2B5EF4-FFF2-40B4-BE49-F238E27FC236}">
                  <a16:creationId xmlns:a16="http://schemas.microsoft.com/office/drawing/2014/main" id="{9504B914-89F6-13AD-4D09-BD993C1BB074}"/>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76" name="Text Box 5">
              <a:extLst>
                <a:ext uri="{FF2B5EF4-FFF2-40B4-BE49-F238E27FC236}">
                  <a16:creationId xmlns:a16="http://schemas.microsoft.com/office/drawing/2014/main" id="{D5A853B4-4491-4ACC-9D48-43C352CAEBB6}"/>
                </a:ext>
              </a:extLst>
            </p:cNvPr>
            <p:cNvSpPr txBox="1">
              <a:spLocks noChangeArrowheads="1"/>
            </p:cNvSpPr>
            <p:nvPr/>
          </p:nvSpPr>
          <p:spPr bwMode="auto">
            <a:xfrm>
              <a:off x="2734902" y="2966359"/>
              <a:ext cx="330540"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F</a:t>
              </a:r>
            </a:p>
          </p:txBody>
        </p:sp>
      </p:grpSp>
      <p:grpSp>
        <p:nvGrpSpPr>
          <p:cNvPr id="81" name="Group 80">
            <a:extLst>
              <a:ext uri="{FF2B5EF4-FFF2-40B4-BE49-F238E27FC236}">
                <a16:creationId xmlns:a16="http://schemas.microsoft.com/office/drawing/2014/main" id="{BBCF1216-4976-0D8E-82DA-2ED544ECB314}"/>
              </a:ext>
            </a:extLst>
          </p:cNvPr>
          <p:cNvGrpSpPr/>
          <p:nvPr/>
        </p:nvGrpSpPr>
        <p:grpSpPr>
          <a:xfrm>
            <a:off x="2908539" y="4765656"/>
            <a:ext cx="470647" cy="502009"/>
            <a:chOff x="2676998" y="2966359"/>
            <a:chExt cx="470647" cy="502009"/>
          </a:xfrm>
        </p:grpSpPr>
        <p:sp>
          <p:nvSpPr>
            <p:cNvPr id="82" name="Oval 4">
              <a:extLst>
                <a:ext uri="{FF2B5EF4-FFF2-40B4-BE49-F238E27FC236}">
                  <a16:creationId xmlns:a16="http://schemas.microsoft.com/office/drawing/2014/main" id="{FA3B27FA-E4A2-7645-A12A-64C1DE4CDE92}"/>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83" name="Text Box 5">
              <a:extLst>
                <a:ext uri="{FF2B5EF4-FFF2-40B4-BE49-F238E27FC236}">
                  <a16:creationId xmlns:a16="http://schemas.microsoft.com/office/drawing/2014/main" id="{F9234906-B332-1FCB-7926-6DBCA673796D}"/>
                </a:ext>
              </a:extLst>
            </p:cNvPr>
            <p:cNvSpPr txBox="1">
              <a:spLocks noChangeArrowheads="1"/>
            </p:cNvSpPr>
            <p:nvPr/>
          </p:nvSpPr>
          <p:spPr bwMode="auto">
            <a:xfrm>
              <a:off x="2734902" y="2966359"/>
              <a:ext cx="386644"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G</a:t>
              </a:r>
            </a:p>
          </p:txBody>
        </p:sp>
      </p:grpSp>
      <p:grpSp>
        <p:nvGrpSpPr>
          <p:cNvPr id="84" name="Group 83">
            <a:extLst>
              <a:ext uri="{FF2B5EF4-FFF2-40B4-BE49-F238E27FC236}">
                <a16:creationId xmlns:a16="http://schemas.microsoft.com/office/drawing/2014/main" id="{6BF560E2-3E1D-73C2-24BC-30B3FBC7E887}"/>
              </a:ext>
            </a:extLst>
          </p:cNvPr>
          <p:cNvGrpSpPr/>
          <p:nvPr/>
        </p:nvGrpSpPr>
        <p:grpSpPr>
          <a:xfrm>
            <a:off x="1584804" y="5317095"/>
            <a:ext cx="470647" cy="502009"/>
            <a:chOff x="2676998" y="2966359"/>
            <a:chExt cx="470647" cy="502009"/>
          </a:xfrm>
        </p:grpSpPr>
        <p:sp>
          <p:nvSpPr>
            <p:cNvPr id="85" name="Oval 4">
              <a:extLst>
                <a:ext uri="{FF2B5EF4-FFF2-40B4-BE49-F238E27FC236}">
                  <a16:creationId xmlns:a16="http://schemas.microsoft.com/office/drawing/2014/main" id="{64F1ACF4-34C0-A051-68D1-DBA0D3C3E430}"/>
                </a:ext>
              </a:extLst>
            </p:cNvPr>
            <p:cNvSpPr>
              <a:spLocks noChangeArrowheads="1"/>
            </p:cNvSpPr>
            <p:nvPr/>
          </p:nvSpPr>
          <p:spPr bwMode="auto">
            <a:xfrm>
              <a:off x="2676998" y="2997721"/>
              <a:ext cx="470647" cy="470647"/>
            </a:xfrm>
            <a:prstGeom prst="ellipse">
              <a:avLst/>
            </a:prstGeom>
            <a:noFill/>
            <a:ln w="38100">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86" name="Text Box 5">
              <a:extLst>
                <a:ext uri="{FF2B5EF4-FFF2-40B4-BE49-F238E27FC236}">
                  <a16:creationId xmlns:a16="http://schemas.microsoft.com/office/drawing/2014/main" id="{169B5AFF-8031-89DF-5706-EF4C4F87EDFD}"/>
                </a:ext>
              </a:extLst>
            </p:cNvPr>
            <p:cNvSpPr txBox="1">
              <a:spLocks noChangeArrowheads="1"/>
            </p:cNvSpPr>
            <p:nvPr/>
          </p:nvSpPr>
          <p:spPr bwMode="auto">
            <a:xfrm>
              <a:off x="2734902" y="2966359"/>
              <a:ext cx="385042" cy="472565"/>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H</a:t>
              </a:r>
            </a:p>
          </p:txBody>
        </p:sp>
      </p:grpSp>
      <p:sp>
        <p:nvSpPr>
          <p:cNvPr id="87" name="Line 16">
            <a:extLst>
              <a:ext uri="{FF2B5EF4-FFF2-40B4-BE49-F238E27FC236}">
                <a16:creationId xmlns:a16="http://schemas.microsoft.com/office/drawing/2014/main" id="{236AE45E-9401-4C12-90D2-B83745BA32AB}"/>
              </a:ext>
            </a:extLst>
          </p:cNvPr>
          <p:cNvSpPr>
            <a:spLocks noChangeShapeType="1"/>
          </p:cNvSpPr>
          <p:nvPr/>
        </p:nvSpPr>
        <p:spPr bwMode="auto">
          <a:xfrm flipH="1" flipV="1">
            <a:off x="451902" y="3451902"/>
            <a:ext cx="333557" cy="951181"/>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88" name="Line 16">
            <a:extLst>
              <a:ext uri="{FF2B5EF4-FFF2-40B4-BE49-F238E27FC236}">
                <a16:creationId xmlns:a16="http://schemas.microsoft.com/office/drawing/2014/main" id="{3795B9A5-5EC5-1BA8-77D1-E81DE1430CB6}"/>
              </a:ext>
            </a:extLst>
          </p:cNvPr>
          <p:cNvSpPr>
            <a:spLocks noChangeShapeType="1"/>
          </p:cNvSpPr>
          <p:nvPr/>
        </p:nvSpPr>
        <p:spPr bwMode="auto">
          <a:xfrm rot="5400000" flipH="1" flipV="1">
            <a:off x="275964" y="2272654"/>
            <a:ext cx="941408" cy="565117"/>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4" name="Line 16">
            <a:extLst>
              <a:ext uri="{FF2B5EF4-FFF2-40B4-BE49-F238E27FC236}">
                <a16:creationId xmlns:a16="http://schemas.microsoft.com/office/drawing/2014/main" id="{4AD95A5B-367B-25E1-4915-430BBE0A7E1A}"/>
              </a:ext>
            </a:extLst>
          </p:cNvPr>
          <p:cNvSpPr>
            <a:spLocks noChangeShapeType="1"/>
          </p:cNvSpPr>
          <p:nvPr/>
        </p:nvSpPr>
        <p:spPr bwMode="auto">
          <a:xfrm flipH="1" flipV="1">
            <a:off x="2771645" y="2548494"/>
            <a:ext cx="199805" cy="903407"/>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5" name="Line 16">
            <a:extLst>
              <a:ext uri="{FF2B5EF4-FFF2-40B4-BE49-F238E27FC236}">
                <a16:creationId xmlns:a16="http://schemas.microsoft.com/office/drawing/2014/main" id="{7AE5DD9C-2FF5-6852-EC9E-7EFFBB3F7E0B}"/>
              </a:ext>
            </a:extLst>
          </p:cNvPr>
          <p:cNvSpPr>
            <a:spLocks noChangeShapeType="1"/>
          </p:cNvSpPr>
          <p:nvPr/>
        </p:nvSpPr>
        <p:spPr bwMode="auto">
          <a:xfrm flipH="1" flipV="1">
            <a:off x="1795078" y="3242602"/>
            <a:ext cx="995627" cy="285819"/>
          </a:xfrm>
          <a:prstGeom prst="line">
            <a:avLst/>
          </a:prstGeom>
          <a:noFill/>
          <a:ln w="50800">
            <a:solidFill>
              <a:srgbClr val="FF0000"/>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7" name="Line 16">
            <a:extLst>
              <a:ext uri="{FF2B5EF4-FFF2-40B4-BE49-F238E27FC236}">
                <a16:creationId xmlns:a16="http://schemas.microsoft.com/office/drawing/2014/main" id="{499875F2-230F-94E9-11FE-75669F6EF8AF}"/>
              </a:ext>
            </a:extLst>
          </p:cNvPr>
          <p:cNvSpPr>
            <a:spLocks noChangeShapeType="1"/>
          </p:cNvSpPr>
          <p:nvPr/>
        </p:nvSpPr>
        <p:spPr bwMode="auto">
          <a:xfrm flipH="1" flipV="1">
            <a:off x="1084174" y="4716323"/>
            <a:ext cx="565118" cy="694690"/>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8" name="Line 16">
            <a:extLst>
              <a:ext uri="{FF2B5EF4-FFF2-40B4-BE49-F238E27FC236}">
                <a16:creationId xmlns:a16="http://schemas.microsoft.com/office/drawing/2014/main" id="{0A63BE2F-5ED6-528E-9B29-05AE6D2F0D5A}"/>
              </a:ext>
            </a:extLst>
          </p:cNvPr>
          <p:cNvSpPr>
            <a:spLocks noChangeShapeType="1"/>
          </p:cNvSpPr>
          <p:nvPr/>
        </p:nvSpPr>
        <p:spPr bwMode="auto">
          <a:xfrm flipH="1" flipV="1">
            <a:off x="3041616" y="3894508"/>
            <a:ext cx="92475" cy="902011"/>
          </a:xfrm>
          <a:prstGeom prst="line">
            <a:avLst/>
          </a:prstGeom>
          <a:noFill/>
          <a:ln w="50800">
            <a:solidFill>
              <a:srgbClr val="FF0000"/>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9" name="Line 16">
            <a:extLst>
              <a:ext uri="{FF2B5EF4-FFF2-40B4-BE49-F238E27FC236}">
                <a16:creationId xmlns:a16="http://schemas.microsoft.com/office/drawing/2014/main" id="{2B274114-EB9B-4AA0-4C93-5B82F540A239}"/>
              </a:ext>
            </a:extLst>
          </p:cNvPr>
          <p:cNvSpPr>
            <a:spLocks noChangeShapeType="1"/>
          </p:cNvSpPr>
          <p:nvPr/>
        </p:nvSpPr>
        <p:spPr bwMode="auto">
          <a:xfrm flipH="1">
            <a:off x="2051582" y="5225517"/>
            <a:ext cx="992287" cy="428394"/>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2" name="Text Box 29">
            <a:extLst>
              <a:ext uri="{FF2B5EF4-FFF2-40B4-BE49-F238E27FC236}">
                <a16:creationId xmlns:a16="http://schemas.microsoft.com/office/drawing/2014/main" id="{1E359689-B4C7-F492-DA60-D91181BB3A7E}"/>
              </a:ext>
            </a:extLst>
          </p:cNvPr>
          <p:cNvSpPr txBox="1">
            <a:spLocks noChangeArrowheads="1"/>
          </p:cNvSpPr>
          <p:nvPr/>
        </p:nvSpPr>
        <p:spPr bwMode="auto">
          <a:xfrm>
            <a:off x="1831635" y="1668948"/>
            <a:ext cx="34015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7</a:t>
            </a:r>
          </a:p>
        </p:txBody>
      </p:sp>
      <p:sp>
        <p:nvSpPr>
          <p:cNvPr id="9" name="Text Box 29">
            <a:extLst>
              <a:ext uri="{FF2B5EF4-FFF2-40B4-BE49-F238E27FC236}">
                <a16:creationId xmlns:a16="http://schemas.microsoft.com/office/drawing/2014/main" id="{01BA4B0A-B61C-92B3-1AFF-7B97CCD0ED46}"/>
              </a:ext>
            </a:extLst>
          </p:cNvPr>
          <p:cNvSpPr txBox="1">
            <a:spLocks noChangeArrowheads="1"/>
          </p:cNvSpPr>
          <p:nvPr/>
        </p:nvSpPr>
        <p:spPr bwMode="auto">
          <a:xfrm>
            <a:off x="374658" y="2117192"/>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11</a:t>
            </a:r>
          </a:p>
        </p:txBody>
      </p:sp>
      <p:sp>
        <p:nvSpPr>
          <p:cNvPr id="10" name="Text Box 29">
            <a:extLst>
              <a:ext uri="{FF2B5EF4-FFF2-40B4-BE49-F238E27FC236}">
                <a16:creationId xmlns:a16="http://schemas.microsoft.com/office/drawing/2014/main" id="{9C869FD1-60FE-C204-0770-886F51B3370B}"/>
              </a:ext>
            </a:extLst>
          </p:cNvPr>
          <p:cNvSpPr txBox="1">
            <a:spLocks noChangeArrowheads="1"/>
          </p:cNvSpPr>
          <p:nvPr/>
        </p:nvSpPr>
        <p:spPr bwMode="auto">
          <a:xfrm>
            <a:off x="1367813" y="2228852"/>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solidFill>
                  <a:srgbClr val="FF0000"/>
                </a:solidFill>
              </a:rPr>
              <a:t>14</a:t>
            </a:r>
          </a:p>
        </p:txBody>
      </p:sp>
      <p:sp>
        <p:nvSpPr>
          <p:cNvPr id="11" name="Text Box 29">
            <a:extLst>
              <a:ext uri="{FF2B5EF4-FFF2-40B4-BE49-F238E27FC236}">
                <a16:creationId xmlns:a16="http://schemas.microsoft.com/office/drawing/2014/main" id="{93590DCC-8499-AC7E-37EB-123EFCE11909}"/>
              </a:ext>
            </a:extLst>
          </p:cNvPr>
          <p:cNvSpPr txBox="1">
            <a:spLocks noChangeArrowheads="1"/>
          </p:cNvSpPr>
          <p:nvPr/>
        </p:nvSpPr>
        <p:spPr bwMode="auto">
          <a:xfrm>
            <a:off x="188063" y="3727186"/>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15</a:t>
            </a:r>
          </a:p>
        </p:txBody>
      </p:sp>
      <p:sp>
        <p:nvSpPr>
          <p:cNvPr id="12" name="Text Box 29">
            <a:extLst>
              <a:ext uri="{FF2B5EF4-FFF2-40B4-BE49-F238E27FC236}">
                <a16:creationId xmlns:a16="http://schemas.microsoft.com/office/drawing/2014/main" id="{3E1F2FDC-4A03-637C-9F91-06D128D1F9A5}"/>
              </a:ext>
            </a:extLst>
          </p:cNvPr>
          <p:cNvSpPr txBox="1">
            <a:spLocks noChangeArrowheads="1"/>
          </p:cNvSpPr>
          <p:nvPr/>
        </p:nvSpPr>
        <p:spPr bwMode="auto">
          <a:xfrm>
            <a:off x="1328054" y="3570630"/>
            <a:ext cx="34015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solidFill>
                  <a:srgbClr val="FF0000"/>
                </a:solidFill>
              </a:rPr>
              <a:t>8</a:t>
            </a:r>
          </a:p>
        </p:txBody>
      </p:sp>
      <p:sp>
        <p:nvSpPr>
          <p:cNvPr id="13" name="Text Box 29">
            <a:extLst>
              <a:ext uri="{FF2B5EF4-FFF2-40B4-BE49-F238E27FC236}">
                <a16:creationId xmlns:a16="http://schemas.microsoft.com/office/drawing/2014/main" id="{8A49FE69-D795-7CF8-665D-6479A288383C}"/>
              </a:ext>
            </a:extLst>
          </p:cNvPr>
          <p:cNvSpPr txBox="1">
            <a:spLocks noChangeArrowheads="1"/>
          </p:cNvSpPr>
          <p:nvPr/>
        </p:nvSpPr>
        <p:spPr bwMode="auto">
          <a:xfrm>
            <a:off x="2113242" y="2974285"/>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solidFill>
                  <a:srgbClr val="FF0000"/>
                </a:solidFill>
              </a:rPr>
              <a:t>10</a:t>
            </a:r>
          </a:p>
        </p:txBody>
      </p:sp>
      <p:sp>
        <p:nvSpPr>
          <p:cNvPr id="14" name="Text Box 29">
            <a:extLst>
              <a:ext uri="{FF2B5EF4-FFF2-40B4-BE49-F238E27FC236}">
                <a16:creationId xmlns:a16="http://schemas.microsoft.com/office/drawing/2014/main" id="{D190361E-FE4C-C2A5-C87D-AC3472ADB28E}"/>
              </a:ext>
            </a:extLst>
          </p:cNvPr>
          <p:cNvSpPr txBox="1">
            <a:spLocks noChangeArrowheads="1"/>
          </p:cNvSpPr>
          <p:nvPr/>
        </p:nvSpPr>
        <p:spPr bwMode="auto">
          <a:xfrm>
            <a:off x="1109394" y="4972049"/>
            <a:ext cx="34015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9</a:t>
            </a:r>
          </a:p>
        </p:txBody>
      </p:sp>
      <p:sp>
        <p:nvSpPr>
          <p:cNvPr id="15" name="Text Box 29">
            <a:extLst>
              <a:ext uri="{FF2B5EF4-FFF2-40B4-BE49-F238E27FC236}">
                <a16:creationId xmlns:a16="http://schemas.microsoft.com/office/drawing/2014/main" id="{76EE744C-BEAE-51E4-E49F-BB1DF9F35802}"/>
              </a:ext>
            </a:extLst>
          </p:cNvPr>
          <p:cNvSpPr txBox="1">
            <a:spLocks noChangeArrowheads="1"/>
          </p:cNvSpPr>
          <p:nvPr/>
        </p:nvSpPr>
        <p:spPr bwMode="auto">
          <a:xfrm>
            <a:off x="2401475" y="5409370"/>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10</a:t>
            </a:r>
          </a:p>
        </p:txBody>
      </p:sp>
      <p:sp>
        <p:nvSpPr>
          <p:cNvPr id="16" name="Text Box 29">
            <a:extLst>
              <a:ext uri="{FF2B5EF4-FFF2-40B4-BE49-F238E27FC236}">
                <a16:creationId xmlns:a16="http://schemas.microsoft.com/office/drawing/2014/main" id="{5C63DB4C-CDAA-3061-F55E-4EF9183A42D1}"/>
              </a:ext>
            </a:extLst>
          </p:cNvPr>
          <p:cNvSpPr txBox="1">
            <a:spLocks noChangeArrowheads="1"/>
          </p:cNvSpPr>
          <p:nvPr/>
        </p:nvSpPr>
        <p:spPr bwMode="auto">
          <a:xfrm>
            <a:off x="3087277" y="4127225"/>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solidFill>
                  <a:srgbClr val="FF0000"/>
                </a:solidFill>
              </a:rPr>
              <a:t>20</a:t>
            </a:r>
          </a:p>
        </p:txBody>
      </p:sp>
      <p:sp>
        <p:nvSpPr>
          <p:cNvPr id="17" name="Text Box 29">
            <a:extLst>
              <a:ext uri="{FF2B5EF4-FFF2-40B4-BE49-F238E27FC236}">
                <a16:creationId xmlns:a16="http://schemas.microsoft.com/office/drawing/2014/main" id="{7E9E76CB-6D99-AA76-456A-38CBAFA3F044}"/>
              </a:ext>
            </a:extLst>
          </p:cNvPr>
          <p:cNvSpPr txBox="1">
            <a:spLocks noChangeArrowheads="1"/>
          </p:cNvSpPr>
          <p:nvPr/>
        </p:nvSpPr>
        <p:spPr bwMode="auto">
          <a:xfrm>
            <a:off x="2828862" y="2715866"/>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25</a:t>
            </a:r>
          </a:p>
        </p:txBody>
      </p:sp>
      <p:graphicFrame>
        <p:nvGraphicFramePr>
          <p:cNvPr id="19" name="Table 100">
            <a:extLst>
              <a:ext uri="{FF2B5EF4-FFF2-40B4-BE49-F238E27FC236}">
                <a16:creationId xmlns:a16="http://schemas.microsoft.com/office/drawing/2014/main" id="{ED6A3F3A-48C4-9593-BEA1-52570B8F48D5}"/>
              </a:ext>
            </a:extLst>
          </p:cNvPr>
          <p:cNvGraphicFramePr>
            <a:graphicFrameLocks noGrp="1"/>
          </p:cNvGraphicFramePr>
          <p:nvPr/>
        </p:nvGraphicFramePr>
        <p:xfrm>
          <a:off x="4774599" y="1630017"/>
          <a:ext cx="1705714" cy="4073589"/>
        </p:xfrm>
        <a:graphic>
          <a:graphicData uri="http://schemas.openxmlformats.org/drawingml/2006/table">
            <a:tbl>
              <a:tblPr firstRow="1" bandRow="1">
                <a:tableStyleId>{5C22544A-7EE6-4342-B048-85BDC9FD1C3A}</a:tableStyleId>
              </a:tblPr>
              <a:tblGrid>
                <a:gridCol w="858028">
                  <a:extLst>
                    <a:ext uri="{9D8B030D-6E8A-4147-A177-3AD203B41FA5}">
                      <a16:colId xmlns:a16="http://schemas.microsoft.com/office/drawing/2014/main" val="413673760"/>
                    </a:ext>
                  </a:extLst>
                </a:gridCol>
                <a:gridCol w="847686">
                  <a:extLst>
                    <a:ext uri="{9D8B030D-6E8A-4147-A177-3AD203B41FA5}">
                      <a16:colId xmlns:a16="http://schemas.microsoft.com/office/drawing/2014/main" val="188196335"/>
                    </a:ext>
                  </a:extLst>
                </a:gridCol>
              </a:tblGrid>
              <a:tr h="452621">
                <a:tc>
                  <a:txBody>
                    <a:bodyPr/>
                    <a:lstStyle/>
                    <a:p>
                      <a:pPr algn="ctr"/>
                      <a:r>
                        <a:rPr lang="en-US" dirty="0"/>
                        <a:t>n</a:t>
                      </a:r>
                    </a:p>
                  </a:txBody>
                  <a:tcPr/>
                </a:tc>
                <a:tc>
                  <a:txBody>
                    <a:bodyPr/>
                    <a:lstStyle/>
                    <a:p>
                      <a:r>
                        <a:rPr lang="en-US" dirty="0"/>
                        <a:t>h(n)</a:t>
                      </a:r>
                    </a:p>
                  </a:txBody>
                  <a:tcPr/>
                </a:tc>
                <a:extLst>
                  <a:ext uri="{0D108BD9-81ED-4DB2-BD59-A6C34878D82A}">
                    <a16:rowId xmlns:a16="http://schemas.microsoft.com/office/drawing/2014/main" val="2723341783"/>
                  </a:ext>
                </a:extLst>
              </a:tr>
              <a:tr h="452621">
                <a:tc>
                  <a:txBody>
                    <a:bodyPr/>
                    <a:lstStyle/>
                    <a:p>
                      <a:pPr algn="ctr"/>
                      <a:r>
                        <a:rPr lang="en-US" dirty="0"/>
                        <a:t>A</a:t>
                      </a:r>
                    </a:p>
                  </a:txBody>
                  <a:tcPr/>
                </a:tc>
                <a:tc>
                  <a:txBody>
                    <a:bodyPr/>
                    <a:lstStyle/>
                    <a:p>
                      <a:r>
                        <a:rPr lang="en-US" dirty="0"/>
                        <a:t>40</a:t>
                      </a:r>
                    </a:p>
                  </a:txBody>
                  <a:tcPr/>
                </a:tc>
                <a:extLst>
                  <a:ext uri="{0D108BD9-81ED-4DB2-BD59-A6C34878D82A}">
                    <a16:rowId xmlns:a16="http://schemas.microsoft.com/office/drawing/2014/main" val="1650165834"/>
                  </a:ext>
                </a:extLst>
              </a:tr>
              <a:tr h="452621">
                <a:tc>
                  <a:txBody>
                    <a:bodyPr/>
                    <a:lstStyle/>
                    <a:p>
                      <a:pPr algn="ctr"/>
                      <a:r>
                        <a:rPr lang="en-US" dirty="0">
                          <a:solidFill>
                            <a:schemeClr val="tx1"/>
                          </a:solidFill>
                        </a:rPr>
                        <a:t>B</a:t>
                      </a:r>
                    </a:p>
                  </a:txBody>
                  <a:tcPr/>
                </a:tc>
                <a:tc>
                  <a:txBody>
                    <a:bodyPr/>
                    <a:lstStyle/>
                    <a:p>
                      <a:r>
                        <a:rPr lang="en-US" dirty="0">
                          <a:solidFill>
                            <a:schemeClr val="tx1"/>
                          </a:solidFill>
                        </a:rPr>
                        <a:t>32</a:t>
                      </a:r>
                    </a:p>
                  </a:txBody>
                  <a:tcPr/>
                </a:tc>
                <a:extLst>
                  <a:ext uri="{0D108BD9-81ED-4DB2-BD59-A6C34878D82A}">
                    <a16:rowId xmlns:a16="http://schemas.microsoft.com/office/drawing/2014/main" val="3493382235"/>
                  </a:ext>
                </a:extLst>
              </a:tr>
              <a:tr h="452621">
                <a:tc>
                  <a:txBody>
                    <a:bodyPr/>
                    <a:lstStyle/>
                    <a:p>
                      <a:pPr algn="ctr"/>
                      <a:r>
                        <a:rPr lang="en-US" dirty="0">
                          <a:solidFill>
                            <a:schemeClr val="tx1"/>
                          </a:solidFill>
                        </a:rPr>
                        <a:t>C</a:t>
                      </a:r>
                    </a:p>
                  </a:txBody>
                  <a:tcPr/>
                </a:tc>
                <a:tc>
                  <a:txBody>
                    <a:bodyPr/>
                    <a:lstStyle/>
                    <a:p>
                      <a:r>
                        <a:rPr lang="en-US" dirty="0">
                          <a:solidFill>
                            <a:schemeClr val="tx1"/>
                          </a:solidFill>
                        </a:rPr>
                        <a:t>25</a:t>
                      </a:r>
                    </a:p>
                  </a:txBody>
                  <a:tcPr/>
                </a:tc>
                <a:extLst>
                  <a:ext uri="{0D108BD9-81ED-4DB2-BD59-A6C34878D82A}">
                    <a16:rowId xmlns:a16="http://schemas.microsoft.com/office/drawing/2014/main" val="2000415156"/>
                  </a:ext>
                </a:extLst>
              </a:tr>
              <a:tr h="452621">
                <a:tc>
                  <a:txBody>
                    <a:bodyPr/>
                    <a:lstStyle/>
                    <a:p>
                      <a:pPr algn="ctr"/>
                      <a:r>
                        <a:rPr lang="en-US" dirty="0">
                          <a:solidFill>
                            <a:schemeClr val="tx1"/>
                          </a:solidFill>
                        </a:rPr>
                        <a:t>D</a:t>
                      </a:r>
                    </a:p>
                  </a:txBody>
                  <a:tcPr/>
                </a:tc>
                <a:tc>
                  <a:txBody>
                    <a:bodyPr/>
                    <a:lstStyle/>
                    <a:p>
                      <a:r>
                        <a:rPr lang="en-US" dirty="0">
                          <a:solidFill>
                            <a:schemeClr val="tx1"/>
                          </a:solidFill>
                        </a:rPr>
                        <a:t>35</a:t>
                      </a:r>
                    </a:p>
                  </a:txBody>
                  <a:tcPr/>
                </a:tc>
                <a:extLst>
                  <a:ext uri="{0D108BD9-81ED-4DB2-BD59-A6C34878D82A}">
                    <a16:rowId xmlns:a16="http://schemas.microsoft.com/office/drawing/2014/main" val="4225612385"/>
                  </a:ext>
                </a:extLst>
              </a:tr>
              <a:tr h="452621">
                <a:tc>
                  <a:txBody>
                    <a:bodyPr/>
                    <a:lstStyle/>
                    <a:p>
                      <a:pPr algn="ctr"/>
                      <a:r>
                        <a:rPr lang="en-US" dirty="0">
                          <a:solidFill>
                            <a:schemeClr val="tx1"/>
                          </a:solidFill>
                        </a:rPr>
                        <a:t>E</a:t>
                      </a:r>
                    </a:p>
                  </a:txBody>
                  <a:tcPr/>
                </a:tc>
                <a:tc>
                  <a:txBody>
                    <a:bodyPr/>
                    <a:lstStyle/>
                    <a:p>
                      <a:r>
                        <a:rPr lang="en-US" dirty="0">
                          <a:solidFill>
                            <a:schemeClr val="tx1"/>
                          </a:solidFill>
                        </a:rPr>
                        <a:t>19</a:t>
                      </a:r>
                    </a:p>
                  </a:txBody>
                  <a:tcPr/>
                </a:tc>
                <a:extLst>
                  <a:ext uri="{0D108BD9-81ED-4DB2-BD59-A6C34878D82A}">
                    <a16:rowId xmlns:a16="http://schemas.microsoft.com/office/drawing/2014/main" val="910242261"/>
                  </a:ext>
                </a:extLst>
              </a:tr>
              <a:tr h="452621">
                <a:tc>
                  <a:txBody>
                    <a:bodyPr/>
                    <a:lstStyle/>
                    <a:p>
                      <a:pPr algn="ctr"/>
                      <a:r>
                        <a:rPr lang="en-US" dirty="0">
                          <a:solidFill>
                            <a:schemeClr val="tx1"/>
                          </a:solidFill>
                        </a:rPr>
                        <a:t>F</a:t>
                      </a:r>
                    </a:p>
                  </a:txBody>
                  <a:tcPr/>
                </a:tc>
                <a:tc>
                  <a:txBody>
                    <a:bodyPr/>
                    <a:lstStyle/>
                    <a:p>
                      <a:r>
                        <a:rPr lang="en-US" dirty="0">
                          <a:solidFill>
                            <a:schemeClr val="tx1"/>
                          </a:solidFill>
                        </a:rPr>
                        <a:t>17</a:t>
                      </a:r>
                    </a:p>
                  </a:txBody>
                  <a:tcPr/>
                </a:tc>
                <a:extLst>
                  <a:ext uri="{0D108BD9-81ED-4DB2-BD59-A6C34878D82A}">
                    <a16:rowId xmlns:a16="http://schemas.microsoft.com/office/drawing/2014/main" val="3284643111"/>
                  </a:ext>
                </a:extLst>
              </a:tr>
              <a:tr h="452621">
                <a:tc>
                  <a:txBody>
                    <a:bodyPr/>
                    <a:lstStyle/>
                    <a:p>
                      <a:pPr algn="ctr"/>
                      <a:r>
                        <a:rPr lang="en-US" dirty="0"/>
                        <a:t>H</a:t>
                      </a:r>
                    </a:p>
                  </a:txBody>
                  <a:tcPr/>
                </a:tc>
                <a:tc>
                  <a:txBody>
                    <a:bodyPr/>
                    <a:lstStyle/>
                    <a:p>
                      <a:r>
                        <a:rPr lang="en-US" dirty="0"/>
                        <a:t>10</a:t>
                      </a:r>
                    </a:p>
                  </a:txBody>
                  <a:tcPr/>
                </a:tc>
                <a:extLst>
                  <a:ext uri="{0D108BD9-81ED-4DB2-BD59-A6C34878D82A}">
                    <a16:rowId xmlns:a16="http://schemas.microsoft.com/office/drawing/2014/main" val="1146424579"/>
                  </a:ext>
                </a:extLst>
              </a:tr>
              <a:tr h="452621">
                <a:tc>
                  <a:txBody>
                    <a:bodyPr/>
                    <a:lstStyle/>
                    <a:p>
                      <a:pPr algn="ctr"/>
                      <a:r>
                        <a:rPr lang="en-US" dirty="0">
                          <a:solidFill>
                            <a:srgbClr val="FF0000"/>
                          </a:solidFill>
                        </a:rPr>
                        <a:t>G</a:t>
                      </a:r>
                    </a:p>
                  </a:txBody>
                  <a:tcPr/>
                </a:tc>
                <a:tc>
                  <a:txBody>
                    <a:bodyPr/>
                    <a:lstStyle/>
                    <a:p>
                      <a:r>
                        <a:rPr lang="en-US" dirty="0">
                          <a:solidFill>
                            <a:srgbClr val="FF0000"/>
                          </a:solidFill>
                        </a:rPr>
                        <a:t>0</a:t>
                      </a:r>
                    </a:p>
                  </a:txBody>
                  <a:tcPr/>
                </a:tc>
                <a:extLst>
                  <a:ext uri="{0D108BD9-81ED-4DB2-BD59-A6C34878D82A}">
                    <a16:rowId xmlns:a16="http://schemas.microsoft.com/office/drawing/2014/main" val="958517701"/>
                  </a:ext>
                </a:extLst>
              </a:tr>
            </a:tbl>
          </a:graphicData>
        </a:graphic>
      </p:graphicFrame>
      <p:sp>
        <p:nvSpPr>
          <p:cNvPr id="26" name="Text Box 31">
            <a:extLst>
              <a:ext uri="{FF2B5EF4-FFF2-40B4-BE49-F238E27FC236}">
                <a16:creationId xmlns:a16="http://schemas.microsoft.com/office/drawing/2014/main" id="{AB56786D-15C5-4E7D-6292-045DAFCB55AD}"/>
              </a:ext>
            </a:extLst>
          </p:cNvPr>
          <p:cNvSpPr txBox="1">
            <a:spLocks noChangeArrowheads="1"/>
          </p:cNvSpPr>
          <p:nvPr/>
        </p:nvSpPr>
        <p:spPr bwMode="auto">
          <a:xfrm>
            <a:off x="9225557" y="5220718"/>
            <a:ext cx="212592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61=14+10+17+20+0</a:t>
            </a:r>
          </a:p>
        </p:txBody>
      </p:sp>
      <p:sp>
        <p:nvSpPr>
          <p:cNvPr id="29" name="Text Box 31">
            <a:extLst>
              <a:ext uri="{FF2B5EF4-FFF2-40B4-BE49-F238E27FC236}">
                <a16:creationId xmlns:a16="http://schemas.microsoft.com/office/drawing/2014/main" id="{46340B73-EF64-60AE-9FBB-763D63820D5B}"/>
              </a:ext>
            </a:extLst>
          </p:cNvPr>
          <p:cNvSpPr txBox="1">
            <a:spLocks noChangeArrowheads="1"/>
          </p:cNvSpPr>
          <p:nvPr/>
        </p:nvSpPr>
        <p:spPr bwMode="auto">
          <a:xfrm>
            <a:off x="8374077" y="4076765"/>
            <a:ext cx="1418083"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41=14+8+19 </a:t>
            </a:r>
          </a:p>
        </p:txBody>
      </p:sp>
      <p:sp>
        <p:nvSpPr>
          <p:cNvPr id="31" name="Text Box 31">
            <a:extLst>
              <a:ext uri="{FF2B5EF4-FFF2-40B4-BE49-F238E27FC236}">
                <a16:creationId xmlns:a16="http://schemas.microsoft.com/office/drawing/2014/main" id="{EE13CB32-621F-A91A-D5C1-55E03A32B9ED}"/>
              </a:ext>
            </a:extLst>
          </p:cNvPr>
          <p:cNvSpPr txBox="1">
            <a:spLocks noChangeArrowheads="1"/>
          </p:cNvSpPr>
          <p:nvPr/>
        </p:nvSpPr>
        <p:spPr bwMode="auto">
          <a:xfrm>
            <a:off x="8324758" y="2834446"/>
            <a:ext cx="119083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43=11+32 </a:t>
            </a:r>
          </a:p>
        </p:txBody>
      </p:sp>
      <p:sp>
        <p:nvSpPr>
          <p:cNvPr id="32" name="Text Box 31">
            <a:extLst>
              <a:ext uri="{FF2B5EF4-FFF2-40B4-BE49-F238E27FC236}">
                <a16:creationId xmlns:a16="http://schemas.microsoft.com/office/drawing/2014/main" id="{24F1815F-4BC1-9F1D-3102-F54C3635FD36}"/>
              </a:ext>
            </a:extLst>
          </p:cNvPr>
          <p:cNvSpPr txBox="1">
            <a:spLocks noChangeArrowheads="1"/>
          </p:cNvSpPr>
          <p:nvPr/>
        </p:nvSpPr>
        <p:spPr bwMode="auto">
          <a:xfrm>
            <a:off x="10038861" y="2891127"/>
            <a:ext cx="1091723"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42=7+35</a:t>
            </a:r>
          </a:p>
        </p:txBody>
      </p:sp>
      <p:sp>
        <p:nvSpPr>
          <p:cNvPr id="33" name="Text Box 31">
            <a:extLst>
              <a:ext uri="{FF2B5EF4-FFF2-40B4-BE49-F238E27FC236}">
                <a16:creationId xmlns:a16="http://schemas.microsoft.com/office/drawing/2014/main" id="{2B5C420E-41C4-D9B0-497C-3D4EDC3D8A7D}"/>
              </a:ext>
            </a:extLst>
          </p:cNvPr>
          <p:cNvSpPr txBox="1">
            <a:spLocks noChangeArrowheads="1"/>
          </p:cNvSpPr>
          <p:nvPr/>
        </p:nvSpPr>
        <p:spPr bwMode="auto">
          <a:xfrm>
            <a:off x="6532533" y="1510374"/>
            <a:ext cx="212591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dirty="0"/>
              <a:t>Open:[E,D,B] </a:t>
            </a:r>
          </a:p>
        </p:txBody>
      </p:sp>
      <p:sp>
        <p:nvSpPr>
          <p:cNvPr id="34" name="Text Box 31">
            <a:extLst>
              <a:ext uri="{FF2B5EF4-FFF2-40B4-BE49-F238E27FC236}">
                <a16:creationId xmlns:a16="http://schemas.microsoft.com/office/drawing/2014/main" id="{43AE0EF2-2E0C-6334-34CB-A68042454E81}"/>
              </a:ext>
            </a:extLst>
          </p:cNvPr>
          <p:cNvSpPr txBox="1">
            <a:spLocks noChangeArrowheads="1"/>
          </p:cNvSpPr>
          <p:nvPr/>
        </p:nvSpPr>
        <p:spPr bwMode="auto">
          <a:xfrm>
            <a:off x="6525909" y="2020586"/>
            <a:ext cx="1996575"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dirty="0"/>
              <a:t>Closed:[A,C,F] </a:t>
            </a:r>
          </a:p>
        </p:txBody>
      </p:sp>
      <p:grpSp>
        <p:nvGrpSpPr>
          <p:cNvPr id="35" name="Group 34">
            <a:extLst>
              <a:ext uri="{FF2B5EF4-FFF2-40B4-BE49-F238E27FC236}">
                <a16:creationId xmlns:a16="http://schemas.microsoft.com/office/drawing/2014/main" id="{D7F53F29-B031-536A-5539-9F8BEB31A264}"/>
              </a:ext>
            </a:extLst>
          </p:cNvPr>
          <p:cNvGrpSpPr/>
          <p:nvPr/>
        </p:nvGrpSpPr>
        <p:grpSpPr>
          <a:xfrm>
            <a:off x="9442683" y="1531723"/>
            <a:ext cx="470647" cy="502009"/>
            <a:chOff x="2676998" y="2966359"/>
            <a:chExt cx="470647" cy="502009"/>
          </a:xfrm>
        </p:grpSpPr>
        <p:sp>
          <p:nvSpPr>
            <p:cNvPr id="36" name="Oval 4">
              <a:extLst>
                <a:ext uri="{FF2B5EF4-FFF2-40B4-BE49-F238E27FC236}">
                  <a16:creationId xmlns:a16="http://schemas.microsoft.com/office/drawing/2014/main" id="{294879EE-D806-85C6-996A-3EC0E19ECA03}"/>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37" name="Text Box 5">
              <a:extLst>
                <a:ext uri="{FF2B5EF4-FFF2-40B4-BE49-F238E27FC236}">
                  <a16:creationId xmlns:a16="http://schemas.microsoft.com/office/drawing/2014/main" id="{914E883F-5DD5-6857-B349-99239407AFB6}"/>
                </a:ext>
              </a:extLst>
            </p:cNvPr>
            <p:cNvSpPr txBox="1">
              <a:spLocks noChangeArrowheads="1"/>
            </p:cNvSpPr>
            <p:nvPr/>
          </p:nvSpPr>
          <p:spPr bwMode="auto">
            <a:xfrm>
              <a:off x="2734902" y="2966359"/>
              <a:ext cx="377026"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A</a:t>
              </a:r>
            </a:p>
          </p:txBody>
        </p:sp>
      </p:grpSp>
      <p:sp>
        <p:nvSpPr>
          <p:cNvPr id="38" name="Line 16">
            <a:extLst>
              <a:ext uri="{FF2B5EF4-FFF2-40B4-BE49-F238E27FC236}">
                <a16:creationId xmlns:a16="http://schemas.microsoft.com/office/drawing/2014/main" id="{02872811-36B4-25EE-108A-E27A9B303072}"/>
              </a:ext>
            </a:extLst>
          </p:cNvPr>
          <p:cNvSpPr>
            <a:spLocks noChangeShapeType="1"/>
          </p:cNvSpPr>
          <p:nvPr/>
        </p:nvSpPr>
        <p:spPr bwMode="auto">
          <a:xfrm rot="5400000" flipH="1" flipV="1">
            <a:off x="9013734" y="1968685"/>
            <a:ext cx="470646" cy="470645"/>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39" name="Line 16">
            <a:extLst>
              <a:ext uri="{FF2B5EF4-FFF2-40B4-BE49-F238E27FC236}">
                <a16:creationId xmlns:a16="http://schemas.microsoft.com/office/drawing/2014/main" id="{D6FF273C-8893-026A-14B5-CAD19766A412}"/>
              </a:ext>
            </a:extLst>
          </p:cNvPr>
          <p:cNvSpPr>
            <a:spLocks noChangeShapeType="1"/>
          </p:cNvSpPr>
          <p:nvPr/>
        </p:nvSpPr>
        <p:spPr bwMode="auto">
          <a:xfrm rot="10800000" flipH="1" flipV="1">
            <a:off x="9850711" y="1986517"/>
            <a:ext cx="470646" cy="470645"/>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grpSp>
        <p:nvGrpSpPr>
          <p:cNvPr id="40" name="Group 39">
            <a:extLst>
              <a:ext uri="{FF2B5EF4-FFF2-40B4-BE49-F238E27FC236}">
                <a16:creationId xmlns:a16="http://schemas.microsoft.com/office/drawing/2014/main" id="{F592252D-1DF9-9C60-34F7-55A2B26F1428}"/>
              </a:ext>
            </a:extLst>
          </p:cNvPr>
          <p:cNvGrpSpPr/>
          <p:nvPr/>
        </p:nvGrpSpPr>
        <p:grpSpPr>
          <a:xfrm>
            <a:off x="8719432" y="2376906"/>
            <a:ext cx="470647" cy="502009"/>
            <a:chOff x="2676998" y="2966359"/>
            <a:chExt cx="470647" cy="502009"/>
          </a:xfrm>
        </p:grpSpPr>
        <p:sp>
          <p:nvSpPr>
            <p:cNvPr id="41" name="Oval 4">
              <a:extLst>
                <a:ext uri="{FF2B5EF4-FFF2-40B4-BE49-F238E27FC236}">
                  <a16:creationId xmlns:a16="http://schemas.microsoft.com/office/drawing/2014/main" id="{7EBE6EBF-06CC-BA9E-143F-075E355FA8CA}"/>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42" name="Text Box 5">
              <a:extLst>
                <a:ext uri="{FF2B5EF4-FFF2-40B4-BE49-F238E27FC236}">
                  <a16:creationId xmlns:a16="http://schemas.microsoft.com/office/drawing/2014/main" id="{845E9489-6149-DF70-A50B-598BDB0E456A}"/>
                </a:ext>
              </a:extLst>
            </p:cNvPr>
            <p:cNvSpPr txBox="1">
              <a:spLocks noChangeArrowheads="1"/>
            </p:cNvSpPr>
            <p:nvPr/>
          </p:nvSpPr>
          <p:spPr bwMode="auto">
            <a:xfrm>
              <a:off x="2734902" y="2966359"/>
              <a:ext cx="362600"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B</a:t>
              </a:r>
            </a:p>
          </p:txBody>
        </p:sp>
      </p:grpSp>
      <p:grpSp>
        <p:nvGrpSpPr>
          <p:cNvPr id="43" name="Group 42">
            <a:extLst>
              <a:ext uri="{FF2B5EF4-FFF2-40B4-BE49-F238E27FC236}">
                <a16:creationId xmlns:a16="http://schemas.microsoft.com/office/drawing/2014/main" id="{B866590E-FB99-10A8-7458-352A5785FD9B}"/>
              </a:ext>
            </a:extLst>
          </p:cNvPr>
          <p:cNvGrpSpPr/>
          <p:nvPr/>
        </p:nvGrpSpPr>
        <p:grpSpPr>
          <a:xfrm>
            <a:off x="10233693" y="2391969"/>
            <a:ext cx="470647" cy="502009"/>
            <a:chOff x="2676998" y="2966359"/>
            <a:chExt cx="470647" cy="502009"/>
          </a:xfrm>
        </p:grpSpPr>
        <p:sp>
          <p:nvSpPr>
            <p:cNvPr id="44" name="Oval 4">
              <a:extLst>
                <a:ext uri="{FF2B5EF4-FFF2-40B4-BE49-F238E27FC236}">
                  <a16:creationId xmlns:a16="http://schemas.microsoft.com/office/drawing/2014/main" id="{A0DD6B78-C139-D96E-83E1-54FF37871492}"/>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45" name="Text Box 5">
              <a:extLst>
                <a:ext uri="{FF2B5EF4-FFF2-40B4-BE49-F238E27FC236}">
                  <a16:creationId xmlns:a16="http://schemas.microsoft.com/office/drawing/2014/main" id="{860808C2-4E6E-16AB-E0C0-E14171D7DFA2}"/>
                </a:ext>
              </a:extLst>
            </p:cNvPr>
            <p:cNvSpPr txBox="1">
              <a:spLocks noChangeArrowheads="1"/>
            </p:cNvSpPr>
            <p:nvPr/>
          </p:nvSpPr>
          <p:spPr bwMode="auto">
            <a:xfrm>
              <a:off x="2734902" y="2966359"/>
              <a:ext cx="385042"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D</a:t>
              </a:r>
            </a:p>
          </p:txBody>
        </p:sp>
      </p:grpSp>
      <p:grpSp>
        <p:nvGrpSpPr>
          <p:cNvPr id="46" name="Group 45">
            <a:extLst>
              <a:ext uri="{FF2B5EF4-FFF2-40B4-BE49-F238E27FC236}">
                <a16:creationId xmlns:a16="http://schemas.microsoft.com/office/drawing/2014/main" id="{0F6E634B-5606-8F08-37FD-DBF98097A80F}"/>
              </a:ext>
            </a:extLst>
          </p:cNvPr>
          <p:cNvGrpSpPr/>
          <p:nvPr/>
        </p:nvGrpSpPr>
        <p:grpSpPr>
          <a:xfrm>
            <a:off x="9423597" y="2670984"/>
            <a:ext cx="470647" cy="502009"/>
            <a:chOff x="2676998" y="2966359"/>
            <a:chExt cx="470647" cy="502009"/>
          </a:xfrm>
        </p:grpSpPr>
        <p:sp>
          <p:nvSpPr>
            <p:cNvPr id="47" name="Oval 4">
              <a:extLst>
                <a:ext uri="{FF2B5EF4-FFF2-40B4-BE49-F238E27FC236}">
                  <a16:creationId xmlns:a16="http://schemas.microsoft.com/office/drawing/2014/main" id="{3BF6F86D-7E49-FFDC-E769-0EC53D08CB4D}"/>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48" name="Text Box 5">
              <a:extLst>
                <a:ext uri="{FF2B5EF4-FFF2-40B4-BE49-F238E27FC236}">
                  <a16:creationId xmlns:a16="http://schemas.microsoft.com/office/drawing/2014/main" id="{39033480-9E18-DE8B-C1AF-6F60CB4A1B15}"/>
                </a:ext>
              </a:extLst>
            </p:cNvPr>
            <p:cNvSpPr txBox="1">
              <a:spLocks noChangeArrowheads="1"/>
            </p:cNvSpPr>
            <p:nvPr/>
          </p:nvSpPr>
          <p:spPr bwMode="auto">
            <a:xfrm>
              <a:off x="2734902" y="2966359"/>
              <a:ext cx="352982"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C</a:t>
              </a:r>
            </a:p>
          </p:txBody>
        </p:sp>
      </p:grpSp>
      <p:sp>
        <p:nvSpPr>
          <p:cNvPr id="49" name="Line 16">
            <a:extLst>
              <a:ext uri="{FF2B5EF4-FFF2-40B4-BE49-F238E27FC236}">
                <a16:creationId xmlns:a16="http://schemas.microsoft.com/office/drawing/2014/main" id="{ED7EB67B-F4D7-D68C-0F8E-303DE7B516F4}"/>
              </a:ext>
            </a:extLst>
          </p:cNvPr>
          <p:cNvSpPr>
            <a:spLocks noChangeShapeType="1"/>
          </p:cNvSpPr>
          <p:nvPr/>
        </p:nvSpPr>
        <p:spPr bwMode="auto">
          <a:xfrm rot="2700000" flipH="1" flipV="1">
            <a:off x="9434358" y="2145469"/>
            <a:ext cx="470646" cy="470645"/>
          </a:xfrm>
          <a:prstGeom prst="line">
            <a:avLst/>
          </a:prstGeom>
          <a:noFill/>
          <a:ln w="50800">
            <a:solidFill>
              <a:srgbClr val="FF0000"/>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grpSp>
        <p:nvGrpSpPr>
          <p:cNvPr id="50" name="Group 49">
            <a:extLst>
              <a:ext uri="{FF2B5EF4-FFF2-40B4-BE49-F238E27FC236}">
                <a16:creationId xmlns:a16="http://schemas.microsoft.com/office/drawing/2014/main" id="{162917FE-3F81-339E-DBDD-AC9419DB94BA}"/>
              </a:ext>
            </a:extLst>
          </p:cNvPr>
          <p:cNvGrpSpPr/>
          <p:nvPr/>
        </p:nvGrpSpPr>
        <p:grpSpPr>
          <a:xfrm>
            <a:off x="8799646" y="3555935"/>
            <a:ext cx="470647" cy="502009"/>
            <a:chOff x="2676998" y="2966359"/>
            <a:chExt cx="470647" cy="502009"/>
          </a:xfrm>
        </p:grpSpPr>
        <p:sp>
          <p:nvSpPr>
            <p:cNvPr id="51" name="Oval 4">
              <a:extLst>
                <a:ext uri="{FF2B5EF4-FFF2-40B4-BE49-F238E27FC236}">
                  <a16:creationId xmlns:a16="http://schemas.microsoft.com/office/drawing/2014/main" id="{3F4B3621-A045-7D99-1D9B-1768A5D09009}"/>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52" name="Text Box 5">
              <a:extLst>
                <a:ext uri="{FF2B5EF4-FFF2-40B4-BE49-F238E27FC236}">
                  <a16:creationId xmlns:a16="http://schemas.microsoft.com/office/drawing/2014/main" id="{605008B3-1E39-7407-202E-F8AE661A096B}"/>
                </a:ext>
              </a:extLst>
            </p:cNvPr>
            <p:cNvSpPr txBox="1">
              <a:spLocks noChangeArrowheads="1"/>
            </p:cNvSpPr>
            <p:nvPr/>
          </p:nvSpPr>
          <p:spPr bwMode="auto">
            <a:xfrm>
              <a:off x="2734902" y="2966359"/>
              <a:ext cx="338554"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E</a:t>
              </a:r>
            </a:p>
          </p:txBody>
        </p:sp>
      </p:grpSp>
      <p:grpSp>
        <p:nvGrpSpPr>
          <p:cNvPr id="61" name="Group 60">
            <a:extLst>
              <a:ext uri="{FF2B5EF4-FFF2-40B4-BE49-F238E27FC236}">
                <a16:creationId xmlns:a16="http://schemas.microsoft.com/office/drawing/2014/main" id="{2BC3D27E-B41E-D937-FCD4-58FA7F77ACBC}"/>
              </a:ext>
            </a:extLst>
          </p:cNvPr>
          <p:cNvGrpSpPr/>
          <p:nvPr/>
        </p:nvGrpSpPr>
        <p:grpSpPr>
          <a:xfrm>
            <a:off x="10014808" y="3582331"/>
            <a:ext cx="470647" cy="502009"/>
            <a:chOff x="2676998" y="2966359"/>
            <a:chExt cx="470647" cy="502009"/>
          </a:xfrm>
        </p:grpSpPr>
        <p:sp>
          <p:nvSpPr>
            <p:cNvPr id="63" name="Oval 4">
              <a:extLst>
                <a:ext uri="{FF2B5EF4-FFF2-40B4-BE49-F238E27FC236}">
                  <a16:creationId xmlns:a16="http://schemas.microsoft.com/office/drawing/2014/main" id="{B67006CE-1765-CE47-B190-789FA047F86A}"/>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68" name="Text Box 5">
              <a:extLst>
                <a:ext uri="{FF2B5EF4-FFF2-40B4-BE49-F238E27FC236}">
                  <a16:creationId xmlns:a16="http://schemas.microsoft.com/office/drawing/2014/main" id="{BF41FD27-ED67-B291-9A3D-2594A9C6DF23}"/>
                </a:ext>
              </a:extLst>
            </p:cNvPr>
            <p:cNvSpPr txBox="1">
              <a:spLocks noChangeArrowheads="1"/>
            </p:cNvSpPr>
            <p:nvPr/>
          </p:nvSpPr>
          <p:spPr bwMode="auto">
            <a:xfrm>
              <a:off x="2734902" y="2966359"/>
              <a:ext cx="330540"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F</a:t>
              </a:r>
            </a:p>
          </p:txBody>
        </p:sp>
      </p:grpSp>
      <p:sp>
        <p:nvSpPr>
          <p:cNvPr id="69" name="Line 16">
            <a:extLst>
              <a:ext uri="{FF2B5EF4-FFF2-40B4-BE49-F238E27FC236}">
                <a16:creationId xmlns:a16="http://schemas.microsoft.com/office/drawing/2014/main" id="{210EF92E-7880-EC15-1489-3D59FF5B0BDE}"/>
              </a:ext>
            </a:extLst>
          </p:cNvPr>
          <p:cNvSpPr>
            <a:spLocks noChangeShapeType="1"/>
          </p:cNvSpPr>
          <p:nvPr/>
        </p:nvSpPr>
        <p:spPr bwMode="auto">
          <a:xfrm rot="5400000" flipH="1" flipV="1">
            <a:off x="9044214" y="3133021"/>
            <a:ext cx="470646" cy="470645"/>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73" name="Line 16">
            <a:extLst>
              <a:ext uri="{FF2B5EF4-FFF2-40B4-BE49-F238E27FC236}">
                <a16:creationId xmlns:a16="http://schemas.microsoft.com/office/drawing/2014/main" id="{15847061-BB4A-20AA-1EB0-B308CDC0EC5B}"/>
              </a:ext>
            </a:extLst>
          </p:cNvPr>
          <p:cNvSpPr>
            <a:spLocks noChangeShapeType="1"/>
          </p:cNvSpPr>
          <p:nvPr/>
        </p:nvSpPr>
        <p:spPr bwMode="auto">
          <a:xfrm rot="10800000" flipH="1" flipV="1">
            <a:off x="9808039" y="3150853"/>
            <a:ext cx="470646" cy="470645"/>
          </a:xfrm>
          <a:prstGeom prst="line">
            <a:avLst/>
          </a:prstGeom>
          <a:noFill/>
          <a:ln w="50800">
            <a:solidFill>
              <a:srgbClr val="FF0000"/>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grpSp>
        <p:nvGrpSpPr>
          <p:cNvPr id="77" name="Group 76">
            <a:extLst>
              <a:ext uri="{FF2B5EF4-FFF2-40B4-BE49-F238E27FC236}">
                <a16:creationId xmlns:a16="http://schemas.microsoft.com/office/drawing/2014/main" id="{F1CD4FA2-2840-0782-DB36-5EA51FD95DA0}"/>
              </a:ext>
            </a:extLst>
          </p:cNvPr>
          <p:cNvGrpSpPr/>
          <p:nvPr/>
        </p:nvGrpSpPr>
        <p:grpSpPr>
          <a:xfrm>
            <a:off x="10043766" y="4708427"/>
            <a:ext cx="470647" cy="502009"/>
            <a:chOff x="2676998" y="2966359"/>
            <a:chExt cx="470647" cy="502009"/>
          </a:xfrm>
        </p:grpSpPr>
        <p:sp>
          <p:nvSpPr>
            <p:cNvPr id="78" name="Oval 4">
              <a:extLst>
                <a:ext uri="{FF2B5EF4-FFF2-40B4-BE49-F238E27FC236}">
                  <a16:creationId xmlns:a16="http://schemas.microsoft.com/office/drawing/2014/main" id="{572F97C6-EA04-2C42-9F24-6771AFB55309}"/>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79" name="Text Box 5">
              <a:extLst>
                <a:ext uri="{FF2B5EF4-FFF2-40B4-BE49-F238E27FC236}">
                  <a16:creationId xmlns:a16="http://schemas.microsoft.com/office/drawing/2014/main" id="{4EA84E2F-3B66-F444-F24E-E8B777F32A79}"/>
                </a:ext>
              </a:extLst>
            </p:cNvPr>
            <p:cNvSpPr txBox="1">
              <a:spLocks noChangeArrowheads="1"/>
            </p:cNvSpPr>
            <p:nvPr/>
          </p:nvSpPr>
          <p:spPr bwMode="auto">
            <a:xfrm>
              <a:off x="2734902" y="2966359"/>
              <a:ext cx="386644"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G</a:t>
              </a:r>
            </a:p>
          </p:txBody>
        </p:sp>
      </p:grpSp>
      <p:sp>
        <p:nvSpPr>
          <p:cNvPr id="80" name="Line 16">
            <a:extLst>
              <a:ext uri="{FF2B5EF4-FFF2-40B4-BE49-F238E27FC236}">
                <a16:creationId xmlns:a16="http://schemas.microsoft.com/office/drawing/2014/main" id="{444461FD-E662-22D5-6C68-70C738A890E4}"/>
              </a:ext>
            </a:extLst>
          </p:cNvPr>
          <p:cNvSpPr>
            <a:spLocks noChangeShapeType="1"/>
          </p:cNvSpPr>
          <p:nvPr/>
        </p:nvSpPr>
        <p:spPr bwMode="auto">
          <a:xfrm rot="2700000" flipH="1" flipV="1">
            <a:off x="10037862" y="4187629"/>
            <a:ext cx="470646" cy="470645"/>
          </a:xfrm>
          <a:prstGeom prst="line">
            <a:avLst/>
          </a:prstGeom>
          <a:noFill/>
          <a:ln w="50800">
            <a:solidFill>
              <a:srgbClr val="FF0000"/>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18" name="Text Box 31">
            <a:extLst>
              <a:ext uri="{FF2B5EF4-FFF2-40B4-BE49-F238E27FC236}">
                <a16:creationId xmlns:a16="http://schemas.microsoft.com/office/drawing/2014/main" id="{B9FA434D-A63E-6D0E-F6B3-55E7B169E107}"/>
              </a:ext>
            </a:extLst>
          </p:cNvPr>
          <p:cNvSpPr txBox="1">
            <a:spLocks noChangeArrowheads="1"/>
          </p:cNvSpPr>
          <p:nvPr/>
        </p:nvSpPr>
        <p:spPr bwMode="auto">
          <a:xfrm>
            <a:off x="9144656" y="5504167"/>
            <a:ext cx="2413740"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dirty="0">
                <a:solidFill>
                  <a:srgbClr val="FF0000"/>
                </a:solidFill>
              </a:rPr>
              <a:t>Path A-&gt;C-&gt;F-&gt;G </a:t>
            </a:r>
          </a:p>
        </p:txBody>
      </p:sp>
      <p:sp>
        <p:nvSpPr>
          <p:cNvPr id="3" name="Élőláb helye 2">
            <a:extLst>
              <a:ext uri="{FF2B5EF4-FFF2-40B4-BE49-F238E27FC236}">
                <a16:creationId xmlns:a16="http://schemas.microsoft.com/office/drawing/2014/main" id="{57BE5CCB-72C5-CB2B-1CBF-45B0392BCC10}"/>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20" name="Csoportba foglalás 19">
            <a:extLst>
              <a:ext uri="{FF2B5EF4-FFF2-40B4-BE49-F238E27FC236}">
                <a16:creationId xmlns:a16="http://schemas.microsoft.com/office/drawing/2014/main" id="{C4BC55BA-4402-0688-2C6C-A3A715FBEA6A}"/>
              </a:ext>
            </a:extLst>
          </p:cNvPr>
          <p:cNvGrpSpPr/>
          <p:nvPr/>
        </p:nvGrpSpPr>
        <p:grpSpPr>
          <a:xfrm>
            <a:off x="3078726" y="6038296"/>
            <a:ext cx="1736050" cy="787001"/>
            <a:chOff x="6717298" y="6108892"/>
            <a:chExt cx="1736050" cy="787001"/>
          </a:xfrm>
        </p:grpSpPr>
        <p:pic>
          <p:nvPicPr>
            <p:cNvPr id="21" name="Ábra 20">
              <a:extLst>
                <a:ext uri="{FF2B5EF4-FFF2-40B4-BE49-F238E27FC236}">
                  <a16:creationId xmlns:a16="http://schemas.microsoft.com/office/drawing/2014/main" id="{A3F2E30A-BF32-66EE-9A7C-FBD66C5E8946}"/>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1528"/>
            <a:stretch/>
          </p:blipFill>
          <p:spPr>
            <a:xfrm>
              <a:off x="6717298" y="6197751"/>
              <a:ext cx="834080" cy="698142"/>
            </a:xfrm>
            <a:prstGeom prst="rect">
              <a:avLst/>
            </a:prstGeom>
          </p:spPr>
        </p:pic>
        <p:pic>
          <p:nvPicPr>
            <p:cNvPr id="22" name="Ábra 21">
              <a:extLst>
                <a:ext uri="{FF2B5EF4-FFF2-40B4-BE49-F238E27FC236}">
                  <a16:creationId xmlns:a16="http://schemas.microsoft.com/office/drawing/2014/main" id="{832A4316-8275-E15F-B7EE-970492D748A7}"/>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141159042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3CE73F0-22F3-4A02-16C0-592229571FBB}"/>
              </a:ext>
            </a:extLst>
          </p:cNvPr>
          <p:cNvSpPr>
            <a:spLocks noGrp="1"/>
          </p:cNvSpPr>
          <p:nvPr>
            <p:ph type="sldNum" sz="quarter" idx="12"/>
          </p:nvPr>
        </p:nvSpPr>
        <p:spPr/>
        <p:txBody>
          <a:bodyPr/>
          <a:lstStyle/>
          <a:p>
            <a:fld id="{9F7ECEBC-3B63-4262-8BE9-06366B519A9F}" type="slidenum">
              <a:rPr lang="hu-HU" smtClean="0"/>
              <a:pPr/>
              <a:t>63</a:t>
            </a:fld>
            <a:endParaRPr lang="hu-HU" dirty="0"/>
          </a:p>
        </p:txBody>
      </p:sp>
      <p:sp>
        <p:nvSpPr>
          <p:cNvPr id="6" name="Title 5">
            <a:extLst>
              <a:ext uri="{FF2B5EF4-FFF2-40B4-BE49-F238E27FC236}">
                <a16:creationId xmlns:a16="http://schemas.microsoft.com/office/drawing/2014/main" id="{DA51278C-4665-B6A4-9B52-8843CAF01462}"/>
              </a:ext>
            </a:extLst>
          </p:cNvPr>
          <p:cNvSpPr>
            <a:spLocks noGrp="1"/>
          </p:cNvSpPr>
          <p:nvPr>
            <p:ph type="title"/>
          </p:nvPr>
        </p:nvSpPr>
        <p:spPr/>
        <p:txBody>
          <a:bodyPr/>
          <a:lstStyle/>
          <a:p>
            <a:r>
              <a:rPr lang="hu-HU" dirty="0" err="1"/>
              <a:t>Example</a:t>
            </a:r>
            <a:r>
              <a:rPr lang="hu-HU" dirty="0"/>
              <a:t>: </a:t>
            </a:r>
            <a:r>
              <a:rPr lang="en-US" dirty="0"/>
              <a:t>A* Search Algorithm</a:t>
            </a:r>
          </a:p>
        </p:txBody>
      </p:sp>
      <p:grpSp>
        <p:nvGrpSpPr>
          <p:cNvPr id="53" name="Group 52">
            <a:extLst>
              <a:ext uri="{FF2B5EF4-FFF2-40B4-BE49-F238E27FC236}">
                <a16:creationId xmlns:a16="http://schemas.microsoft.com/office/drawing/2014/main" id="{8E01D95C-E568-2F16-B994-78F30BE842FE}"/>
              </a:ext>
            </a:extLst>
          </p:cNvPr>
          <p:cNvGrpSpPr/>
          <p:nvPr/>
        </p:nvGrpSpPr>
        <p:grpSpPr>
          <a:xfrm>
            <a:off x="987888" y="1671752"/>
            <a:ext cx="470647" cy="502009"/>
            <a:chOff x="2676998" y="2966359"/>
            <a:chExt cx="470647" cy="502009"/>
          </a:xfrm>
        </p:grpSpPr>
        <p:sp>
          <p:nvSpPr>
            <p:cNvPr id="7" name="Oval 4">
              <a:extLst>
                <a:ext uri="{FF2B5EF4-FFF2-40B4-BE49-F238E27FC236}">
                  <a16:creationId xmlns:a16="http://schemas.microsoft.com/office/drawing/2014/main" id="{5E9595B9-B6C7-1069-8B9E-5294AD07FF6B}"/>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8" name="Text Box 5">
              <a:extLst>
                <a:ext uri="{FF2B5EF4-FFF2-40B4-BE49-F238E27FC236}">
                  <a16:creationId xmlns:a16="http://schemas.microsoft.com/office/drawing/2014/main" id="{E0A62580-B999-55C5-6B8D-FAB216C96254}"/>
                </a:ext>
              </a:extLst>
            </p:cNvPr>
            <p:cNvSpPr txBox="1">
              <a:spLocks noChangeArrowheads="1"/>
            </p:cNvSpPr>
            <p:nvPr/>
          </p:nvSpPr>
          <p:spPr bwMode="auto">
            <a:xfrm>
              <a:off x="2734902" y="2966359"/>
              <a:ext cx="377026"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A</a:t>
              </a:r>
            </a:p>
          </p:txBody>
        </p:sp>
      </p:grpSp>
      <p:sp>
        <p:nvSpPr>
          <p:cNvPr id="27" name="Text Box 30">
            <a:extLst>
              <a:ext uri="{FF2B5EF4-FFF2-40B4-BE49-F238E27FC236}">
                <a16:creationId xmlns:a16="http://schemas.microsoft.com/office/drawing/2014/main" id="{BECF1777-9591-2066-EB53-49FACEE2DCB1}"/>
              </a:ext>
            </a:extLst>
          </p:cNvPr>
          <p:cNvSpPr txBox="1">
            <a:spLocks noChangeArrowheads="1"/>
          </p:cNvSpPr>
          <p:nvPr/>
        </p:nvSpPr>
        <p:spPr bwMode="auto">
          <a:xfrm>
            <a:off x="522856" y="1312518"/>
            <a:ext cx="1439946"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t>start state</a:t>
            </a:r>
          </a:p>
        </p:txBody>
      </p:sp>
      <p:sp>
        <p:nvSpPr>
          <p:cNvPr id="28" name="Text Box 31">
            <a:extLst>
              <a:ext uri="{FF2B5EF4-FFF2-40B4-BE49-F238E27FC236}">
                <a16:creationId xmlns:a16="http://schemas.microsoft.com/office/drawing/2014/main" id="{2696AA87-043B-0B89-1871-1FDDE3017B98}"/>
              </a:ext>
            </a:extLst>
          </p:cNvPr>
          <p:cNvSpPr txBox="1">
            <a:spLocks noChangeArrowheads="1"/>
          </p:cNvSpPr>
          <p:nvPr/>
        </p:nvSpPr>
        <p:spPr bwMode="auto">
          <a:xfrm>
            <a:off x="3359308" y="4824606"/>
            <a:ext cx="1388970"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t>goal state</a:t>
            </a:r>
          </a:p>
        </p:txBody>
      </p:sp>
      <p:grpSp>
        <p:nvGrpSpPr>
          <p:cNvPr id="54" name="Group 53">
            <a:extLst>
              <a:ext uri="{FF2B5EF4-FFF2-40B4-BE49-F238E27FC236}">
                <a16:creationId xmlns:a16="http://schemas.microsoft.com/office/drawing/2014/main" id="{A2D414F1-794D-8042-CC66-0B4CA6990178}"/>
              </a:ext>
            </a:extLst>
          </p:cNvPr>
          <p:cNvGrpSpPr/>
          <p:nvPr/>
        </p:nvGrpSpPr>
        <p:grpSpPr>
          <a:xfrm>
            <a:off x="227726" y="2978613"/>
            <a:ext cx="470647" cy="502009"/>
            <a:chOff x="2676998" y="2966359"/>
            <a:chExt cx="470647" cy="502009"/>
          </a:xfrm>
        </p:grpSpPr>
        <p:sp>
          <p:nvSpPr>
            <p:cNvPr id="55" name="Oval 4">
              <a:extLst>
                <a:ext uri="{FF2B5EF4-FFF2-40B4-BE49-F238E27FC236}">
                  <a16:creationId xmlns:a16="http://schemas.microsoft.com/office/drawing/2014/main" id="{85EA95B4-1896-5558-9998-237308C73849}"/>
                </a:ext>
              </a:extLst>
            </p:cNvPr>
            <p:cNvSpPr>
              <a:spLocks noChangeArrowheads="1"/>
            </p:cNvSpPr>
            <p:nvPr/>
          </p:nvSpPr>
          <p:spPr bwMode="auto">
            <a:xfrm>
              <a:off x="2676998" y="2997721"/>
              <a:ext cx="470647" cy="470647"/>
            </a:xfrm>
            <a:prstGeom prst="ellipse">
              <a:avLst/>
            </a:prstGeom>
            <a:noFill/>
            <a:ln w="38100">
              <a:solidFill>
                <a:srgbClr val="01285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56" name="Text Box 5">
              <a:extLst>
                <a:ext uri="{FF2B5EF4-FFF2-40B4-BE49-F238E27FC236}">
                  <a16:creationId xmlns:a16="http://schemas.microsoft.com/office/drawing/2014/main" id="{5058AFFF-29B8-1185-030D-E99C2790E012}"/>
                </a:ext>
              </a:extLst>
            </p:cNvPr>
            <p:cNvSpPr txBox="1">
              <a:spLocks noChangeArrowheads="1"/>
            </p:cNvSpPr>
            <p:nvPr/>
          </p:nvSpPr>
          <p:spPr bwMode="auto">
            <a:xfrm>
              <a:off x="2734902" y="2966359"/>
              <a:ext cx="362600"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B</a:t>
              </a:r>
            </a:p>
          </p:txBody>
        </p:sp>
      </p:grpSp>
      <p:grpSp>
        <p:nvGrpSpPr>
          <p:cNvPr id="57" name="Group 56">
            <a:extLst>
              <a:ext uri="{FF2B5EF4-FFF2-40B4-BE49-F238E27FC236}">
                <a16:creationId xmlns:a16="http://schemas.microsoft.com/office/drawing/2014/main" id="{D8B9D8E1-4220-DC28-76ED-F0D82F61FBCB}"/>
              </a:ext>
            </a:extLst>
          </p:cNvPr>
          <p:cNvGrpSpPr/>
          <p:nvPr/>
        </p:nvGrpSpPr>
        <p:grpSpPr>
          <a:xfrm>
            <a:off x="2412525" y="2129841"/>
            <a:ext cx="470647" cy="502009"/>
            <a:chOff x="2676998" y="2966359"/>
            <a:chExt cx="470647" cy="502009"/>
          </a:xfrm>
        </p:grpSpPr>
        <p:sp>
          <p:nvSpPr>
            <p:cNvPr id="58" name="Oval 4">
              <a:extLst>
                <a:ext uri="{FF2B5EF4-FFF2-40B4-BE49-F238E27FC236}">
                  <a16:creationId xmlns:a16="http://schemas.microsoft.com/office/drawing/2014/main" id="{23E7CF02-56C8-4CD1-093E-0D86A2F9A53B}"/>
                </a:ext>
              </a:extLst>
            </p:cNvPr>
            <p:cNvSpPr>
              <a:spLocks noChangeArrowheads="1"/>
            </p:cNvSpPr>
            <p:nvPr/>
          </p:nvSpPr>
          <p:spPr bwMode="auto">
            <a:xfrm>
              <a:off x="2676998" y="2997721"/>
              <a:ext cx="470647" cy="470647"/>
            </a:xfrm>
            <a:prstGeom prst="ellipse">
              <a:avLst/>
            </a:prstGeom>
            <a:noFill/>
            <a:ln w="38100">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59" name="Text Box 5">
              <a:extLst>
                <a:ext uri="{FF2B5EF4-FFF2-40B4-BE49-F238E27FC236}">
                  <a16:creationId xmlns:a16="http://schemas.microsoft.com/office/drawing/2014/main" id="{48189041-2426-5FD8-2CAD-FE8A9A268A45}"/>
                </a:ext>
              </a:extLst>
            </p:cNvPr>
            <p:cNvSpPr txBox="1">
              <a:spLocks noChangeArrowheads="1"/>
            </p:cNvSpPr>
            <p:nvPr/>
          </p:nvSpPr>
          <p:spPr bwMode="auto">
            <a:xfrm>
              <a:off x="2734902" y="2966359"/>
              <a:ext cx="385042"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D</a:t>
              </a:r>
            </a:p>
          </p:txBody>
        </p:sp>
      </p:grpSp>
      <p:sp>
        <p:nvSpPr>
          <p:cNvPr id="60" name="Line 16">
            <a:extLst>
              <a:ext uri="{FF2B5EF4-FFF2-40B4-BE49-F238E27FC236}">
                <a16:creationId xmlns:a16="http://schemas.microsoft.com/office/drawing/2014/main" id="{FA65ECAF-3278-1521-F8E3-AB59649D75CE}"/>
              </a:ext>
            </a:extLst>
          </p:cNvPr>
          <p:cNvSpPr>
            <a:spLocks noChangeShapeType="1"/>
          </p:cNvSpPr>
          <p:nvPr/>
        </p:nvSpPr>
        <p:spPr bwMode="auto">
          <a:xfrm flipH="1" flipV="1">
            <a:off x="1462579" y="1936021"/>
            <a:ext cx="995627" cy="285819"/>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62" name="Line 16">
            <a:extLst>
              <a:ext uri="{FF2B5EF4-FFF2-40B4-BE49-F238E27FC236}">
                <a16:creationId xmlns:a16="http://schemas.microsoft.com/office/drawing/2014/main" id="{FB261EA0-1A48-31B0-4182-DD9C9AE63213}"/>
              </a:ext>
            </a:extLst>
          </p:cNvPr>
          <p:cNvSpPr>
            <a:spLocks noChangeShapeType="1"/>
          </p:cNvSpPr>
          <p:nvPr/>
        </p:nvSpPr>
        <p:spPr bwMode="auto">
          <a:xfrm flipH="1" flipV="1">
            <a:off x="1302431" y="2178565"/>
            <a:ext cx="190398" cy="700565"/>
          </a:xfrm>
          <a:prstGeom prst="line">
            <a:avLst/>
          </a:prstGeom>
          <a:noFill/>
          <a:ln w="50800">
            <a:solidFill>
              <a:srgbClr val="FF0000"/>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grpSp>
        <p:nvGrpSpPr>
          <p:cNvPr id="64" name="Group 63">
            <a:extLst>
              <a:ext uri="{FF2B5EF4-FFF2-40B4-BE49-F238E27FC236}">
                <a16:creationId xmlns:a16="http://schemas.microsoft.com/office/drawing/2014/main" id="{628F68A5-A0AE-ABE9-B4B3-210ED93BD465}"/>
              </a:ext>
            </a:extLst>
          </p:cNvPr>
          <p:cNvGrpSpPr/>
          <p:nvPr/>
        </p:nvGrpSpPr>
        <p:grpSpPr>
          <a:xfrm>
            <a:off x="1370781" y="2847768"/>
            <a:ext cx="470647" cy="502009"/>
            <a:chOff x="2676998" y="2966359"/>
            <a:chExt cx="470647" cy="502009"/>
          </a:xfrm>
        </p:grpSpPr>
        <p:sp>
          <p:nvSpPr>
            <p:cNvPr id="65" name="Oval 4">
              <a:extLst>
                <a:ext uri="{FF2B5EF4-FFF2-40B4-BE49-F238E27FC236}">
                  <a16:creationId xmlns:a16="http://schemas.microsoft.com/office/drawing/2014/main" id="{C10E2A77-14DE-BE95-765A-8F912CC92D52}"/>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66" name="Text Box 5">
              <a:extLst>
                <a:ext uri="{FF2B5EF4-FFF2-40B4-BE49-F238E27FC236}">
                  <a16:creationId xmlns:a16="http://schemas.microsoft.com/office/drawing/2014/main" id="{4FCEC18A-EEFC-8A77-33C8-38AF85181A1F}"/>
                </a:ext>
              </a:extLst>
            </p:cNvPr>
            <p:cNvSpPr txBox="1">
              <a:spLocks noChangeArrowheads="1"/>
            </p:cNvSpPr>
            <p:nvPr/>
          </p:nvSpPr>
          <p:spPr bwMode="auto">
            <a:xfrm>
              <a:off x="2734902" y="2966359"/>
              <a:ext cx="352982"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C</a:t>
              </a:r>
            </a:p>
          </p:txBody>
        </p:sp>
      </p:grpSp>
      <p:sp>
        <p:nvSpPr>
          <p:cNvPr id="67" name="Line 16">
            <a:extLst>
              <a:ext uri="{FF2B5EF4-FFF2-40B4-BE49-F238E27FC236}">
                <a16:creationId xmlns:a16="http://schemas.microsoft.com/office/drawing/2014/main" id="{257D1346-7EF3-AA00-5BF6-9363A178D472}"/>
              </a:ext>
            </a:extLst>
          </p:cNvPr>
          <p:cNvSpPr>
            <a:spLocks noChangeShapeType="1"/>
          </p:cNvSpPr>
          <p:nvPr/>
        </p:nvSpPr>
        <p:spPr bwMode="auto">
          <a:xfrm rot="5400000" flipH="1" flipV="1">
            <a:off x="838265" y="3521355"/>
            <a:ext cx="941408" cy="565117"/>
          </a:xfrm>
          <a:prstGeom prst="line">
            <a:avLst/>
          </a:prstGeom>
          <a:noFill/>
          <a:ln w="50800">
            <a:solidFill>
              <a:srgbClr val="FF0000"/>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grpSp>
        <p:nvGrpSpPr>
          <p:cNvPr id="70" name="Group 69">
            <a:extLst>
              <a:ext uri="{FF2B5EF4-FFF2-40B4-BE49-F238E27FC236}">
                <a16:creationId xmlns:a16="http://schemas.microsoft.com/office/drawing/2014/main" id="{2A5F2D96-2F71-4CD0-500D-E8928C2DC5BE}"/>
              </a:ext>
            </a:extLst>
          </p:cNvPr>
          <p:cNvGrpSpPr/>
          <p:nvPr/>
        </p:nvGrpSpPr>
        <p:grpSpPr>
          <a:xfrm>
            <a:off x="770112" y="4244011"/>
            <a:ext cx="470647" cy="502009"/>
            <a:chOff x="2676998" y="2966359"/>
            <a:chExt cx="470647" cy="502009"/>
          </a:xfrm>
        </p:grpSpPr>
        <p:sp>
          <p:nvSpPr>
            <p:cNvPr id="71" name="Oval 4">
              <a:extLst>
                <a:ext uri="{FF2B5EF4-FFF2-40B4-BE49-F238E27FC236}">
                  <a16:creationId xmlns:a16="http://schemas.microsoft.com/office/drawing/2014/main" id="{2286B548-2677-2F36-E3B3-DC1EF921C7B9}"/>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72" name="Text Box 5">
              <a:extLst>
                <a:ext uri="{FF2B5EF4-FFF2-40B4-BE49-F238E27FC236}">
                  <a16:creationId xmlns:a16="http://schemas.microsoft.com/office/drawing/2014/main" id="{FBEBC47C-B523-BB74-A52A-EC5F0B1BFA8D}"/>
                </a:ext>
              </a:extLst>
            </p:cNvPr>
            <p:cNvSpPr txBox="1">
              <a:spLocks noChangeArrowheads="1"/>
            </p:cNvSpPr>
            <p:nvPr/>
          </p:nvSpPr>
          <p:spPr bwMode="auto">
            <a:xfrm>
              <a:off x="2734902" y="2966359"/>
              <a:ext cx="338554"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E</a:t>
              </a:r>
            </a:p>
          </p:txBody>
        </p:sp>
      </p:grpSp>
      <p:grpSp>
        <p:nvGrpSpPr>
          <p:cNvPr id="74" name="Group 73">
            <a:extLst>
              <a:ext uri="{FF2B5EF4-FFF2-40B4-BE49-F238E27FC236}">
                <a16:creationId xmlns:a16="http://schemas.microsoft.com/office/drawing/2014/main" id="{43441E83-EEBC-24B9-7701-0372ACE33728}"/>
              </a:ext>
            </a:extLst>
          </p:cNvPr>
          <p:cNvGrpSpPr/>
          <p:nvPr/>
        </p:nvGrpSpPr>
        <p:grpSpPr>
          <a:xfrm>
            <a:off x="2742280" y="3429931"/>
            <a:ext cx="470647" cy="502009"/>
            <a:chOff x="2676998" y="2966359"/>
            <a:chExt cx="470647" cy="502009"/>
          </a:xfrm>
        </p:grpSpPr>
        <p:sp>
          <p:nvSpPr>
            <p:cNvPr id="75" name="Oval 4">
              <a:extLst>
                <a:ext uri="{FF2B5EF4-FFF2-40B4-BE49-F238E27FC236}">
                  <a16:creationId xmlns:a16="http://schemas.microsoft.com/office/drawing/2014/main" id="{9504B914-89F6-13AD-4D09-BD993C1BB074}"/>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76" name="Text Box 5">
              <a:extLst>
                <a:ext uri="{FF2B5EF4-FFF2-40B4-BE49-F238E27FC236}">
                  <a16:creationId xmlns:a16="http://schemas.microsoft.com/office/drawing/2014/main" id="{D5A853B4-4491-4ACC-9D48-43C352CAEBB6}"/>
                </a:ext>
              </a:extLst>
            </p:cNvPr>
            <p:cNvSpPr txBox="1">
              <a:spLocks noChangeArrowheads="1"/>
            </p:cNvSpPr>
            <p:nvPr/>
          </p:nvSpPr>
          <p:spPr bwMode="auto">
            <a:xfrm>
              <a:off x="2734902" y="2966359"/>
              <a:ext cx="330540"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F</a:t>
              </a:r>
            </a:p>
          </p:txBody>
        </p:sp>
      </p:grpSp>
      <p:grpSp>
        <p:nvGrpSpPr>
          <p:cNvPr id="81" name="Group 80">
            <a:extLst>
              <a:ext uri="{FF2B5EF4-FFF2-40B4-BE49-F238E27FC236}">
                <a16:creationId xmlns:a16="http://schemas.microsoft.com/office/drawing/2014/main" id="{BBCF1216-4976-0D8E-82DA-2ED544ECB314}"/>
              </a:ext>
            </a:extLst>
          </p:cNvPr>
          <p:cNvGrpSpPr/>
          <p:nvPr/>
        </p:nvGrpSpPr>
        <p:grpSpPr>
          <a:xfrm>
            <a:off x="2908539" y="4765656"/>
            <a:ext cx="470647" cy="502009"/>
            <a:chOff x="2676998" y="2966359"/>
            <a:chExt cx="470647" cy="502009"/>
          </a:xfrm>
        </p:grpSpPr>
        <p:sp>
          <p:nvSpPr>
            <p:cNvPr id="82" name="Oval 4">
              <a:extLst>
                <a:ext uri="{FF2B5EF4-FFF2-40B4-BE49-F238E27FC236}">
                  <a16:creationId xmlns:a16="http://schemas.microsoft.com/office/drawing/2014/main" id="{FA3B27FA-E4A2-7645-A12A-64C1DE4CDE92}"/>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83" name="Text Box 5">
              <a:extLst>
                <a:ext uri="{FF2B5EF4-FFF2-40B4-BE49-F238E27FC236}">
                  <a16:creationId xmlns:a16="http://schemas.microsoft.com/office/drawing/2014/main" id="{F9234906-B332-1FCB-7926-6DBCA673796D}"/>
                </a:ext>
              </a:extLst>
            </p:cNvPr>
            <p:cNvSpPr txBox="1">
              <a:spLocks noChangeArrowheads="1"/>
            </p:cNvSpPr>
            <p:nvPr/>
          </p:nvSpPr>
          <p:spPr bwMode="auto">
            <a:xfrm>
              <a:off x="2734902" y="2966359"/>
              <a:ext cx="386644"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G</a:t>
              </a:r>
            </a:p>
          </p:txBody>
        </p:sp>
      </p:grpSp>
      <p:grpSp>
        <p:nvGrpSpPr>
          <p:cNvPr id="84" name="Group 83">
            <a:extLst>
              <a:ext uri="{FF2B5EF4-FFF2-40B4-BE49-F238E27FC236}">
                <a16:creationId xmlns:a16="http://schemas.microsoft.com/office/drawing/2014/main" id="{6BF560E2-3E1D-73C2-24BC-30B3FBC7E887}"/>
              </a:ext>
            </a:extLst>
          </p:cNvPr>
          <p:cNvGrpSpPr/>
          <p:nvPr/>
        </p:nvGrpSpPr>
        <p:grpSpPr>
          <a:xfrm>
            <a:off x="1587500" y="5317190"/>
            <a:ext cx="470647" cy="502009"/>
            <a:chOff x="2676998" y="2966359"/>
            <a:chExt cx="470647" cy="502009"/>
          </a:xfrm>
        </p:grpSpPr>
        <p:sp>
          <p:nvSpPr>
            <p:cNvPr id="85" name="Oval 4">
              <a:extLst>
                <a:ext uri="{FF2B5EF4-FFF2-40B4-BE49-F238E27FC236}">
                  <a16:creationId xmlns:a16="http://schemas.microsoft.com/office/drawing/2014/main" id="{64F1ACF4-34C0-A051-68D1-DBA0D3C3E430}"/>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86" name="Text Box 5">
              <a:extLst>
                <a:ext uri="{FF2B5EF4-FFF2-40B4-BE49-F238E27FC236}">
                  <a16:creationId xmlns:a16="http://schemas.microsoft.com/office/drawing/2014/main" id="{169B5AFF-8031-89DF-5706-EF4C4F87EDFD}"/>
                </a:ext>
              </a:extLst>
            </p:cNvPr>
            <p:cNvSpPr txBox="1">
              <a:spLocks noChangeArrowheads="1"/>
            </p:cNvSpPr>
            <p:nvPr/>
          </p:nvSpPr>
          <p:spPr bwMode="auto">
            <a:xfrm>
              <a:off x="2734902" y="2966359"/>
              <a:ext cx="385042"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H</a:t>
              </a:r>
            </a:p>
          </p:txBody>
        </p:sp>
      </p:grpSp>
      <p:sp>
        <p:nvSpPr>
          <p:cNvPr id="87" name="Line 16">
            <a:extLst>
              <a:ext uri="{FF2B5EF4-FFF2-40B4-BE49-F238E27FC236}">
                <a16:creationId xmlns:a16="http://schemas.microsoft.com/office/drawing/2014/main" id="{236AE45E-9401-4C12-90D2-B83745BA32AB}"/>
              </a:ext>
            </a:extLst>
          </p:cNvPr>
          <p:cNvSpPr>
            <a:spLocks noChangeShapeType="1"/>
          </p:cNvSpPr>
          <p:nvPr/>
        </p:nvSpPr>
        <p:spPr bwMode="auto">
          <a:xfrm flipH="1" flipV="1">
            <a:off x="451902" y="3451902"/>
            <a:ext cx="333557" cy="951181"/>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88" name="Line 16">
            <a:extLst>
              <a:ext uri="{FF2B5EF4-FFF2-40B4-BE49-F238E27FC236}">
                <a16:creationId xmlns:a16="http://schemas.microsoft.com/office/drawing/2014/main" id="{3795B9A5-5EC5-1BA8-77D1-E81DE1430CB6}"/>
              </a:ext>
            </a:extLst>
          </p:cNvPr>
          <p:cNvSpPr>
            <a:spLocks noChangeShapeType="1"/>
          </p:cNvSpPr>
          <p:nvPr/>
        </p:nvSpPr>
        <p:spPr bwMode="auto">
          <a:xfrm rot="5400000" flipH="1" flipV="1">
            <a:off x="275964" y="2272654"/>
            <a:ext cx="941408" cy="565117"/>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4" name="Line 16">
            <a:extLst>
              <a:ext uri="{FF2B5EF4-FFF2-40B4-BE49-F238E27FC236}">
                <a16:creationId xmlns:a16="http://schemas.microsoft.com/office/drawing/2014/main" id="{4AD95A5B-367B-25E1-4915-430BBE0A7E1A}"/>
              </a:ext>
            </a:extLst>
          </p:cNvPr>
          <p:cNvSpPr>
            <a:spLocks noChangeShapeType="1"/>
          </p:cNvSpPr>
          <p:nvPr/>
        </p:nvSpPr>
        <p:spPr bwMode="auto">
          <a:xfrm flipH="1" flipV="1">
            <a:off x="2771645" y="2548494"/>
            <a:ext cx="199805" cy="903407"/>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5" name="Line 16">
            <a:extLst>
              <a:ext uri="{FF2B5EF4-FFF2-40B4-BE49-F238E27FC236}">
                <a16:creationId xmlns:a16="http://schemas.microsoft.com/office/drawing/2014/main" id="{7AE5DD9C-2FF5-6852-EC9E-7EFFBB3F7E0B}"/>
              </a:ext>
            </a:extLst>
          </p:cNvPr>
          <p:cNvSpPr>
            <a:spLocks noChangeShapeType="1"/>
          </p:cNvSpPr>
          <p:nvPr/>
        </p:nvSpPr>
        <p:spPr bwMode="auto">
          <a:xfrm flipH="1" flipV="1">
            <a:off x="1795078" y="3242602"/>
            <a:ext cx="995627" cy="285819"/>
          </a:xfrm>
          <a:prstGeom prst="line">
            <a:avLst/>
          </a:prstGeom>
          <a:noFill/>
          <a:ln w="50800">
            <a:solidFill>
              <a:srgbClr val="FF0000"/>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7" name="Line 16">
            <a:extLst>
              <a:ext uri="{FF2B5EF4-FFF2-40B4-BE49-F238E27FC236}">
                <a16:creationId xmlns:a16="http://schemas.microsoft.com/office/drawing/2014/main" id="{499875F2-230F-94E9-11FE-75669F6EF8AF}"/>
              </a:ext>
            </a:extLst>
          </p:cNvPr>
          <p:cNvSpPr>
            <a:spLocks noChangeShapeType="1"/>
          </p:cNvSpPr>
          <p:nvPr/>
        </p:nvSpPr>
        <p:spPr bwMode="auto">
          <a:xfrm flipH="1" flipV="1">
            <a:off x="1084174" y="4716323"/>
            <a:ext cx="565118" cy="694690"/>
          </a:xfrm>
          <a:prstGeom prst="line">
            <a:avLst/>
          </a:prstGeom>
          <a:noFill/>
          <a:ln w="50800">
            <a:solidFill>
              <a:srgbClr val="FF0000"/>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8" name="Line 16">
            <a:extLst>
              <a:ext uri="{FF2B5EF4-FFF2-40B4-BE49-F238E27FC236}">
                <a16:creationId xmlns:a16="http://schemas.microsoft.com/office/drawing/2014/main" id="{0A63BE2F-5ED6-528E-9B29-05AE6D2F0D5A}"/>
              </a:ext>
            </a:extLst>
          </p:cNvPr>
          <p:cNvSpPr>
            <a:spLocks noChangeShapeType="1"/>
          </p:cNvSpPr>
          <p:nvPr/>
        </p:nvSpPr>
        <p:spPr bwMode="auto">
          <a:xfrm flipH="1" flipV="1">
            <a:off x="3041616" y="3894508"/>
            <a:ext cx="92475" cy="902011"/>
          </a:xfrm>
          <a:prstGeom prst="line">
            <a:avLst/>
          </a:prstGeom>
          <a:noFill/>
          <a:ln w="50800">
            <a:solidFill>
              <a:srgbClr val="FF0000"/>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9" name="Line 16">
            <a:extLst>
              <a:ext uri="{FF2B5EF4-FFF2-40B4-BE49-F238E27FC236}">
                <a16:creationId xmlns:a16="http://schemas.microsoft.com/office/drawing/2014/main" id="{2B274114-EB9B-4AA0-4C93-5B82F540A239}"/>
              </a:ext>
            </a:extLst>
          </p:cNvPr>
          <p:cNvSpPr>
            <a:spLocks noChangeShapeType="1"/>
          </p:cNvSpPr>
          <p:nvPr/>
        </p:nvSpPr>
        <p:spPr bwMode="auto">
          <a:xfrm flipH="1">
            <a:off x="2051582" y="5225517"/>
            <a:ext cx="992287" cy="428394"/>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2" name="Text Box 29">
            <a:extLst>
              <a:ext uri="{FF2B5EF4-FFF2-40B4-BE49-F238E27FC236}">
                <a16:creationId xmlns:a16="http://schemas.microsoft.com/office/drawing/2014/main" id="{1E359689-B4C7-F492-DA60-D91181BB3A7E}"/>
              </a:ext>
            </a:extLst>
          </p:cNvPr>
          <p:cNvSpPr txBox="1">
            <a:spLocks noChangeArrowheads="1"/>
          </p:cNvSpPr>
          <p:nvPr/>
        </p:nvSpPr>
        <p:spPr bwMode="auto">
          <a:xfrm>
            <a:off x="1831635" y="1668948"/>
            <a:ext cx="34015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7</a:t>
            </a:r>
          </a:p>
        </p:txBody>
      </p:sp>
      <p:sp>
        <p:nvSpPr>
          <p:cNvPr id="9" name="Text Box 29">
            <a:extLst>
              <a:ext uri="{FF2B5EF4-FFF2-40B4-BE49-F238E27FC236}">
                <a16:creationId xmlns:a16="http://schemas.microsoft.com/office/drawing/2014/main" id="{01BA4B0A-B61C-92B3-1AFF-7B97CCD0ED46}"/>
              </a:ext>
            </a:extLst>
          </p:cNvPr>
          <p:cNvSpPr txBox="1">
            <a:spLocks noChangeArrowheads="1"/>
          </p:cNvSpPr>
          <p:nvPr/>
        </p:nvSpPr>
        <p:spPr bwMode="auto">
          <a:xfrm>
            <a:off x="374658" y="2117192"/>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11</a:t>
            </a:r>
          </a:p>
        </p:txBody>
      </p:sp>
      <p:sp>
        <p:nvSpPr>
          <p:cNvPr id="10" name="Text Box 29">
            <a:extLst>
              <a:ext uri="{FF2B5EF4-FFF2-40B4-BE49-F238E27FC236}">
                <a16:creationId xmlns:a16="http://schemas.microsoft.com/office/drawing/2014/main" id="{9C869FD1-60FE-C204-0770-886F51B3370B}"/>
              </a:ext>
            </a:extLst>
          </p:cNvPr>
          <p:cNvSpPr txBox="1">
            <a:spLocks noChangeArrowheads="1"/>
          </p:cNvSpPr>
          <p:nvPr/>
        </p:nvSpPr>
        <p:spPr bwMode="auto">
          <a:xfrm>
            <a:off x="1367813" y="2228852"/>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solidFill>
                  <a:srgbClr val="FF0000"/>
                </a:solidFill>
              </a:rPr>
              <a:t>14</a:t>
            </a:r>
          </a:p>
        </p:txBody>
      </p:sp>
      <p:sp>
        <p:nvSpPr>
          <p:cNvPr id="11" name="Text Box 29">
            <a:extLst>
              <a:ext uri="{FF2B5EF4-FFF2-40B4-BE49-F238E27FC236}">
                <a16:creationId xmlns:a16="http://schemas.microsoft.com/office/drawing/2014/main" id="{93590DCC-8499-AC7E-37EB-123EFCE11909}"/>
              </a:ext>
            </a:extLst>
          </p:cNvPr>
          <p:cNvSpPr txBox="1">
            <a:spLocks noChangeArrowheads="1"/>
          </p:cNvSpPr>
          <p:nvPr/>
        </p:nvSpPr>
        <p:spPr bwMode="auto">
          <a:xfrm>
            <a:off x="188063" y="3727186"/>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15</a:t>
            </a:r>
          </a:p>
        </p:txBody>
      </p:sp>
      <p:sp>
        <p:nvSpPr>
          <p:cNvPr id="12" name="Text Box 29">
            <a:extLst>
              <a:ext uri="{FF2B5EF4-FFF2-40B4-BE49-F238E27FC236}">
                <a16:creationId xmlns:a16="http://schemas.microsoft.com/office/drawing/2014/main" id="{3E1F2FDC-4A03-637C-9F91-06D128D1F9A5}"/>
              </a:ext>
            </a:extLst>
          </p:cNvPr>
          <p:cNvSpPr txBox="1">
            <a:spLocks noChangeArrowheads="1"/>
          </p:cNvSpPr>
          <p:nvPr/>
        </p:nvSpPr>
        <p:spPr bwMode="auto">
          <a:xfrm>
            <a:off x="1328054" y="3570630"/>
            <a:ext cx="34015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solidFill>
                  <a:srgbClr val="FF0000"/>
                </a:solidFill>
              </a:rPr>
              <a:t>8</a:t>
            </a:r>
          </a:p>
        </p:txBody>
      </p:sp>
      <p:sp>
        <p:nvSpPr>
          <p:cNvPr id="13" name="Text Box 29">
            <a:extLst>
              <a:ext uri="{FF2B5EF4-FFF2-40B4-BE49-F238E27FC236}">
                <a16:creationId xmlns:a16="http://schemas.microsoft.com/office/drawing/2014/main" id="{8A49FE69-D795-7CF8-665D-6479A288383C}"/>
              </a:ext>
            </a:extLst>
          </p:cNvPr>
          <p:cNvSpPr txBox="1">
            <a:spLocks noChangeArrowheads="1"/>
          </p:cNvSpPr>
          <p:nvPr/>
        </p:nvSpPr>
        <p:spPr bwMode="auto">
          <a:xfrm>
            <a:off x="2113242" y="2974285"/>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solidFill>
                  <a:srgbClr val="FF0000"/>
                </a:solidFill>
              </a:rPr>
              <a:t>10</a:t>
            </a:r>
          </a:p>
        </p:txBody>
      </p:sp>
      <p:sp>
        <p:nvSpPr>
          <p:cNvPr id="14" name="Text Box 29">
            <a:extLst>
              <a:ext uri="{FF2B5EF4-FFF2-40B4-BE49-F238E27FC236}">
                <a16:creationId xmlns:a16="http://schemas.microsoft.com/office/drawing/2014/main" id="{D190361E-FE4C-C2A5-C87D-AC3472ADB28E}"/>
              </a:ext>
            </a:extLst>
          </p:cNvPr>
          <p:cNvSpPr txBox="1">
            <a:spLocks noChangeArrowheads="1"/>
          </p:cNvSpPr>
          <p:nvPr/>
        </p:nvSpPr>
        <p:spPr bwMode="auto">
          <a:xfrm>
            <a:off x="1109394" y="4972049"/>
            <a:ext cx="34015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solidFill>
                  <a:srgbClr val="FF0000"/>
                </a:solidFill>
              </a:rPr>
              <a:t>9</a:t>
            </a:r>
          </a:p>
        </p:txBody>
      </p:sp>
      <p:sp>
        <p:nvSpPr>
          <p:cNvPr id="15" name="Text Box 29">
            <a:extLst>
              <a:ext uri="{FF2B5EF4-FFF2-40B4-BE49-F238E27FC236}">
                <a16:creationId xmlns:a16="http://schemas.microsoft.com/office/drawing/2014/main" id="{76EE744C-BEAE-51E4-E49F-BB1DF9F35802}"/>
              </a:ext>
            </a:extLst>
          </p:cNvPr>
          <p:cNvSpPr txBox="1">
            <a:spLocks noChangeArrowheads="1"/>
          </p:cNvSpPr>
          <p:nvPr/>
        </p:nvSpPr>
        <p:spPr bwMode="auto">
          <a:xfrm>
            <a:off x="2401475" y="5409370"/>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10</a:t>
            </a:r>
          </a:p>
        </p:txBody>
      </p:sp>
      <p:sp>
        <p:nvSpPr>
          <p:cNvPr id="16" name="Text Box 29">
            <a:extLst>
              <a:ext uri="{FF2B5EF4-FFF2-40B4-BE49-F238E27FC236}">
                <a16:creationId xmlns:a16="http://schemas.microsoft.com/office/drawing/2014/main" id="{5C63DB4C-CDAA-3061-F55E-4EF9183A42D1}"/>
              </a:ext>
            </a:extLst>
          </p:cNvPr>
          <p:cNvSpPr txBox="1">
            <a:spLocks noChangeArrowheads="1"/>
          </p:cNvSpPr>
          <p:nvPr/>
        </p:nvSpPr>
        <p:spPr bwMode="auto">
          <a:xfrm>
            <a:off x="3087277" y="4127225"/>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solidFill>
                  <a:srgbClr val="FF0000"/>
                </a:solidFill>
              </a:rPr>
              <a:t>20</a:t>
            </a:r>
          </a:p>
        </p:txBody>
      </p:sp>
      <p:sp>
        <p:nvSpPr>
          <p:cNvPr id="17" name="Text Box 29">
            <a:extLst>
              <a:ext uri="{FF2B5EF4-FFF2-40B4-BE49-F238E27FC236}">
                <a16:creationId xmlns:a16="http://schemas.microsoft.com/office/drawing/2014/main" id="{7E9E76CB-6D99-AA76-456A-38CBAFA3F044}"/>
              </a:ext>
            </a:extLst>
          </p:cNvPr>
          <p:cNvSpPr txBox="1">
            <a:spLocks noChangeArrowheads="1"/>
          </p:cNvSpPr>
          <p:nvPr/>
        </p:nvSpPr>
        <p:spPr bwMode="auto">
          <a:xfrm>
            <a:off x="2828862" y="2715866"/>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25</a:t>
            </a:r>
          </a:p>
        </p:txBody>
      </p:sp>
      <p:graphicFrame>
        <p:nvGraphicFramePr>
          <p:cNvPr id="19" name="Table 100">
            <a:extLst>
              <a:ext uri="{FF2B5EF4-FFF2-40B4-BE49-F238E27FC236}">
                <a16:creationId xmlns:a16="http://schemas.microsoft.com/office/drawing/2014/main" id="{ED6A3F3A-48C4-9593-BEA1-52570B8F48D5}"/>
              </a:ext>
            </a:extLst>
          </p:cNvPr>
          <p:cNvGraphicFramePr>
            <a:graphicFrameLocks noGrp="1"/>
          </p:cNvGraphicFramePr>
          <p:nvPr/>
        </p:nvGraphicFramePr>
        <p:xfrm>
          <a:off x="4774599" y="1630017"/>
          <a:ext cx="1705714" cy="4073589"/>
        </p:xfrm>
        <a:graphic>
          <a:graphicData uri="http://schemas.openxmlformats.org/drawingml/2006/table">
            <a:tbl>
              <a:tblPr firstRow="1" bandRow="1">
                <a:tableStyleId>{5C22544A-7EE6-4342-B048-85BDC9FD1C3A}</a:tableStyleId>
              </a:tblPr>
              <a:tblGrid>
                <a:gridCol w="858028">
                  <a:extLst>
                    <a:ext uri="{9D8B030D-6E8A-4147-A177-3AD203B41FA5}">
                      <a16:colId xmlns:a16="http://schemas.microsoft.com/office/drawing/2014/main" val="413673760"/>
                    </a:ext>
                  </a:extLst>
                </a:gridCol>
                <a:gridCol w="847686">
                  <a:extLst>
                    <a:ext uri="{9D8B030D-6E8A-4147-A177-3AD203B41FA5}">
                      <a16:colId xmlns:a16="http://schemas.microsoft.com/office/drawing/2014/main" val="188196335"/>
                    </a:ext>
                  </a:extLst>
                </a:gridCol>
              </a:tblGrid>
              <a:tr h="452621">
                <a:tc>
                  <a:txBody>
                    <a:bodyPr/>
                    <a:lstStyle/>
                    <a:p>
                      <a:pPr algn="ctr"/>
                      <a:r>
                        <a:rPr lang="en-US" dirty="0"/>
                        <a:t>n</a:t>
                      </a:r>
                    </a:p>
                  </a:txBody>
                  <a:tcPr/>
                </a:tc>
                <a:tc>
                  <a:txBody>
                    <a:bodyPr/>
                    <a:lstStyle/>
                    <a:p>
                      <a:r>
                        <a:rPr lang="en-US" dirty="0"/>
                        <a:t>h(n)</a:t>
                      </a:r>
                    </a:p>
                  </a:txBody>
                  <a:tcPr/>
                </a:tc>
                <a:extLst>
                  <a:ext uri="{0D108BD9-81ED-4DB2-BD59-A6C34878D82A}">
                    <a16:rowId xmlns:a16="http://schemas.microsoft.com/office/drawing/2014/main" val="2723341783"/>
                  </a:ext>
                </a:extLst>
              </a:tr>
              <a:tr h="452621">
                <a:tc>
                  <a:txBody>
                    <a:bodyPr/>
                    <a:lstStyle/>
                    <a:p>
                      <a:pPr algn="ctr"/>
                      <a:r>
                        <a:rPr lang="en-US" dirty="0"/>
                        <a:t>A</a:t>
                      </a:r>
                    </a:p>
                  </a:txBody>
                  <a:tcPr/>
                </a:tc>
                <a:tc>
                  <a:txBody>
                    <a:bodyPr/>
                    <a:lstStyle/>
                    <a:p>
                      <a:r>
                        <a:rPr lang="en-US" dirty="0"/>
                        <a:t>40</a:t>
                      </a:r>
                    </a:p>
                  </a:txBody>
                  <a:tcPr/>
                </a:tc>
                <a:extLst>
                  <a:ext uri="{0D108BD9-81ED-4DB2-BD59-A6C34878D82A}">
                    <a16:rowId xmlns:a16="http://schemas.microsoft.com/office/drawing/2014/main" val="1650165834"/>
                  </a:ext>
                </a:extLst>
              </a:tr>
              <a:tr h="452621">
                <a:tc>
                  <a:txBody>
                    <a:bodyPr/>
                    <a:lstStyle/>
                    <a:p>
                      <a:pPr algn="ctr"/>
                      <a:r>
                        <a:rPr lang="en-US" dirty="0">
                          <a:solidFill>
                            <a:schemeClr val="tx1"/>
                          </a:solidFill>
                        </a:rPr>
                        <a:t>B</a:t>
                      </a:r>
                    </a:p>
                  </a:txBody>
                  <a:tcPr/>
                </a:tc>
                <a:tc>
                  <a:txBody>
                    <a:bodyPr/>
                    <a:lstStyle/>
                    <a:p>
                      <a:r>
                        <a:rPr lang="en-US" dirty="0">
                          <a:solidFill>
                            <a:schemeClr val="tx1"/>
                          </a:solidFill>
                        </a:rPr>
                        <a:t>32</a:t>
                      </a:r>
                    </a:p>
                  </a:txBody>
                  <a:tcPr/>
                </a:tc>
                <a:extLst>
                  <a:ext uri="{0D108BD9-81ED-4DB2-BD59-A6C34878D82A}">
                    <a16:rowId xmlns:a16="http://schemas.microsoft.com/office/drawing/2014/main" val="3493382235"/>
                  </a:ext>
                </a:extLst>
              </a:tr>
              <a:tr h="452621">
                <a:tc>
                  <a:txBody>
                    <a:bodyPr/>
                    <a:lstStyle/>
                    <a:p>
                      <a:pPr algn="ctr"/>
                      <a:r>
                        <a:rPr lang="en-US" dirty="0">
                          <a:solidFill>
                            <a:schemeClr val="tx1"/>
                          </a:solidFill>
                        </a:rPr>
                        <a:t>C</a:t>
                      </a:r>
                    </a:p>
                  </a:txBody>
                  <a:tcPr/>
                </a:tc>
                <a:tc>
                  <a:txBody>
                    <a:bodyPr/>
                    <a:lstStyle/>
                    <a:p>
                      <a:r>
                        <a:rPr lang="en-US" dirty="0">
                          <a:solidFill>
                            <a:schemeClr val="tx1"/>
                          </a:solidFill>
                        </a:rPr>
                        <a:t>25</a:t>
                      </a:r>
                    </a:p>
                  </a:txBody>
                  <a:tcPr/>
                </a:tc>
                <a:extLst>
                  <a:ext uri="{0D108BD9-81ED-4DB2-BD59-A6C34878D82A}">
                    <a16:rowId xmlns:a16="http://schemas.microsoft.com/office/drawing/2014/main" val="2000415156"/>
                  </a:ext>
                </a:extLst>
              </a:tr>
              <a:tr h="452621">
                <a:tc>
                  <a:txBody>
                    <a:bodyPr/>
                    <a:lstStyle/>
                    <a:p>
                      <a:pPr algn="ctr"/>
                      <a:r>
                        <a:rPr lang="en-US" dirty="0">
                          <a:solidFill>
                            <a:schemeClr val="tx1"/>
                          </a:solidFill>
                        </a:rPr>
                        <a:t>D</a:t>
                      </a:r>
                    </a:p>
                  </a:txBody>
                  <a:tcPr/>
                </a:tc>
                <a:tc>
                  <a:txBody>
                    <a:bodyPr/>
                    <a:lstStyle/>
                    <a:p>
                      <a:r>
                        <a:rPr lang="en-US" dirty="0">
                          <a:solidFill>
                            <a:schemeClr val="tx1"/>
                          </a:solidFill>
                        </a:rPr>
                        <a:t>35</a:t>
                      </a:r>
                    </a:p>
                  </a:txBody>
                  <a:tcPr/>
                </a:tc>
                <a:extLst>
                  <a:ext uri="{0D108BD9-81ED-4DB2-BD59-A6C34878D82A}">
                    <a16:rowId xmlns:a16="http://schemas.microsoft.com/office/drawing/2014/main" val="4225612385"/>
                  </a:ext>
                </a:extLst>
              </a:tr>
              <a:tr h="452621">
                <a:tc>
                  <a:txBody>
                    <a:bodyPr/>
                    <a:lstStyle/>
                    <a:p>
                      <a:pPr algn="ctr"/>
                      <a:r>
                        <a:rPr lang="en-US" dirty="0">
                          <a:solidFill>
                            <a:schemeClr val="tx1"/>
                          </a:solidFill>
                        </a:rPr>
                        <a:t>E</a:t>
                      </a:r>
                    </a:p>
                  </a:txBody>
                  <a:tcPr/>
                </a:tc>
                <a:tc>
                  <a:txBody>
                    <a:bodyPr/>
                    <a:lstStyle/>
                    <a:p>
                      <a:r>
                        <a:rPr lang="en-US" dirty="0">
                          <a:solidFill>
                            <a:schemeClr val="tx1"/>
                          </a:solidFill>
                        </a:rPr>
                        <a:t>19</a:t>
                      </a:r>
                    </a:p>
                  </a:txBody>
                  <a:tcPr/>
                </a:tc>
                <a:extLst>
                  <a:ext uri="{0D108BD9-81ED-4DB2-BD59-A6C34878D82A}">
                    <a16:rowId xmlns:a16="http://schemas.microsoft.com/office/drawing/2014/main" val="910242261"/>
                  </a:ext>
                </a:extLst>
              </a:tr>
              <a:tr h="452621">
                <a:tc>
                  <a:txBody>
                    <a:bodyPr/>
                    <a:lstStyle/>
                    <a:p>
                      <a:pPr algn="ctr"/>
                      <a:r>
                        <a:rPr lang="en-US" dirty="0">
                          <a:solidFill>
                            <a:schemeClr val="tx1"/>
                          </a:solidFill>
                        </a:rPr>
                        <a:t>F</a:t>
                      </a:r>
                    </a:p>
                  </a:txBody>
                  <a:tcPr/>
                </a:tc>
                <a:tc>
                  <a:txBody>
                    <a:bodyPr/>
                    <a:lstStyle/>
                    <a:p>
                      <a:r>
                        <a:rPr lang="en-US" dirty="0">
                          <a:solidFill>
                            <a:schemeClr val="tx1"/>
                          </a:solidFill>
                        </a:rPr>
                        <a:t>17</a:t>
                      </a:r>
                    </a:p>
                  </a:txBody>
                  <a:tcPr/>
                </a:tc>
                <a:extLst>
                  <a:ext uri="{0D108BD9-81ED-4DB2-BD59-A6C34878D82A}">
                    <a16:rowId xmlns:a16="http://schemas.microsoft.com/office/drawing/2014/main" val="3284643111"/>
                  </a:ext>
                </a:extLst>
              </a:tr>
              <a:tr h="452621">
                <a:tc>
                  <a:txBody>
                    <a:bodyPr/>
                    <a:lstStyle/>
                    <a:p>
                      <a:pPr algn="ctr"/>
                      <a:r>
                        <a:rPr lang="en-US" dirty="0">
                          <a:solidFill>
                            <a:srgbClr val="FF0000"/>
                          </a:solidFill>
                        </a:rPr>
                        <a:t>H</a:t>
                      </a:r>
                    </a:p>
                  </a:txBody>
                  <a:tcPr/>
                </a:tc>
                <a:tc>
                  <a:txBody>
                    <a:bodyPr/>
                    <a:lstStyle/>
                    <a:p>
                      <a:r>
                        <a:rPr lang="en-US" dirty="0">
                          <a:solidFill>
                            <a:srgbClr val="FF0000"/>
                          </a:solidFill>
                        </a:rPr>
                        <a:t>10</a:t>
                      </a:r>
                    </a:p>
                  </a:txBody>
                  <a:tcPr/>
                </a:tc>
                <a:extLst>
                  <a:ext uri="{0D108BD9-81ED-4DB2-BD59-A6C34878D82A}">
                    <a16:rowId xmlns:a16="http://schemas.microsoft.com/office/drawing/2014/main" val="1146424579"/>
                  </a:ext>
                </a:extLst>
              </a:tr>
              <a:tr h="452621">
                <a:tc>
                  <a:txBody>
                    <a:bodyPr/>
                    <a:lstStyle/>
                    <a:p>
                      <a:pPr algn="ctr"/>
                      <a:r>
                        <a:rPr lang="en-US" dirty="0">
                          <a:solidFill>
                            <a:schemeClr val="tx1"/>
                          </a:solidFill>
                        </a:rPr>
                        <a:t>G</a:t>
                      </a:r>
                    </a:p>
                  </a:txBody>
                  <a:tcPr/>
                </a:tc>
                <a:tc>
                  <a:txBody>
                    <a:bodyPr/>
                    <a:lstStyle/>
                    <a:p>
                      <a:r>
                        <a:rPr lang="en-US" dirty="0">
                          <a:solidFill>
                            <a:schemeClr val="tx1"/>
                          </a:solidFill>
                        </a:rPr>
                        <a:t>0</a:t>
                      </a:r>
                    </a:p>
                  </a:txBody>
                  <a:tcPr/>
                </a:tc>
                <a:extLst>
                  <a:ext uri="{0D108BD9-81ED-4DB2-BD59-A6C34878D82A}">
                    <a16:rowId xmlns:a16="http://schemas.microsoft.com/office/drawing/2014/main" val="958517701"/>
                  </a:ext>
                </a:extLst>
              </a:tr>
            </a:tbl>
          </a:graphicData>
        </a:graphic>
      </p:graphicFrame>
      <p:sp>
        <p:nvSpPr>
          <p:cNvPr id="22" name="Text Box 31">
            <a:extLst>
              <a:ext uri="{FF2B5EF4-FFF2-40B4-BE49-F238E27FC236}">
                <a16:creationId xmlns:a16="http://schemas.microsoft.com/office/drawing/2014/main" id="{9A63FE97-417C-509B-D9E5-DAD12938F94E}"/>
              </a:ext>
            </a:extLst>
          </p:cNvPr>
          <p:cNvSpPr txBox="1">
            <a:spLocks noChangeArrowheads="1"/>
          </p:cNvSpPr>
          <p:nvPr/>
        </p:nvSpPr>
        <p:spPr bwMode="auto">
          <a:xfrm>
            <a:off x="9225557" y="5220718"/>
            <a:ext cx="212592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61=14+10+17+20+0</a:t>
            </a:r>
          </a:p>
        </p:txBody>
      </p:sp>
      <p:sp>
        <p:nvSpPr>
          <p:cNvPr id="23" name="Text Box 31">
            <a:extLst>
              <a:ext uri="{FF2B5EF4-FFF2-40B4-BE49-F238E27FC236}">
                <a16:creationId xmlns:a16="http://schemas.microsoft.com/office/drawing/2014/main" id="{4C9077D6-BE55-2A35-8396-2B4FA75D6A86}"/>
              </a:ext>
            </a:extLst>
          </p:cNvPr>
          <p:cNvSpPr txBox="1">
            <a:spLocks noChangeArrowheads="1"/>
          </p:cNvSpPr>
          <p:nvPr/>
        </p:nvSpPr>
        <p:spPr bwMode="auto">
          <a:xfrm>
            <a:off x="7493523" y="4879002"/>
            <a:ext cx="161496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41=14+8+9+10 </a:t>
            </a:r>
          </a:p>
        </p:txBody>
      </p:sp>
      <p:sp>
        <p:nvSpPr>
          <p:cNvPr id="25" name="Text Box 31">
            <a:extLst>
              <a:ext uri="{FF2B5EF4-FFF2-40B4-BE49-F238E27FC236}">
                <a16:creationId xmlns:a16="http://schemas.microsoft.com/office/drawing/2014/main" id="{A3AD0269-BA0B-64BA-89A7-F93B6E211213}"/>
              </a:ext>
            </a:extLst>
          </p:cNvPr>
          <p:cNvSpPr txBox="1">
            <a:spLocks noChangeArrowheads="1"/>
          </p:cNvSpPr>
          <p:nvPr/>
        </p:nvSpPr>
        <p:spPr bwMode="auto">
          <a:xfrm>
            <a:off x="8324758" y="2834446"/>
            <a:ext cx="119083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43=11+32 </a:t>
            </a:r>
          </a:p>
        </p:txBody>
      </p:sp>
      <p:sp>
        <p:nvSpPr>
          <p:cNvPr id="29" name="Text Box 31">
            <a:extLst>
              <a:ext uri="{FF2B5EF4-FFF2-40B4-BE49-F238E27FC236}">
                <a16:creationId xmlns:a16="http://schemas.microsoft.com/office/drawing/2014/main" id="{AA6BDC60-6A1E-A73A-E101-F5675CDF05D9}"/>
              </a:ext>
            </a:extLst>
          </p:cNvPr>
          <p:cNvSpPr txBox="1">
            <a:spLocks noChangeArrowheads="1"/>
          </p:cNvSpPr>
          <p:nvPr/>
        </p:nvSpPr>
        <p:spPr bwMode="auto">
          <a:xfrm>
            <a:off x="10038861" y="2891127"/>
            <a:ext cx="1091723"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42=7+35</a:t>
            </a:r>
          </a:p>
        </p:txBody>
      </p:sp>
      <p:sp>
        <p:nvSpPr>
          <p:cNvPr id="30" name="Text Box 31">
            <a:extLst>
              <a:ext uri="{FF2B5EF4-FFF2-40B4-BE49-F238E27FC236}">
                <a16:creationId xmlns:a16="http://schemas.microsoft.com/office/drawing/2014/main" id="{3814CB77-161B-E61D-73AA-72AD56DA853F}"/>
              </a:ext>
            </a:extLst>
          </p:cNvPr>
          <p:cNvSpPr txBox="1">
            <a:spLocks noChangeArrowheads="1"/>
          </p:cNvSpPr>
          <p:nvPr/>
        </p:nvSpPr>
        <p:spPr bwMode="auto">
          <a:xfrm>
            <a:off x="6532533" y="1510374"/>
            <a:ext cx="212591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dirty="0"/>
              <a:t>Open:[D,B] </a:t>
            </a:r>
          </a:p>
        </p:txBody>
      </p:sp>
      <p:sp>
        <p:nvSpPr>
          <p:cNvPr id="31" name="Text Box 31">
            <a:extLst>
              <a:ext uri="{FF2B5EF4-FFF2-40B4-BE49-F238E27FC236}">
                <a16:creationId xmlns:a16="http://schemas.microsoft.com/office/drawing/2014/main" id="{F689313C-9359-6F32-C5CC-11A6059EE065}"/>
              </a:ext>
            </a:extLst>
          </p:cNvPr>
          <p:cNvSpPr txBox="1">
            <a:spLocks noChangeArrowheads="1"/>
          </p:cNvSpPr>
          <p:nvPr/>
        </p:nvSpPr>
        <p:spPr bwMode="auto">
          <a:xfrm>
            <a:off x="6525909" y="2020586"/>
            <a:ext cx="2191666"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dirty="0"/>
              <a:t>Closed:[A,C,F,E] </a:t>
            </a:r>
          </a:p>
        </p:txBody>
      </p:sp>
      <p:grpSp>
        <p:nvGrpSpPr>
          <p:cNvPr id="32" name="Group 31">
            <a:extLst>
              <a:ext uri="{FF2B5EF4-FFF2-40B4-BE49-F238E27FC236}">
                <a16:creationId xmlns:a16="http://schemas.microsoft.com/office/drawing/2014/main" id="{74538785-64EC-7BBC-BE2C-AA79C210F940}"/>
              </a:ext>
            </a:extLst>
          </p:cNvPr>
          <p:cNvGrpSpPr/>
          <p:nvPr/>
        </p:nvGrpSpPr>
        <p:grpSpPr>
          <a:xfrm>
            <a:off x="9442683" y="1531723"/>
            <a:ext cx="470647" cy="502009"/>
            <a:chOff x="2676998" y="2966359"/>
            <a:chExt cx="470647" cy="502009"/>
          </a:xfrm>
        </p:grpSpPr>
        <p:sp>
          <p:nvSpPr>
            <p:cNvPr id="33" name="Oval 4">
              <a:extLst>
                <a:ext uri="{FF2B5EF4-FFF2-40B4-BE49-F238E27FC236}">
                  <a16:creationId xmlns:a16="http://schemas.microsoft.com/office/drawing/2014/main" id="{E527D061-0602-E1E8-0A38-9E5DFFC4907A}"/>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34" name="Text Box 5">
              <a:extLst>
                <a:ext uri="{FF2B5EF4-FFF2-40B4-BE49-F238E27FC236}">
                  <a16:creationId xmlns:a16="http://schemas.microsoft.com/office/drawing/2014/main" id="{575C487A-3B4C-C0E9-33F3-CCAD7A21B8E9}"/>
                </a:ext>
              </a:extLst>
            </p:cNvPr>
            <p:cNvSpPr txBox="1">
              <a:spLocks noChangeArrowheads="1"/>
            </p:cNvSpPr>
            <p:nvPr/>
          </p:nvSpPr>
          <p:spPr bwMode="auto">
            <a:xfrm>
              <a:off x="2734902" y="2966359"/>
              <a:ext cx="377026"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A</a:t>
              </a:r>
            </a:p>
          </p:txBody>
        </p:sp>
      </p:grpSp>
      <p:sp>
        <p:nvSpPr>
          <p:cNvPr id="35" name="Line 16">
            <a:extLst>
              <a:ext uri="{FF2B5EF4-FFF2-40B4-BE49-F238E27FC236}">
                <a16:creationId xmlns:a16="http://schemas.microsoft.com/office/drawing/2014/main" id="{D6789216-1A00-9F21-3156-DFCC313DF362}"/>
              </a:ext>
            </a:extLst>
          </p:cNvPr>
          <p:cNvSpPr>
            <a:spLocks noChangeShapeType="1"/>
          </p:cNvSpPr>
          <p:nvPr/>
        </p:nvSpPr>
        <p:spPr bwMode="auto">
          <a:xfrm rot="5400000" flipH="1" flipV="1">
            <a:off x="9013734" y="1968685"/>
            <a:ext cx="470646" cy="470645"/>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36" name="Line 16">
            <a:extLst>
              <a:ext uri="{FF2B5EF4-FFF2-40B4-BE49-F238E27FC236}">
                <a16:creationId xmlns:a16="http://schemas.microsoft.com/office/drawing/2014/main" id="{11E8C94C-F386-5468-22B3-35AE0D23DFEF}"/>
              </a:ext>
            </a:extLst>
          </p:cNvPr>
          <p:cNvSpPr>
            <a:spLocks noChangeShapeType="1"/>
          </p:cNvSpPr>
          <p:nvPr/>
        </p:nvSpPr>
        <p:spPr bwMode="auto">
          <a:xfrm rot="10800000" flipH="1" flipV="1">
            <a:off x="9850711" y="1986517"/>
            <a:ext cx="470646" cy="470645"/>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grpSp>
        <p:nvGrpSpPr>
          <p:cNvPr id="37" name="Group 36">
            <a:extLst>
              <a:ext uri="{FF2B5EF4-FFF2-40B4-BE49-F238E27FC236}">
                <a16:creationId xmlns:a16="http://schemas.microsoft.com/office/drawing/2014/main" id="{F99649A4-6747-EFFD-4303-49AF6D6A7227}"/>
              </a:ext>
            </a:extLst>
          </p:cNvPr>
          <p:cNvGrpSpPr/>
          <p:nvPr/>
        </p:nvGrpSpPr>
        <p:grpSpPr>
          <a:xfrm>
            <a:off x="8719432" y="2376906"/>
            <a:ext cx="470647" cy="502009"/>
            <a:chOff x="2676998" y="2966359"/>
            <a:chExt cx="470647" cy="502009"/>
          </a:xfrm>
        </p:grpSpPr>
        <p:sp>
          <p:nvSpPr>
            <p:cNvPr id="38" name="Oval 4">
              <a:extLst>
                <a:ext uri="{FF2B5EF4-FFF2-40B4-BE49-F238E27FC236}">
                  <a16:creationId xmlns:a16="http://schemas.microsoft.com/office/drawing/2014/main" id="{CB177E30-CFEF-3292-7D7F-ACC0316B0E84}"/>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39" name="Text Box 5">
              <a:extLst>
                <a:ext uri="{FF2B5EF4-FFF2-40B4-BE49-F238E27FC236}">
                  <a16:creationId xmlns:a16="http://schemas.microsoft.com/office/drawing/2014/main" id="{366C6C85-E586-E474-F38B-A7095E8CCBDF}"/>
                </a:ext>
              </a:extLst>
            </p:cNvPr>
            <p:cNvSpPr txBox="1">
              <a:spLocks noChangeArrowheads="1"/>
            </p:cNvSpPr>
            <p:nvPr/>
          </p:nvSpPr>
          <p:spPr bwMode="auto">
            <a:xfrm>
              <a:off x="2734902" y="2966359"/>
              <a:ext cx="362600"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B</a:t>
              </a:r>
            </a:p>
          </p:txBody>
        </p:sp>
      </p:grpSp>
      <p:grpSp>
        <p:nvGrpSpPr>
          <p:cNvPr id="40" name="Group 39">
            <a:extLst>
              <a:ext uri="{FF2B5EF4-FFF2-40B4-BE49-F238E27FC236}">
                <a16:creationId xmlns:a16="http://schemas.microsoft.com/office/drawing/2014/main" id="{E4D3EC20-D43E-43B0-3606-B1FDCF606700}"/>
              </a:ext>
            </a:extLst>
          </p:cNvPr>
          <p:cNvGrpSpPr/>
          <p:nvPr/>
        </p:nvGrpSpPr>
        <p:grpSpPr>
          <a:xfrm>
            <a:off x="10233693" y="2391969"/>
            <a:ext cx="470647" cy="502009"/>
            <a:chOff x="2676998" y="2966359"/>
            <a:chExt cx="470647" cy="502009"/>
          </a:xfrm>
        </p:grpSpPr>
        <p:sp>
          <p:nvSpPr>
            <p:cNvPr id="41" name="Oval 4">
              <a:extLst>
                <a:ext uri="{FF2B5EF4-FFF2-40B4-BE49-F238E27FC236}">
                  <a16:creationId xmlns:a16="http://schemas.microsoft.com/office/drawing/2014/main" id="{7C6CD986-F38E-C958-B0B7-9E8B28C09CC1}"/>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42" name="Text Box 5">
              <a:extLst>
                <a:ext uri="{FF2B5EF4-FFF2-40B4-BE49-F238E27FC236}">
                  <a16:creationId xmlns:a16="http://schemas.microsoft.com/office/drawing/2014/main" id="{A6F43D7C-50CD-17D0-ED59-984BB2330AF3}"/>
                </a:ext>
              </a:extLst>
            </p:cNvPr>
            <p:cNvSpPr txBox="1">
              <a:spLocks noChangeArrowheads="1"/>
            </p:cNvSpPr>
            <p:nvPr/>
          </p:nvSpPr>
          <p:spPr bwMode="auto">
            <a:xfrm>
              <a:off x="2734902" y="2966359"/>
              <a:ext cx="385042"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D</a:t>
              </a:r>
            </a:p>
          </p:txBody>
        </p:sp>
      </p:grpSp>
      <p:grpSp>
        <p:nvGrpSpPr>
          <p:cNvPr id="43" name="Group 42">
            <a:extLst>
              <a:ext uri="{FF2B5EF4-FFF2-40B4-BE49-F238E27FC236}">
                <a16:creationId xmlns:a16="http://schemas.microsoft.com/office/drawing/2014/main" id="{AF47D69E-ED27-05A5-63B9-89B52656C93B}"/>
              </a:ext>
            </a:extLst>
          </p:cNvPr>
          <p:cNvGrpSpPr/>
          <p:nvPr/>
        </p:nvGrpSpPr>
        <p:grpSpPr>
          <a:xfrm>
            <a:off x="9423597" y="2670984"/>
            <a:ext cx="470647" cy="502009"/>
            <a:chOff x="2676998" y="2966359"/>
            <a:chExt cx="470647" cy="502009"/>
          </a:xfrm>
        </p:grpSpPr>
        <p:sp>
          <p:nvSpPr>
            <p:cNvPr id="44" name="Oval 4">
              <a:extLst>
                <a:ext uri="{FF2B5EF4-FFF2-40B4-BE49-F238E27FC236}">
                  <a16:creationId xmlns:a16="http://schemas.microsoft.com/office/drawing/2014/main" id="{5D32A027-D229-B176-C5D4-96CD57D24DF8}"/>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45" name="Text Box 5">
              <a:extLst>
                <a:ext uri="{FF2B5EF4-FFF2-40B4-BE49-F238E27FC236}">
                  <a16:creationId xmlns:a16="http://schemas.microsoft.com/office/drawing/2014/main" id="{C010E8A5-2B0A-9939-FDED-98FFCECA6DAC}"/>
                </a:ext>
              </a:extLst>
            </p:cNvPr>
            <p:cNvSpPr txBox="1">
              <a:spLocks noChangeArrowheads="1"/>
            </p:cNvSpPr>
            <p:nvPr/>
          </p:nvSpPr>
          <p:spPr bwMode="auto">
            <a:xfrm>
              <a:off x="2734902" y="2966359"/>
              <a:ext cx="352982"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C</a:t>
              </a:r>
            </a:p>
          </p:txBody>
        </p:sp>
      </p:grpSp>
      <p:sp>
        <p:nvSpPr>
          <p:cNvPr id="46" name="Line 16">
            <a:extLst>
              <a:ext uri="{FF2B5EF4-FFF2-40B4-BE49-F238E27FC236}">
                <a16:creationId xmlns:a16="http://schemas.microsoft.com/office/drawing/2014/main" id="{46B8FCED-1AAE-CAAF-5D13-F1723869E0C6}"/>
              </a:ext>
            </a:extLst>
          </p:cNvPr>
          <p:cNvSpPr>
            <a:spLocks noChangeShapeType="1"/>
          </p:cNvSpPr>
          <p:nvPr/>
        </p:nvSpPr>
        <p:spPr bwMode="auto">
          <a:xfrm rot="2700000" flipH="1" flipV="1">
            <a:off x="9434358" y="2145469"/>
            <a:ext cx="470646" cy="470645"/>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grpSp>
        <p:nvGrpSpPr>
          <p:cNvPr id="47" name="Group 46">
            <a:extLst>
              <a:ext uri="{FF2B5EF4-FFF2-40B4-BE49-F238E27FC236}">
                <a16:creationId xmlns:a16="http://schemas.microsoft.com/office/drawing/2014/main" id="{3D4CE24E-3F8B-3983-9BEA-5B5E782FDBE6}"/>
              </a:ext>
            </a:extLst>
          </p:cNvPr>
          <p:cNvGrpSpPr/>
          <p:nvPr/>
        </p:nvGrpSpPr>
        <p:grpSpPr>
          <a:xfrm>
            <a:off x="8799646" y="3555935"/>
            <a:ext cx="470647" cy="502009"/>
            <a:chOff x="2676998" y="2966359"/>
            <a:chExt cx="470647" cy="502009"/>
          </a:xfrm>
        </p:grpSpPr>
        <p:sp>
          <p:nvSpPr>
            <p:cNvPr id="48" name="Oval 4">
              <a:extLst>
                <a:ext uri="{FF2B5EF4-FFF2-40B4-BE49-F238E27FC236}">
                  <a16:creationId xmlns:a16="http://schemas.microsoft.com/office/drawing/2014/main" id="{2B9E8556-E96F-CB58-F4DC-4300008D0E02}"/>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49" name="Text Box 5">
              <a:extLst>
                <a:ext uri="{FF2B5EF4-FFF2-40B4-BE49-F238E27FC236}">
                  <a16:creationId xmlns:a16="http://schemas.microsoft.com/office/drawing/2014/main" id="{50C7BF96-D130-A92E-CC82-7131DDAE42E5}"/>
                </a:ext>
              </a:extLst>
            </p:cNvPr>
            <p:cNvSpPr txBox="1">
              <a:spLocks noChangeArrowheads="1"/>
            </p:cNvSpPr>
            <p:nvPr/>
          </p:nvSpPr>
          <p:spPr bwMode="auto">
            <a:xfrm>
              <a:off x="2734902" y="2966359"/>
              <a:ext cx="338554"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E</a:t>
              </a:r>
            </a:p>
          </p:txBody>
        </p:sp>
      </p:grpSp>
      <p:grpSp>
        <p:nvGrpSpPr>
          <p:cNvPr id="50" name="Group 49">
            <a:extLst>
              <a:ext uri="{FF2B5EF4-FFF2-40B4-BE49-F238E27FC236}">
                <a16:creationId xmlns:a16="http://schemas.microsoft.com/office/drawing/2014/main" id="{461EAEBB-4F00-747D-8835-77A5BEAE195C}"/>
              </a:ext>
            </a:extLst>
          </p:cNvPr>
          <p:cNvGrpSpPr/>
          <p:nvPr/>
        </p:nvGrpSpPr>
        <p:grpSpPr>
          <a:xfrm>
            <a:off x="10014808" y="3582331"/>
            <a:ext cx="470647" cy="502009"/>
            <a:chOff x="2676998" y="2966359"/>
            <a:chExt cx="470647" cy="502009"/>
          </a:xfrm>
        </p:grpSpPr>
        <p:sp>
          <p:nvSpPr>
            <p:cNvPr id="51" name="Oval 4">
              <a:extLst>
                <a:ext uri="{FF2B5EF4-FFF2-40B4-BE49-F238E27FC236}">
                  <a16:creationId xmlns:a16="http://schemas.microsoft.com/office/drawing/2014/main" id="{ABC3A3B8-0975-FA6E-59C5-EB89A210B04B}"/>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52" name="Text Box 5">
              <a:extLst>
                <a:ext uri="{FF2B5EF4-FFF2-40B4-BE49-F238E27FC236}">
                  <a16:creationId xmlns:a16="http://schemas.microsoft.com/office/drawing/2014/main" id="{693613EB-BCBC-B0C1-ACEA-59B5A89589EA}"/>
                </a:ext>
              </a:extLst>
            </p:cNvPr>
            <p:cNvSpPr txBox="1">
              <a:spLocks noChangeArrowheads="1"/>
            </p:cNvSpPr>
            <p:nvPr/>
          </p:nvSpPr>
          <p:spPr bwMode="auto">
            <a:xfrm>
              <a:off x="2734902" y="2966359"/>
              <a:ext cx="330540"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F</a:t>
              </a:r>
            </a:p>
          </p:txBody>
        </p:sp>
      </p:grpSp>
      <p:sp>
        <p:nvSpPr>
          <p:cNvPr id="61" name="Line 16">
            <a:extLst>
              <a:ext uri="{FF2B5EF4-FFF2-40B4-BE49-F238E27FC236}">
                <a16:creationId xmlns:a16="http://schemas.microsoft.com/office/drawing/2014/main" id="{C5856652-0CC6-5D67-77EB-3B8960BFCAE4}"/>
              </a:ext>
            </a:extLst>
          </p:cNvPr>
          <p:cNvSpPr>
            <a:spLocks noChangeShapeType="1"/>
          </p:cNvSpPr>
          <p:nvPr/>
        </p:nvSpPr>
        <p:spPr bwMode="auto">
          <a:xfrm rot="5400000" flipH="1" flipV="1">
            <a:off x="9044214" y="3133021"/>
            <a:ext cx="470646" cy="470645"/>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63" name="Line 16">
            <a:extLst>
              <a:ext uri="{FF2B5EF4-FFF2-40B4-BE49-F238E27FC236}">
                <a16:creationId xmlns:a16="http://schemas.microsoft.com/office/drawing/2014/main" id="{466F5BAD-F03D-9AD5-6A22-C1491BC7549D}"/>
              </a:ext>
            </a:extLst>
          </p:cNvPr>
          <p:cNvSpPr>
            <a:spLocks noChangeShapeType="1"/>
          </p:cNvSpPr>
          <p:nvPr/>
        </p:nvSpPr>
        <p:spPr bwMode="auto">
          <a:xfrm rot="10800000" flipH="1" flipV="1">
            <a:off x="9808039" y="3150853"/>
            <a:ext cx="470646" cy="470645"/>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grpSp>
        <p:nvGrpSpPr>
          <p:cNvPr id="68" name="Group 67">
            <a:extLst>
              <a:ext uri="{FF2B5EF4-FFF2-40B4-BE49-F238E27FC236}">
                <a16:creationId xmlns:a16="http://schemas.microsoft.com/office/drawing/2014/main" id="{A8A2FCE6-E4D7-CD4B-E47E-3B864CD76C3F}"/>
              </a:ext>
            </a:extLst>
          </p:cNvPr>
          <p:cNvGrpSpPr/>
          <p:nvPr/>
        </p:nvGrpSpPr>
        <p:grpSpPr>
          <a:xfrm>
            <a:off x="10043766" y="4708427"/>
            <a:ext cx="470647" cy="502009"/>
            <a:chOff x="2676998" y="2966359"/>
            <a:chExt cx="470647" cy="502009"/>
          </a:xfrm>
        </p:grpSpPr>
        <p:sp>
          <p:nvSpPr>
            <p:cNvPr id="69" name="Oval 4">
              <a:extLst>
                <a:ext uri="{FF2B5EF4-FFF2-40B4-BE49-F238E27FC236}">
                  <a16:creationId xmlns:a16="http://schemas.microsoft.com/office/drawing/2014/main" id="{09BD5DED-C1C6-D2FA-D223-B71434BF1A4B}"/>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73" name="Text Box 5">
              <a:extLst>
                <a:ext uri="{FF2B5EF4-FFF2-40B4-BE49-F238E27FC236}">
                  <a16:creationId xmlns:a16="http://schemas.microsoft.com/office/drawing/2014/main" id="{A3C95FB3-C43F-0985-57AC-6072ED72629B}"/>
                </a:ext>
              </a:extLst>
            </p:cNvPr>
            <p:cNvSpPr txBox="1">
              <a:spLocks noChangeArrowheads="1"/>
            </p:cNvSpPr>
            <p:nvPr/>
          </p:nvSpPr>
          <p:spPr bwMode="auto">
            <a:xfrm>
              <a:off x="2734902" y="2966359"/>
              <a:ext cx="386644"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G</a:t>
              </a:r>
            </a:p>
          </p:txBody>
        </p:sp>
      </p:grpSp>
      <p:sp>
        <p:nvSpPr>
          <p:cNvPr id="77" name="Line 16">
            <a:extLst>
              <a:ext uri="{FF2B5EF4-FFF2-40B4-BE49-F238E27FC236}">
                <a16:creationId xmlns:a16="http://schemas.microsoft.com/office/drawing/2014/main" id="{2696C1C0-8010-EDE0-DADC-255CF08B2B06}"/>
              </a:ext>
            </a:extLst>
          </p:cNvPr>
          <p:cNvSpPr>
            <a:spLocks noChangeShapeType="1"/>
          </p:cNvSpPr>
          <p:nvPr/>
        </p:nvSpPr>
        <p:spPr bwMode="auto">
          <a:xfrm rot="2700000" flipH="1" flipV="1">
            <a:off x="10037862" y="4187629"/>
            <a:ext cx="470646" cy="470645"/>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78" name="Line 16">
            <a:extLst>
              <a:ext uri="{FF2B5EF4-FFF2-40B4-BE49-F238E27FC236}">
                <a16:creationId xmlns:a16="http://schemas.microsoft.com/office/drawing/2014/main" id="{C488B687-2DB1-CB06-690A-C55EC067AC51}"/>
              </a:ext>
            </a:extLst>
          </p:cNvPr>
          <p:cNvSpPr>
            <a:spLocks noChangeShapeType="1"/>
          </p:cNvSpPr>
          <p:nvPr/>
        </p:nvSpPr>
        <p:spPr bwMode="auto">
          <a:xfrm rot="5400000" flipH="1" flipV="1">
            <a:off x="8379750" y="3992557"/>
            <a:ext cx="470646" cy="470645"/>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grpSp>
        <p:nvGrpSpPr>
          <p:cNvPr id="79" name="Group 78">
            <a:extLst>
              <a:ext uri="{FF2B5EF4-FFF2-40B4-BE49-F238E27FC236}">
                <a16:creationId xmlns:a16="http://schemas.microsoft.com/office/drawing/2014/main" id="{EA3A0D6E-2F71-842C-1472-17E3B5DF7950}"/>
              </a:ext>
            </a:extLst>
          </p:cNvPr>
          <p:cNvGrpSpPr/>
          <p:nvPr/>
        </p:nvGrpSpPr>
        <p:grpSpPr>
          <a:xfrm>
            <a:off x="8138004" y="4420983"/>
            <a:ext cx="470647" cy="502009"/>
            <a:chOff x="2676998" y="2966359"/>
            <a:chExt cx="470647" cy="502009"/>
          </a:xfrm>
        </p:grpSpPr>
        <p:sp>
          <p:nvSpPr>
            <p:cNvPr id="80" name="Oval 4">
              <a:extLst>
                <a:ext uri="{FF2B5EF4-FFF2-40B4-BE49-F238E27FC236}">
                  <a16:creationId xmlns:a16="http://schemas.microsoft.com/office/drawing/2014/main" id="{36EE26DD-2F38-2B44-2EFF-7E564E591FC1}"/>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89" name="Text Box 5">
              <a:extLst>
                <a:ext uri="{FF2B5EF4-FFF2-40B4-BE49-F238E27FC236}">
                  <a16:creationId xmlns:a16="http://schemas.microsoft.com/office/drawing/2014/main" id="{CDBA648D-1BE5-DBF7-9519-8236A5C8AFD4}"/>
                </a:ext>
              </a:extLst>
            </p:cNvPr>
            <p:cNvSpPr txBox="1">
              <a:spLocks noChangeArrowheads="1"/>
            </p:cNvSpPr>
            <p:nvPr/>
          </p:nvSpPr>
          <p:spPr bwMode="auto">
            <a:xfrm>
              <a:off x="2734902" y="2966359"/>
              <a:ext cx="385042"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H</a:t>
              </a:r>
            </a:p>
          </p:txBody>
        </p:sp>
      </p:grpSp>
      <p:sp>
        <p:nvSpPr>
          <p:cNvPr id="18" name="TextBox 17">
            <a:extLst>
              <a:ext uri="{FF2B5EF4-FFF2-40B4-BE49-F238E27FC236}">
                <a16:creationId xmlns:a16="http://schemas.microsoft.com/office/drawing/2014/main" id="{1D6EB1FF-C845-0E9D-C6A1-23D23CFF6EC3}"/>
              </a:ext>
            </a:extLst>
          </p:cNvPr>
          <p:cNvSpPr txBox="1"/>
          <p:nvPr/>
        </p:nvSpPr>
        <p:spPr>
          <a:xfrm>
            <a:off x="7122853" y="3114725"/>
            <a:ext cx="1088189" cy="461665"/>
          </a:xfrm>
          <a:prstGeom prst="rect">
            <a:avLst/>
          </a:prstGeom>
          <a:noFill/>
        </p:spPr>
        <p:txBody>
          <a:bodyPr wrap="square">
            <a:spAutoFit/>
          </a:bodyPr>
          <a:lstStyle/>
          <a:p>
            <a:r>
              <a:rPr lang="en-US" altLang="en-US" sz="2400" dirty="0">
                <a:solidFill>
                  <a:srgbClr val="FF0000"/>
                </a:solidFill>
              </a:rPr>
              <a:t>[H,B] </a:t>
            </a:r>
            <a:endParaRPr lang="en-US" sz="2400" dirty="0">
              <a:solidFill>
                <a:srgbClr val="FF0000"/>
              </a:solidFill>
            </a:endParaRPr>
          </a:p>
        </p:txBody>
      </p:sp>
      <p:grpSp>
        <p:nvGrpSpPr>
          <p:cNvPr id="20" name="Group 19">
            <a:extLst>
              <a:ext uri="{FF2B5EF4-FFF2-40B4-BE49-F238E27FC236}">
                <a16:creationId xmlns:a16="http://schemas.microsoft.com/office/drawing/2014/main" id="{32F63C77-37F2-3F35-894F-34419BB0412A}"/>
              </a:ext>
            </a:extLst>
          </p:cNvPr>
          <p:cNvGrpSpPr/>
          <p:nvPr/>
        </p:nvGrpSpPr>
        <p:grpSpPr>
          <a:xfrm>
            <a:off x="7551433" y="3234155"/>
            <a:ext cx="208328" cy="225796"/>
            <a:chOff x="2630643" y="3121030"/>
            <a:chExt cx="208328" cy="225796"/>
          </a:xfrm>
        </p:grpSpPr>
        <p:cxnSp>
          <p:nvCxnSpPr>
            <p:cNvPr id="21" name="Straight Connector 20">
              <a:extLst>
                <a:ext uri="{FF2B5EF4-FFF2-40B4-BE49-F238E27FC236}">
                  <a16:creationId xmlns:a16="http://schemas.microsoft.com/office/drawing/2014/main" id="{031ED80F-EDBE-3CAB-1B5C-35F1FF0DB353}"/>
                </a:ext>
              </a:extLst>
            </p:cNvPr>
            <p:cNvCxnSpPr>
              <a:cxnSpLocks/>
            </p:cNvCxnSpPr>
            <p:nvPr/>
          </p:nvCxnSpPr>
          <p:spPr>
            <a:xfrm>
              <a:off x="2636739" y="3127126"/>
              <a:ext cx="202232" cy="2197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CC2A70C-F708-E1ED-0120-0E678BC20F6C}"/>
                </a:ext>
              </a:extLst>
            </p:cNvPr>
            <p:cNvCxnSpPr>
              <a:cxnSpLocks/>
            </p:cNvCxnSpPr>
            <p:nvPr/>
          </p:nvCxnSpPr>
          <p:spPr>
            <a:xfrm flipH="1">
              <a:off x="2630643" y="3121030"/>
              <a:ext cx="202232" cy="21970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 name="Élőláb helye 2">
            <a:extLst>
              <a:ext uri="{FF2B5EF4-FFF2-40B4-BE49-F238E27FC236}">
                <a16:creationId xmlns:a16="http://schemas.microsoft.com/office/drawing/2014/main" id="{70065018-0AAE-A294-614C-29CCFB6957F5}"/>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26" name="Csoportba foglalás 25">
            <a:extLst>
              <a:ext uri="{FF2B5EF4-FFF2-40B4-BE49-F238E27FC236}">
                <a16:creationId xmlns:a16="http://schemas.microsoft.com/office/drawing/2014/main" id="{2F1B376B-C734-DF33-35EB-916E2E492880}"/>
              </a:ext>
            </a:extLst>
          </p:cNvPr>
          <p:cNvGrpSpPr/>
          <p:nvPr/>
        </p:nvGrpSpPr>
        <p:grpSpPr>
          <a:xfrm>
            <a:off x="3078726" y="6038296"/>
            <a:ext cx="1736050" cy="787001"/>
            <a:chOff x="6717298" y="6108892"/>
            <a:chExt cx="1736050" cy="787001"/>
          </a:xfrm>
        </p:grpSpPr>
        <p:pic>
          <p:nvPicPr>
            <p:cNvPr id="90" name="Ábra 89">
              <a:extLst>
                <a:ext uri="{FF2B5EF4-FFF2-40B4-BE49-F238E27FC236}">
                  <a16:creationId xmlns:a16="http://schemas.microsoft.com/office/drawing/2014/main" id="{F908C31F-07C3-3D31-4F4D-254A5D56A3BA}"/>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1528"/>
            <a:stretch/>
          </p:blipFill>
          <p:spPr>
            <a:xfrm>
              <a:off x="6717298" y="6197751"/>
              <a:ext cx="834080" cy="698142"/>
            </a:xfrm>
            <a:prstGeom prst="rect">
              <a:avLst/>
            </a:prstGeom>
          </p:spPr>
        </p:pic>
        <p:pic>
          <p:nvPicPr>
            <p:cNvPr id="91" name="Ábra 90">
              <a:extLst>
                <a:ext uri="{FF2B5EF4-FFF2-40B4-BE49-F238E27FC236}">
                  <a16:creationId xmlns:a16="http://schemas.microsoft.com/office/drawing/2014/main" id="{D7FD9542-AE86-B11C-525F-E4B56CE1B59F}"/>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557618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3CE73F0-22F3-4A02-16C0-592229571FBB}"/>
              </a:ext>
            </a:extLst>
          </p:cNvPr>
          <p:cNvSpPr>
            <a:spLocks noGrp="1"/>
          </p:cNvSpPr>
          <p:nvPr>
            <p:ph type="sldNum" sz="quarter" idx="12"/>
          </p:nvPr>
        </p:nvSpPr>
        <p:spPr/>
        <p:txBody>
          <a:bodyPr/>
          <a:lstStyle/>
          <a:p>
            <a:fld id="{9F7ECEBC-3B63-4262-8BE9-06366B519A9F}" type="slidenum">
              <a:rPr lang="hu-HU" smtClean="0"/>
              <a:pPr/>
              <a:t>64</a:t>
            </a:fld>
            <a:endParaRPr lang="hu-HU" dirty="0"/>
          </a:p>
        </p:txBody>
      </p:sp>
      <p:sp>
        <p:nvSpPr>
          <p:cNvPr id="6" name="Title 5">
            <a:extLst>
              <a:ext uri="{FF2B5EF4-FFF2-40B4-BE49-F238E27FC236}">
                <a16:creationId xmlns:a16="http://schemas.microsoft.com/office/drawing/2014/main" id="{DA51278C-4665-B6A4-9B52-8843CAF01462}"/>
              </a:ext>
            </a:extLst>
          </p:cNvPr>
          <p:cNvSpPr>
            <a:spLocks noGrp="1"/>
          </p:cNvSpPr>
          <p:nvPr>
            <p:ph type="title"/>
          </p:nvPr>
        </p:nvSpPr>
        <p:spPr/>
        <p:txBody>
          <a:bodyPr/>
          <a:lstStyle/>
          <a:p>
            <a:r>
              <a:rPr lang="hu-HU" dirty="0" err="1"/>
              <a:t>Example</a:t>
            </a:r>
            <a:r>
              <a:rPr lang="hu-HU" dirty="0"/>
              <a:t>: </a:t>
            </a:r>
            <a:r>
              <a:rPr lang="en-US" dirty="0"/>
              <a:t>A* Search Algorithm</a:t>
            </a:r>
          </a:p>
        </p:txBody>
      </p:sp>
      <p:grpSp>
        <p:nvGrpSpPr>
          <p:cNvPr id="53" name="Group 52">
            <a:extLst>
              <a:ext uri="{FF2B5EF4-FFF2-40B4-BE49-F238E27FC236}">
                <a16:creationId xmlns:a16="http://schemas.microsoft.com/office/drawing/2014/main" id="{8E01D95C-E568-2F16-B994-78F30BE842FE}"/>
              </a:ext>
            </a:extLst>
          </p:cNvPr>
          <p:cNvGrpSpPr/>
          <p:nvPr/>
        </p:nvGrpSpPr>
        <p:grpSpPr>
          <a:xfrm>
            <a:off x="987888" y="1671752"/>
            <a:ext cx="470647" cy="502009"/>
            <a:chOff x="2676998" y="2966359"/>
            <a:chExt cx="470647" cy="502009"/>
          </a:xfrm>
        </p:grpSpPr>
        <p:sp>
          <p:nvSpPr>
            <p:cNvPr id="7" name="Oval 4">
              <a:extLst>
                <a:ext uri="{FF2B5EF4-FFF2-40B4-BE49-F238E27FC236}">
                  <a16:creationId xmlns:a16="http://schemas.microsoft.com/office/drawing/2014/main" id="{5E9595B9-B6C7-1069-8B9E-5294AD07FF6B}"/>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8" name="Text Box 5">
              <a:extLst>
                <a:ext uri="{FF2B5EF4-FFF2-40B4-BE49-F238E27FC236}">
                  <a16:creationId xmlns:a16="http://schemas.microsoft.com/office/drawing/2014/main" id="{E0A62580-B999-55C5-6B8D-FAB216C96254}"/>
                </a:ext>
              </a:extLst>
            </p:cNvPr>
            <p:cNvSpPr txBox="1">
              <a:spLocks noChangeArrowheads="1"/>
            </p:cNvSpPr>
            <p:nvPr/>
          </p:nvSpPr>
          <p:spPr bwMode="auto">
            <a:xfrm>
              <a:off x="2734902" y="2966359"/>
              <a:ext cx="377026"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A</a:t>
              </a:r>
            </a:p>
          </p:txBody>
        </p:sp>
      </p:grpSp>
      <p:sp>
        <p:nvSpPr>
          <p:cNvPr id="27" name="Text Box 30">
            <a:extLst>
              <a:ext uri="{FF2B5EF4-FFF2-40B4-BE49-F238E27FC236}">
                <a16:creationId xmlns:a16="http://schemas.microsoft.com/office/drawing/2014/main" id="{BECF1777-9591-2066-EB53-49FACEE2DCB1}"/>
              </a:ext>
            </a:extLst>
          </p:cNvPr>
          <p:cNvSpPr txBox="1">
            <a:spLocks noChangeArrowheads="1"/>
          </p:cNvSpPr>
          <p:nvPr/>
        </p:nvSpPr>
        <p:spPr bwMode="auto">
          <a:xfrm>
            <a:off x="522856" y="1312518"/>
            <a:ext cx="1439946"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t>start state</a:t>
            </a:r>
          </a:p>
        </p:txBody>
      </p:sp>
      <p:sp>
        <p:nvSpPr>
          <p:cNvPr id="28" name="Text Box 31">
            <a:extLst>
              <a:ext uri="{FF2B5EF4-FFF2-40B4-BE49-F238E27FC236}">
                <a16:creationId xmlns:a16="http://schemas.microsoft.com/office/drawing/2014/main" id="{2696AA87-043B-0B89-1871-1FDDE3017B98}"/>
              </a:ext>
            </a:extLst>
          </p:cNvPr>
          <p:cNvSpPr txBox="1">
            <a:spLocks noChangeArrowheads="1"/>
          </p:cNvSpPr>
          <p:nvPr/>
        </p:nvSpPr>
        <p:spPr bwMode="auto">
          <a:xfrm>
            <a:off x="3359308" y="4824606"/>
            <a:ext cx="1388970"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t>goal state</a:t>
            </a:r>
          </a:p>
        </p:txBody>
      </p:sp>
      <p:grpSp>
        <p:nvGrpSpPr>
          <p:cNvPr id="54" name="Group 53">
            <a:extLst>
              <a:ext uri="{FF2B5EF4-FFF2-40B4-BE49-F238E27FC236}">
                <a16:creationId xmlns:a16="http://schemas.microsoft.com/office/drawing/2014/main" id="{A2D414F1-794D-8042-CC66-0B4CA6990178}"/>
              </a:ext>
            </a:extLst>
          </p:cNvPr>
          <p:cNvGrpSpPr/>
          <p:nvPr/>
        </p:nvGrpSpPr>
        <p:grpSpPr>
          <a:xfrm>
            <a:off x="227726" y="2978613"/>
            <a:ext cx="470647" cy="502009"/>
            <a:chOff x="2676998" y="2966359"/>
            <a:chExt cx="470647" cy="502009"/>
          </a:xfrm>
        </p:grpSpPr>
        <p:sp>
          <p:nvSpPr>
            <p:cNvPr id="55" name="Oval 4">
              <a:extLst>
                <a:ext uri="{FF2B5EF4-FFF2-40B4-BE49-F238E27FC236}">
                  <a16:creationId xmlns:a16="http://schemas.microsoft.com/office/drawing/2014/main" id="{85EA95B4-1896-5558-9998-237308C73849}"/>
                </a:ext>
              </a:extLst>
            </p:cNvPr>
            <p:cNvSpPr>
              <a:spLocks noChangeArrowheads="1"/>
            </p:cNvSpPr>
            <p:nvPr/>
          </p:nvSpPr>
          <p:spPr bwMode="auto">
            <a:xfrm>
              <a:off x="2676998" y="2997721"/>
              <a:ext cx="470647" cy="470647"/>
            </a:xfrm>
            <a:prstGeom prst="ellipse">
              <a:avLst/>
            </a:prstGeom>
            <a:noFill/>
            <a:ln w="38100">
              <a:solidFill>
                <a:srgbClr val="01285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56" name="Text Box 5">
              <a:extLst>
                <a:ext uri="{FF2B5EF4-FFF2-40B4-BE49-F238E27FC236}">
                  <a16:creationId xmlns:a16="http://schemas.microsoft.com/office/drawing/2014/main" id="{5058AFFF-29B8-1185-030D-E99C2790E012}"/>
                </a:ext>
              </a:extLst>
            </p:cNvPr>
            <p:cNvSpPr txBox="1">
              <a:spLocks noChangeArrowheads="1"/>
            </p:cNvSpPr>
            <p:nvPr/>
          </p:nvSpPr>
          <p:spPr bwMode="auto">
            <a:xfrm>
              <a:off x="2734902" y="2966359"/>
              <a:ext cx="362600"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B</a:t>
              </a:r>
            </a:p>
          </p:txBody>
        </p:sp>
      </p:grpSp>
      <p:grpSp>
        <p:nvGrpSpPr>
          <p:cNvPr id="57" name="Group 56">
            <a:extLst>
              <a:ext uri="{FF2B5EF4-FFF2-40B4-BE49-F238E27FC236}">
                <a16:creationId xmlns:a16="http://schemas.microsoft.com/office/drawing/2014/main" id="{D8B9D8E1-4220-DC28-76ED-F0D82F61FBCB}"/>
              </a:ext>
            </a:extLst>
          </p:cNvPr>
          <p:cNvGrpSpPr/>
          <p:nvPr/>
        </p:nvGrpSpPr>
        <p:grpSpPr>
          <a:xfrm>
            <a:off x="2412525" y="2129841"/>
            <a:ext cx="470647" cy="502009"/>
            <a:chOff x="2676998" y="2966359"/>
            <a:chExt cx="470647" cy="502009"/>
          </a:xfrm>
        </p:grpSpPr>
        <p:sp>
          <p:nvSpPr>
            <p:cNvPr id="58" name="Oval 4">
              <a:extLst>
                <a:ext uri="{FF2B5EF4-FFF2-40B4-BE49-F238E27FC236}">
                  <a16:creationId xmlns:a16="http://schemas.microsoft.com/office/drawing/2014/main" id="{23E7CF02-56C8-4CD1-093E-0D86A2F9A53B}"/>
                </a:ext>
              </a:extLst>
            </p:cNvPr>
            <p:cNvSpPr>
              <a:spLocks noChangeArrowheads="1"/>
            </p:cNvSpPr>
            <p:nvPr/>
          </p:nvSpPr>
          <p:spPr bwMode="auto">
            <a:xfrm>
              <a:off x="2676998" y="2997721"/>
              <a:ext cx="470647" cy="470647"/>
            </a:xfrm>
            <a:prstGeom prst="ellipse">
              <a:avLst/>
            </a:prstGeom>
            <a:noFill/>
            <a:ln w="38100">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59" name="Text Box 5">
              <a:extLst>
                <a:ext uri="{FF2B5EF4-FFF2-40B4-BE49-F238E27FC236}">
                  <a16:creationId xmlns:a16="http://schemas.microsoft.com/office/drawing/2014/main" id="{48189041-2426-5FD8-2CAD-FE8A9A268A45}"/>
                </a:ext>
              </a:extLst>
            </p:cNvPr>
            <p:cNvSpPr txBox="1">
              <a:spLocks noChangeArrowheads="1"/>
            </p:cNvSpPr>
            <p:nvPr/>
          </p:nvSpPr>
          <p:spPr bwMode="auto">
            <a:xfrm>
              <a:off x="2734902" y="2966359"/>
              <a:ext cx="385042"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D</a:t>
              </a:r>
            </a:p>
          </p:txBody>
        </p:sp>
      </p:grpSp>
      <p:sp>
        <p:nvSpPr>
          <p:cNvPr id="60" name="Line 16">
            <a:extLst>
              <a:ext uri="{FF2B5EF4-FFF2-40B4-BE49-F238E27FC236}">
                <a16:creationId xmlns:a16="http://schemas.microsoft.com/office/drawing/2014/main" id="{FA65ECAF-3278-1521-F8E3-AB59649D75CE}"/>
              </a:ext>
            </a:extLst>
          </p:cNvPr>
          <p:cNvSpPr>
            <a:spLocks noChangeShapeType="1"/>
          </p:cNvSpPr>
          <p:nvPr/>
        </p:nvSpPr>
        <p:spPr bwMode="auto">
          <a:xfrm flipH="1" flipV="1">
            <a:off x="1462579" y="1936021"/>
            <a:ext cx="995627" cy="285819"/>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62" name="Line 16">
            <a:extLst>
              <a:ext uri="{FF2B5EF4-FFF2-40B4-BE49-F238E27FC236}">
                <a16:creationId xmlns:a16="http://schemas.microsoft.com/office/drawing/2014/main" id="{FB261EA0-1A48-31B0-4182-DD9C9AE63213}"/>
              </a:ext>
            </a:extLst>
          </p:cNvPr>
          <p:cNvSpPr>
            <a:spLocks noChangeShapeType="1"/>
          </p:cNvSpPr>
          <p:nvPr/>
        </p:nvSpPr>
        <p:spPr bwMode="auto">
          <a:xfrm flipH="1" flipV="1">
            <a:off x="1302431" y="2178565"/>
            <a:ext cx="190398" cy="700565"/>
          </a:xfrm>
          <a:prstGeom prst="line">
            <a:avLst/>
          </a:prstGeom>
          <a:noFill/>
          <a:ln w="50800">
            <a:solidFill>
              <a:srgbClr val="FF0000"/>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grpSp>
        <p:nvGrpSpPr>
          <p:cNvPr id="64" name="Group 63">
            <a:extLst>
              <a:ext uri="{FF2B5EF4-FFF2-40B4-BE49-F238E27FC236}">
                <a16:creationId xmlns:a16="http://schemas.microsoft.com/office/drawing/2014/main" id="{628F68A5-A0AE-ABE9-B4B3-210ED93BD465}"/>
              </a:ext>
            </a:extLst>
          </p:cNvPr>
          <p:cNvGrpSpPr/>
          <p:nvPr/>
        </p:nvGrpSpPr>
        <p:grpSpPr>
          <a:xfrm>
            <a:off x="1370781" y="2847768"/>
            <a:ext cx="470647" cy="502009"/>
            <a:chOff x="2676998" y="2966359"/>
            <a:chExt cx="470647" cy="502009"/>
          </a:xfrm>
        </p:grpSpPr>
        <p:sp>
          <p:nvSpPr>
            <p:cNvPr id="65" name="Oval 4">
              <a:extLst>
                <a:ext uri="{FF2B5EF4-FFF2-40B4-BE49-F238E27FC236}">
                  <a16:creationId xmlns:a16="http://schemas.microsoft.com/office/drawing/2014/main" id="{C10E2A77-14DE-BE95-765A-8F912CC92D52}"/>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66" name="Text Box 5">
              <a:extLst>
                <a:ext uri="{FF2B5EF4-FFF2-40B4-BE49-F238E27FC236}">
                  <a16:creationId xmlns:a16="http://schemas.microsoft.com/office/drawing/2014/main" id="{4FCEC18A-EEFC-8A77-33C8-38AF85181A1F}"/>
                </a:ext>
              </a:extLst>
            </p:cNvPr>
            <p:cNvSpPr txBox="1">
              <a:spLocks noChangeArrowheads="1"/>
            </p:cNvSpPr>
            <p:nvPr/>
          </p:nvSpPr>
          <p:spPr bwMode="auto">
            <a:xfrm>
              <a:off x="2734902" y="2966359"/>
              <a:ext cx="352982"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C</a:t>
              </a:r>
            </a:p>
          </p:txBody>
        </p:sp>
      </p:grpSp>
      <p:sp>
        <p:nvSpPr>
          <p:cNvPr id="67" name="Line 16">
            <a:extLst>
              <a:ext uri="{FF2B5EF4-FFF2-40B4-BE49-F238E27FC236}">
                <a16:creationId xmlns:a16="http://schemas.microsoft.com/office/drawing/2014/main" id="{257D1346-7EF3-AA00-5BF6-9363A178D472}"/>
              </a:ext>
            </a:extLst>
          </p:cNvPr>
          <p:cNvSpPr>
            <a:spLocks noChangeShapeType="1"/>
          </p:cNvSpPr>
          <p:nvPr/>
        </p:nvSpPr>
        <p:spPr bwMode="auto">
          <a:xfrm rot="5400000" flipH="1" flipV="1">
            <a:off x="838265" y="3521355"/>
            <a:ext cx="941408" cy="565117"/>
          </a:xfrm>
          <a:prstGeom prst="line">
            <a:avLst/>
          </a:prstGeom>
          <a:noFill/>
          <a:ln w="50800">
            <a:solidFill>
              <a:srgbClr val="FF0000"/>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grpSp>
        <p:nvGrpSpPr>
          <p:cNvPr id="70" name="Group 69">
            <a:extLst>
              <a:ext uri="{FF2B5EF4-FFF2-40B4-BE49-F238E27FC236}">
                <a16:creationId xmlns:a16="http://schemas.microsoft.com/office/drawing/2014/main" id="{2A5F2D96-2F71-4CD0-500D-E8928C2DC5BE}"/>
              </a:ext>
            </a:extLst>
          </p:cNvPr>
          <p:cNvGrpSpPr/>
          <p:nvPr/>
        </p:nvGrpSpPr>
        <p:grpSpPr>
          <a:xfrm>
            <a:off x="770112" y="4244011"/>
            <a:ext cx="470647" cy="502009"/>
            <a:chOff x="2676998" y="2966359"/>
            <a:chExt cx="470647" cy="502009"/>
          </a:xfrm>
        </p:grpSpPr>
        <p:sp>
          <p:nvSpPr>
            <p:cNvPr id="71" name="Oval 4">
              <a:extLst>
                <a:ext uri="{FF2B5EF4-FFF2-40B4-BE49-F238E27FC236}">
                  <a16:creationId xmlns:a16="http://schemas.microsoft.com/office/drawing/2014/main" id="{2286B548-2677-2F36-E3B3-DC1EF921C7B9}"/>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72" name="Text Box 5">
              <a:extLst>
                <a:ext uri="{FF2B5EF4-FFF2-40B4-BE49-F238E27FC236}">
                  <a16:creationId xmlns:a16="http://schemas.microsoft.com/office/drawing/2014/main" id="{FBEBC47C-B523-BB74-A52A-EC5F0B1BFA8D}"/>
                </a:ext>
              </a:extLst>
            </p:cNvPr>
            <p:cNvSpPr txBox="1">
              <a:spLocks noChangeArrowheads="1"/>
            </p:cNvSpPr>
            <p:nvPr/>
          </p:nvSpPr>
          <p:spPr bwMode="auto">
            <a:xfrm>
              <a:off x="2734902" y="2966359"/>
              <a:ext cx="338554"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E</a:t>
              </a:r>
            </a:p>
          </p:txBody>
        </p:sp>
      </p:grpSp>
      <p:grpSp>
        <p:nvGrpSpPr>
          <p:cNvPr id="74" name="Group 73">
            <a:extLst>
              <a:ext uri="{FF2B5EF4-FFF2-40B4-BE49-F238E27FC236}">
                <a16:creationId xmlns:a16="http://schemas.microsoft.com/office/drawing/2014/main" id="{43441E83-EEBC-24B9-7701-0372ACE33728}"/>
              </a:ext>
            </a:extLst>
          </p:cNvPr>
          <p:cNvGrpSpPr/>
          <p:nvPr/>
        </p:nvGrpSpPr>
        <p:grpSpPr>
          <a:xfrm>
            <a:off x="2742280" y="3429931"/>
            <a:ext cx="470647" cy="502009"/>
            <a:chOff x="2676998" y="2966359"/>
            <a:chExt cx="470647" cy="502009"/>
          </a:xfrm>
        </p:grpSpPr>
        <p:sp>
          <p:nvSpPr>
            <p:cNvPr id="75" name="Oval 4">
              <a:extLst>
                <a:ext uri="{FF2B5EF4-FFF2-40B4-BE49-F238E27FC236}">
                  <a16:creationId xmlns:a16="http://schemas.microsoft.com/office/drawing/2014/main" id="{9504B914-89F6-13AD-4D09-BD993C1BB074}"/>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76" name="Text Box 5">
              <a:extLst>
                <a:ext uri="{FF2B5EF4-FFF2-40B4-BE49-F238E27FC236}">
                  <a16:creationId xmlns:a16="http://schemas.microsoft.com/office/drawing/2014/main" id="{D5A853B4-4491-4ACC-9D48-43C352CAEBB6}"/>
                </a:ext>
              </a:extLst>
            </p:cNvPr>
            <p:cNvSpPr txBox="1">
              <a:spLocks noChangeArrowheads="1"/>
            </p:cNvSpPr>
            <p:nvPr/>
          </p:nvSpPr>
          <p:spPr bwMode="auto">
            <a:xfrm>
              <a:off x="2734902" y="2966359"/>
              <a:ext cx="330540"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F</a:t>
              </a:r>
            </a:p>
          </p:txBody>
        </p:sp>
      </p:grpSp>
      <p:grpSp>
        <p:nvGrpSpPr>
          <p:cNvPr id="81" name="Group 80">
            <a:extLst>
              <a:ext uri="{FF2B5EF4-FFF2-40B4-BE49-F238E27FC236}">
                <a16:creationId xmlns:a16="http://schemas.microsoft.com/office/drawing/2014/main" id="{BBCF1216-4976-0D8E-82DA-2ED544ECB314}"/>
              </a:ext>
            </a:extLst>
          </p:cNvPr>
          <p:cNvGrpSpPr/>
          <p:nvPr/>
        </p:nvGrpSpPr>
        <p:grpSpPr>
          <a:xfrm>
            <a:off x="2908539" y="4765656"/>
            <a:ext cx="470647" cy="502009"/>
            <a:chOff x="2676998" y="2966359"/>
            <a:chExt cx="470647" cy="502009"/>
          </a:xfrm>
        </p:grpSpPr>
        <p:sp>
          <p:nvSpPr>
            <p:cNvPr id="82" name="Oval 4">
              <a:extLst>
                <a:ext uri="{FF2B5EF4-FFF2-40B4-BE49-F238E27FC236}">
                  <a16:creationId xmlns:a16="http://schemas.microsoft.com/office/drawing/2014/main" id="{FA3B27FA-E4A2-7645-A12A-64C1DE4CDE92}"/>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83" name="Text Box 5">
              <a:extLst>
                <a:ext uri="{FF2B5EF4-FFF2-40B4-BE49-F238E27FC236}">
                  <a16:creationId xmlns:a16="http://schemas.microsoft.com/office/drawing/2014/main" id="{F9234906-B332-1FCB-7926-6DBCA673796D}"/>
                </a:ext>
              </a:extLst>
            </p:cNvPr>
            <p:cNvSpPr txBox="1">
              <a:spLocks noChangeArrowheads="1"/>
            </p:cNvSpPr>
            <p:nvPr/>
          </p:nvSpPr>
          <p:spPr bwMode="auto">
            <a:xfrm>
              <a:off x="2734902" y="2966359"/>
              <a:ext cx="386644"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G</a:t>
              </a:r>
            </a:p>
          </p:txBody>
        </p:sp>
      </p:grpSp>
      <p:grpSp>
        <p:nvGrpSpPr>
          <p:cNvPr id="84" name="Group 83">
            <a:extLst>
              <a:ext uri="{FF2B5EF4-FFF2-40B4-BE49-F238E27FC236}">
                <a16:creationId xmlns:a16="http://schemas.microsoft.com/office/drawing/2014/main" id="{6BF560E2-3E1D-73C2-24BC-30B3FBC7E887}"/>
              </a:ext>
            </a:extLst>
          </p:cNvPr>
          <p:cNvGrpSpPr/>
          <p:nvPr/>
        </p:nvGrpSpPr>
        <p:grpSpPr>
          <a:xfrm>
            <a:off x="1587500" y="5317190"/>
            <a:ext cx="470647" cy="502009"/>
            <a:chOff x="2676998" y="2966359"/>
            <a:chExt cx="470647" cy="502009"/>
          </a:xfrm>
        </p:grpSpPr>
        <p:sp>
          <p:nvSpPr>
            <p:cNvPr id="85" name="Oval 4">
              <a:extLst>
                <a:ext uri="{FF2B5EF4-FFF2-40B4-BE49-F238E27FC236}">
                  <a16:creationId xmlns:a16="http://schemas.microsoft.com/office/drawing/2014/main" id="{64F1ACF4-34C0-A051-68D1-DBA0D3C3E430}"/>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86" name="Text Box 5">
              <a:extLst>
                <a:ext uri="{FF2B5EF4-FFF2-40B4-BE49-F238E27FC236}">
                  <a16:creationId xmlns:a16="http://schemas.microsoft.com/office/drawing/2014/main" id="{169B5AFF-8031-89DF-5706-EF4C4F87EDFD}"/>
                </a:ext>
              </a:extLst>
            </p:cNvPr>
            <p:cNvSpPr txBox="1">
              <a:spLocks noChangeArrowheads="1"/>
            </p:cNvSpPr>
            <p:nvPr/>
          </p:nvSpPr>
          <p:spPr bwMode="auto">
            <a:xfrm>
              <a:off x="2734902" y="2966359"/>
              <a:ext cx="385042"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H</a:t>
              </a:r>
            </a:p>
          </p:txBody>
        </p:sp>
      </p:grpSp>
      <p:sp>
        <p:nvSpPr>
          <p:cNvPr id="87" name="Line 16">
            <a:extLst>
              <a:ext uri="{FF2B5EF4-FFF2-40B4-BE49-F238E27FC236}">
                <a16:creationId xmlns:a16="http://schemas.microsoft.com/office/drawing/2014/main" id="{236AE45E-9401-4C12-90D2-B83745BA32AB}"/>
              </a:ext>
            </a:extLst>
          </p:cNvPr>
          <p:cNvSpPr>
            <a:spLocks noChangeShapeType="1"/>
          </p:cNvSpPr>
          <p:nvPr/>
        </p:nvSpPr>
        <p:spPr bwMode="auto">
          <a:xfrm flipH="1" flipV="1">
            <a:off x="451902" y="3451902"/>
            <a:ext cx="333557" cy="951181"/>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88" name="Line 16">
            <a:extLst>
              <a:ext uri="{FF2B5EF4-FFF2-40B4-BE49-F238E27FC236}">
                <a16:creationId xmlns:a16="http://schemas.microsoft.com/office/drawing/2014/main" id="{3795B9A5-5EC5-1BA8-77D1-E81DE1430CB6}"/>
              </a:ext>
            </a:extLst>
          </p:cNvPr>
          <p:cNvSpPr>
            <a:spLocks noChangeShapeType="1"/>
          </p:cNvSpPr>
          <p:nvPr/>
        </p:nvSpPr>
        <p:spPr bwMode="auto">
          <a:xfrm rot="5400000" flipH="1" flipV="1">
            <a:off x="275964" y="2272654"/>
            <a:ext cx="941408" cy="565117"/>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4" name="Line 16">
            <a:extLst>
              <a:ext uri="{FF2B5EF4-FFF2-40B4-BE49-F238E27FC236}">
                <a16:creationId xmlns:a16="http://schemas.microsoft.com/office/drawing/2014/main" id="{4AD95A5B-367B-25E1-4915-430BBE0A7E1A}"/>
              </a:ext>
            </a:extLst>
          </p:cNvPr>
          <p:cNvSpPr>
            <a:spLocks noChangeShapeType="1"/>
          </p:cNvSpPr>
          <p:nvPr/>
        </p:nvSpPr>
        <p:spPr bwMode="auto">
          <a:xfrm flipH="1" flipV="1">
            <a:off x="2771645" y="2548494"/>
            <a:ext cx="199805" cy="903407"/>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5" name="Line 16">
            <a:extLst>
              <a:ext uri="{FF2B5EF4-FFF2-40B4-BE49-F238E27FC236}">
                <a16:creationId xmlns:a16="http://schemas.microsoft.com/office/drawing/2014/main" id="{7AE5DD9C-2FF5-6852-EC9E-7EFFBB3F7E0B}"/>
              </a:ext>
            </a:extLst>
          </p:cNvPr>
          <p:cNvSpPr>
            <a:spLocks noChangeShapeType="1"/>
          </p:cNvSpPr>
          <p:nvPr/>
        </p:nvSpPr>
        <p:spPr bwMode="auto">
          <a:xfrm flipH="1" flipV="1">
            <a:off x="1795078" y="3242602"/>
            <a:ext cx="995627" cy="285819"/>
          </a:xfrm>
          <a:prstGeom prst="line">
            <a:avLst/>
          </a:prstGeom>
          <a:noFill/>
          <a:ln w="50800">
            <a:solidFill>
              <a:srgbClr val="FF0000"/>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7" name="Line 16">
            <a:extLst>
              <a:ext uri="{FF2B5EF4-FFF2-40B4-BE49-F238E27FC236}">
                <a16:creationId xmlns:a16="http://schemas.microsoft.com/office/drawing/2014/main" id="{499875F2-230F-94E9-11FE-75669F6EF8AF}"/>
              </a:ext>
            </a:extLst>
          </p:cNvPr>
          <p:cNvSpPr>
            <a:spLocks noChangeShapeType="1"/>
          </p:cNvSpPr>
          <p:nvPr/>
        </p:nvSpPr>
        <p:spPr bwMode="auto">
          <a:xfrm flipH="1" flipV="1">
            <a:off x="1084174" y="4716323"/>
            <a:ext cx="565118" cy="694690"/>
          </a:xfrm>
          <a:prstGeom prst="line">
            <a:avLst/>
          </a:prstGeom>
          <a:noFill/>
          <a:ln w="50800">
            <a:solidFill>
              <a:srgbClr val="FF0000"/>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8" name="Line 16">
            <a:extLst>
              <a:ext uri="{FF2B5EF4-FFF2-40B4-BE49-F238E27FC236}">
                <a16:creationId xmlns:a16="http://schemas.microsoft.com/office/drawing/2014/main" id="{0A63BE2F-5ED6-528E-9B29-05AE6D2F0D5A}"/>
              </a:ext>
            </a:extLst>
          </p:cNvPr>
          <p:cNvSpPr>
            <a:spLocks noChangeShapeType="1"/>
          </p:cNvSpPr>
          <p:nvPr/>
        </p:nvSpPr>
        <p:spPr bwMode="auto">
          <a:xfrm flipH="1" flipV="1">
            <a:off x="3041616" y="3894508"/>
            <a:ext cx="92475" cy="902011"/>
          </a:xfrm>
          <a:prstGeom prst="line">
            <a:avLst/>
          </a:prstGeom>
          <a:noFill/>
          <a:ln w="50800">
            <a:solidFill>
              <a:srgbClr val="FF0000"/>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9" name="Line 16">
            <a:extLst>
              <a:ext uri="{FF2B5EF4-FFF2-40B4-BE49-F238E27FC236}">
                <a16:creationId xmlns:a16="http://schemas.microsoft.com/office/drawing/2014/main" id="{2B274114-EB9B-4AA0-4C93-5B82F540A239}"/>
              </a:ext>
            </a:extLst>
          </p:cNvPr>
          <p:cNvSpPr>
            <a:spLocks noChangeShapeType="1"/>
          </p:cNvSpPr>
          <p:nvPr/>
        </p:nvSpPr>
        <p:spPr bwMode="auto">
          <a:xfrm flipH="1">
            <a:off x="2051582" y="5225517"/>
            <a:ext cx="992287" cy="428394"/>
          </a:xfrm>
          <a:prstGeom prst="line">
            <a:avLst/>
          </a:prstGeom>
          <a:noFill/>
          <a:ln w="50800">
            <a:solidFill>
              <a:srgbClr val="FF0000"/>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2" name="Text Box 29">
            <a:extLst>
              <a:ext uri="{FF2B5EF4-FFF2-40B4-BE49-F238E27FC236}">
                <a16:creationId xmlns:a16="http://schemas.microsoft.com/office/drawing/2014/main" id="{1E359689-B4C7-F492-DA60-D91181BB3A7E}"/>
              </a:ext>
            </a:extLst>
          </p:cNvPr>
          <p:cNvSpPr txBox="1">
            <a:spLocks noChangeArrowheads="1"/>
          </p:cNvSpPr>
          <p:nvPr/>
        </p:nvSpPr>
        <p:spPr bwMode="auto">
          <a:xfrm>
            <a:off x="1831635" y="1668948"/>
            <a:ext cx="34015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7</a:t>
            </a:r>
          </a:p>
        </p:txBody>
      </p:sp>
      <p:sp>
        <p:nvSpPr>
          <p:cNvPr id="9" name="Text Box 29">
            <a:extLst>
              <a:ext uri="{FF2B5EF4-FFF2-40B4-BE49-F238E27FC236}">
                <a16:creationId xmlns:a16="http://schemas.microsoft.com/office/drawing/2014/main" id="{01BA4B0A-B61C-92B3-1AFF-7B97CCD0ED46}"/>
              </a:ext>
            </a:extLst>
          </p:cNvPr>
          <p:cNvSpPr txBox="1">
            <a:spLocks noChangeArrowheads="1"/>
          </p:cNvSpPr>
          <p:nvPr/>
        </p:nvSpPr>
        <p:spPr bwMode="auto">
          <a:xfrm>
            <a:off x="374658" y="2117192"/>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11</a:t>
            </a:r>
          </a:p>
        </p:txBody>
      </p:sp>
      <p:sp>
        <p:nvSpPr>
          <p:cNvPr id="10" name="Text Box 29">
            <a:extLst>
              <a:ext uri="{FF2B5EF4-FFF2-40B4-BE49-F238E27FC236}">
                <a16:creationId xmlns:a16="http://schemas.microsoft.com/office/drawing/2014/main" id="{9C869FD1-60FE-C204-0770-886F51B3370B}"/>
              </a:ext>
            </a:extLst>
          </p:cNvPr>
          <p:cNvSpPr txBox="1">
            <a:spLocks noChangeArrowheads="1"/>
          </p:cNvSpPr>
          <p:nvPr/>
        </p:nvSpPr>
        <p:spPr bwMode="auto">
          <a:xfrm>
            <a:off x="1367813" y="2228852"/>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solidFill>
                  <a:srgbClr val="FF0000"/>
                </a:solidFill>
              </a:rPr>
              <a:t>14</a:t>
            </a:r>
          </a:p>
        </p:txBody>
      </p:sp>
      <p:sp>
        <p:nvSpPr>
          <p:cNvPr id="11" name="Text Box 29">
            <a:extLst>
              <a:ext uri="{FF2B5EF4-FFF2-40B4-BE49-F238E27FC236}">
                <a16:creationId xmlns:a16="http://schemas.microsoft.com/office/drawing/2014/main" id="{93590DCC-8499-AC7E-37EB-123EFCE11909}"/>
              </a:ext>
            </a:extLst>
          </p:cNvPr>
          <p:cNvSpPr txBox="1">
            <a:spLocks noChangeArrowheads="1"/>
          </p:cNvSpPr>
          <p:nvPr/>
        </p:nvSpPr>
        <p:spPr bwMode="auto">
          <a:xfrm>
            <a:off x="188063" y="3727186"/>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15</a:t>
            </a:r>
          </a:p>
        </p:txBody>
      </p:sp>
      <p:sp>
        <p:nvSpPr>
          <p:cNvPr id="12" name="Text Box 29">
            <a:extLst>
              <a:ext uri="{FF2B5EF4-FFF2-40B4-BE49-F238E27FC236}">
                <a16:creationId xmlns:a16="http://schemas.microsoft.com/office/drawing/2014/main" id="{3E1F2FDC-4A03-637C-9F91-06D128D1F9A5}"/>
              </a:ext>
            </a:extLst>
          </p:cNvPr>
          <p:cNvSpPr txBox="1">
            <a:spLocks noChangeArrowheads="1"/>
          </p:cNvSpPr>
          <p:nvPr/>
        </p:nvSpPr>
        <p:spPr bwMode="auto">
          <a:xfrm>
            <a:off x="1328054" y="3570630"/>
            <a:ext cx="34015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solidFill>
                  <a:srgbClr val="FF0000"/>
                </a:solidFill>
              </a:rPr>
              <a:t>8</a:t>
            </a:r>
          </a:p>
        </p:txBody>
      </p:sp>
      <p:sp>
        <p:nvSpPr>
          <p:cNvPr id="13" name="Text Box 29">
            <a:extLst>
              <a:ext uri="{FF2B5EF4-FFF2-40B4-BE49-F238E27FC236}">
                <a16:creationId xmlns:a16="http://schemas.microsoft.com/office/drawing/2014/main" id="{8A49FE69-D795-7CF8-665D-6479A288383C}"/>
              </a:ext>
            </a:extLst>
          </p:cNvPr>
          <p:cNvSpPr txBox="1">
            <a:spLocks noChangeArrowheads="1"/>
          </p:cNvSpPr>
          <p:nvPr/>
        </p:nvSpPr>
        <p:spPr bwMode="auto">
          <a:xfrm>
            <a:off x="2113242" y="2974285"/>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solidFill>
                  <a:srgbClr val="FF0000"/>
                </a:solidFill>
              </a:rPr>
              <a:t>10</a:t>
            </a:r>
          </a:p>
        </p:txBody>
      </p:sp>
      <p:sp>
        <p:nvSpPr>
          <p:cNvPr id="14" name="Text Box 29">
            <a:extLst>
              <a:ext uri="{FF2B5EF4-FFF2-40B4-BE49-F238E27FC236}">
                <a16:creationId xmlns:a16="http://schemas.microsoft.com/office/drawing/2014/main" id="{D190361E-FE4C-C2A5-C87D-AC3472ADB28E}"/>
              </a:ext>
            </a:extLst>
          </p:cNvPr>
          <p:cNvSpPr txBox="1">
            <a:spLocks noChangeArrowheads="1"/>
          </p:cNvSpPr>
          <p:nvPr/>
        </p:nvSpPr>
        <p:spPr bwMode="auto">
          <a:xfrm>
            <a:off x="1109394" y="4972049"/>
            <a:ext cx="34015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solidFill>
                  <a:srgbClr val="FF0000"/>
                </a:solidFill>
              </a:rPr>
              <a:t>9</a:t>
            </a:r>
          </a:p>
        </p:txBody>
      </p:sp>
      <p:sp>
        <p:nvSpPr>
          <p:cNvPr id="15" name="Text Box 29">
            <a:extLst>
              <a:ext uri="{FF2B5EF4-FFF2-40B4-BE49-F238E27FC236}">
                <a16:creationId xmlns:a16="http://schemas.microsoft.com/office/drawing/2014/main" id="{76EE744C-BEAE-51E4-E49F-BB1DF9F35802}"/>
              </a:ext>
            </a:extLst>
          </p:cNvPr>
          <p:cNvSpPr txBox="1">
            <a:spLocks noChangeArrowheads="1"/>
          </p:cNvSpPr>
          <p:nvPr/>
        </p:nvSpPr>
        <p:spPr bwMode="auto">
          <a:xfrm>
            <a:off x="2401475" y="5409370"/>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solidFill>
                  <a:srgbClr val="FF0000"/>
                </a:solidFill>
              </a:rPr>
              <a:t>10</a:t>
            </a:r>
          </a:p>
        </p:txBody>
      </p:sp>
      <p:sp>
        <p:nvSpPr>
          <p:cNvPr id="16" name="Text Box 29">
            <a:extLst>
              <a:ext uri="{FF2B5EF4-FFF2-40B4-BE49-F238E27FC236}">
                <a16:creationId xmlns:a16="http://schemas.microsoft.com/office/drawing/2014/main" id="{5C63DB4C-CDAA-3061-F55E-4EF9183A42D1}"/>
              </a:ext>
            </a:extLst>
          </p:cNvPr>
          <p:cNvSpPr txBox="1">
            <a:spLocks noChangeArrowheads="1"/>
          </p:cNvSpPr>
          <p:nvPr/>
        </p:nvSpPr>
        <p:spPr bwMode="auto">
          <a:xfrm>
            <a:off x="3087277" y="4127225"/>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solidFill>
                  <a:srgbClr val="FF0000"/>
                </a:solidFill>
              </a:rPr>
              <a:t>20</a:t>
            </a:r>
          </a:p>
        </p:txBody>
      </p:sp>
      <p:sp>
        <p:nvSpPr>
          <p:cNvPr id="17" name="Text Box 29">
            <a:extLst>
              <a:ext uri="{FF2B5EF4-FFF2-40B4-BE49-F238E27FC236}">
                <a16:creationId xmlns:a16="http://schemas.microsoft.com/office/drawing/2014/main" id="{7E9E76CB-6D99-AA76-456A-38CBAFA3F044}"/>
              </a:ext>
            </a:extLst>
          </p:cNvPr>
          <p:cNvSpPr txBox="1">
            <a:spLocks noChangeArrowheads="1"/>
          </p:cNvSpPr>
          <p:nvPr/>
        </p:nvSpPr>
        <p:spPr bwMode="auto">
          <a:xfrm>
            <a:off x="2828862" y="2715866"/>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25</a:t>
            </a:r>
          </a:p>
        </p:txBody>
      </p:sp>
      <p:graphicFrame>
        <p:nvGraphicFramePr>
          <p:cNvPr id="19" name="Table 100">
            <a:extLst>
              <a:ext uri="{FF2B5EF4-FFF2-40B4-BE49-F238E27FC236}">
                <a16:creationId xmlns:a16="http://schemas.microsoft.com/office/drawing/2014/main" id="{ED6A3F3A-48C4-9593-BEA1-52570B8F48D5}"/>
              </a:ext>
            </a:extLst>
          </p:cNvPr>
          <p:cNvGraphicFramePr>
            <a:graphicFrameLocks noGrp="1"/>
          </p:cNvGraphicFramePr>
          <p:nvPr/>
        </p:nvGraphicFramePr>
        <p:xfrm>
          <a:off x="4774599" y="1630017"/>
          <a:ext cx="1705714" cy="4073589"/>
        </p:xfrm>
        <a:graphic>
          <a:graphicData uri="http://schemas.openxmlformats.org/drawingml/2006/table">
            <a:tbl>
              <a:tblPr firstRow="1" bandRow="1">
                <a:tableStyleId>{5C22544A-7EE6-4342-B048-85BDC9FD1C3A}</a:tableStyleId>
              </a:tblPr>
              <a:tblGrid>
                <a:gridCol w="858028">
                  <a:extLst>
                    <a:ext uri="{9D8B030D-6E8A-4147-A177-3AD203B41FA5}">
                      <a16:colId xmlns:a16="http://schemas.microsoft.com/office/drawing/2014/main" val="413673760"/>
                    </a:ext>
                  </a:extLst>
                </a:gridCol>
                <a:gridCol w="847686">
                  <a:extLst>
                    <a:ext uri="{9D8B030D-6E8A-4147-A177-3AD203B41FA5}">
                      <a16:colId xmlns:a16="http://schemas.microsoft.com/office/drawing/2014/main" val="188196335"/>
                    </a:ext>
                  </a:extLst>
                </a:gridCol>
              </a:tblGrid>
              <a:tr h="452621">
                <a:tc>
                  <a:txBody>
                    <a:bodyPr/>
                    <a:lstStyle/>
                    <a:p>
                      <a:pPr algn="ctr"/>
                      <a:r>
                        <a:rPr lang="en-US" dirty="0"/>
                        <a:t>n</a:t>
                      </a:r>
                    </a:p>
                  </a:txBody>
                  <a:tcPr/>
                </a:tc>
                <a:tc>
                  <a:txBody>
                    <a:bodyPr/>
                    <a:lstStyle/>
                    <a:p>
                      <a:r>
                        <a:rPr lang="en-US" dirty="0"/>
                        <a:t>h(n)</a:t>
                      </a:r>
                    </a:p>
                  </a:txBody>
                  <a:tcPr/>
                </a:tc>
                <a:extLst>
                  <a:ext uri="{0D108BD9-81ED-4DB2-BD59-A6C34878D82A}">
                    <a16:rowId xmlns:a16="http://schemas.microsoft.com/office/drawing/2014/main" val="2723341783"/>
                  </a:ext>
                </a:extLst>
              </a:tr>
              <a:tr h="452621">
                <a:tc>
                  <a:txBody>
                    <a:bodyPr/>
                    <a:lstStyle/>
                    <a:p>
                      <a:pPr algn="ctr"/>
                      <a:r>
                        <a:rPr lang="en-US" dirty="0"/>
                        <a:t>A</a:t>
                      </a:r>
                    </a:p>
                  </a:txBody>
                  <a:tcPr/>
                </a:tc>
                <a:tc>
                  <a:txBody>
                    <a:bodyPr/>
                    <a:lstStyle/>
                    <a:p>
                      <a:r>
                        <a:rPr lang="en-US" dirty="0"/>
                        <a:t>40</a:t>
                      </a:r>
                    </a:p>
                  </a:txBody>
                  <a:tcPr/>
                </a:tc>
                <a:extLst>
                  <a:ext uri="{0D108BD9-81ED-4DB2-BD59-A6C34878D82A}">
                    <a16:rowId xmlns:a16="http://schemas.microsoft.com/office/drawing/2014/main" val="1650165834"/>
                  </a:ext>
                </a:extLst>
              </a:tr>
              <a:tr h="452621">
                <a:tc>
                  <a:txBody>
                    <a:bodyPr/>
                    <a:lstStyle/>
                    <a:p>
                      <a:pPr algn="ctr"/>
                      <a:r>
                        <a:rPr lang="en-US" dirty="0">
                          <a:solidFill>
                            <a:schemeClr val="tx1"/>
                          </a:solidFill>
                        </a:rPr>
                        <a:t>B</a:t>
                      </a:r>
                    </a:p>
                  </a:txBody>
                  <a:tcPr/>
                </a:tc>
                <a:tc>
                  <a:txBody>
                    <a:bodyPr/>
                    <a:lstStyle/>
                    <a:p>
                      <a:r>
                        <a:rPr lang="en-US" dirty="0">
                          <a:solidFill>
                            <a:schemeClr val="tx1"/>
                          </a:solidFill>
                        </a:rPr>
                        <a:t>32</a:t>
                      </a:r>
                    </a:p>
                  </a:txBody>
                  <a:tcPr/>
                </a:tc>
                <a:extLst>
                  <a:ext uri="{0D108BD9-81ED-4DB2-BD59-A6C34878D82A}">
                    <a16:rowId xmlns:a16="http://schemas.microsoft.com/office/drawing/2014/main" val="3493382235"/>
                  </a:ext>
                </a:extLst>
              </a:tr>
              <a:tr h="452621">
                <a:tc>
                  <a:txBody>
                    <a:bodyPr/>
                    <a:lstStyle/>
                    <a:p>
                      <a:pPr algn="ctr"/>
                      <a:r>
                        <a:rPr lang="en-US" dirty="0">
                          <a:solidFill>
                            <a:schemeClr val="tx1"/>
                          </a:solidFill>
                        </a:rPr>
                        <a:t>C</a:t>
                      </a:r>
                    </a:p>
                  </a:txBody>
                  <a:tcPr/>
                </a:tc>
                <a:tc>
                  <a:txBody>
                    <a:bodyPr/>
                    <a:lstStyle/>
                    <a:p>
                      <a:r>
                        <a:rPr lang="en-US" dirty="0">
                          <a:solidFill>
                            <a:schemeClr val="tx1"/>
                          </a:solidFill>
                        </a:rPr>
                        <a:t>25</a:t>
                      </a:r>
                    </a:p>
                  </a:txBody>
                  <a:tcPr/>
                </a:tc>
                <a:extLst>
                  <a:ext uri="{0D108BD9-81ED-4DB2-BD59-A6C34878D82A}">
                    <a16:rowId xmlns:a16="http://schemas.microsoft.com/office/drawing/2014/main" val="2000415156"/>
                  </a:ext>
                </a:extLst>
              </a:tr>
              <a:tr h="452621">
                <a:tc>
                  <a:txBody>
                    <a:bodyPr/>
                    <a:lstStyle/>
                    <a:p>
                      <a:pPr algn="ctr"/>
                      <a:r>
                        <a:rPr lang="en-US" dirty="0">
                          <a:solidFill>
                            <a:schemeClr val="tx1"/>
                          </a:solidFill>
                        </a:rPr>
                        <a:t>D</a:t>
                      </a:r>
                    </a:p>
                  </a:txBody>
                  <a:tcPr/>
                </a:tc>
                <a:tc>
                  <a:txBody>
                    <a:bodyPr/>
                    <a:lstStyle/>
                    <a:p>
                      <a:r>
                        <a:rPr lang="en-US" dirty="0">
                          <a:solidFill>
                            <a:schemeClr val="tx1"/>
                          </a:solidFill>
                        </a:rPr>
                        <a:t>35</a:t>
                      </a:r>
                    </a:p>
                  </a:txBody>
                  <a:tcPr/>
                </a:tc>
                <a:extLst>
                  <a:ext uri="{0D108BD9-81ED-4DB2-BD59-A6C34878D82A}">
                    <a16:rowId xmlns:a16="http://schemas.microsoft.com/office/drawing/2014/main" val="4225612385"/>
                  </a:ext>
                </a:extLst>
              </a:tr>
              <a:tr h="452621">
                <a:tc>
                  <a:txBody>
                    <a:bodyPr/>
                    <a:lstStyle/>
                    <a:p>
                      <a:pPr algn="ctr"/>
                      <a:r>
                        <a:rPr lang="en-US" dirty="0">
                          <a:solidFill>
                            <a:schemeClr val="tx1"/>
                          </a:solidFill>
                        </a:rPr>
                        <a:t>E</a:t>
                      </a:r>
                    </a:p>
                  </a:txBody>
                  <a:tcPr/>
                </a:tc>
                <a:tc>
                  <a:txBody>
                    <a:bodyPr/>
                    <a:lstStyle/>
                    <a:p>
                      <a:r>
                        <a:rPr lang="en-US" dirty="0">
                          <a:solidFill>
                            <a:schemeClr val="tx1"/>
                          </a:solidFill>
                        </a:rPr>
                        <a:t>19</a:t>
                      </a:r>
                    </a:p>
                  </a:txBody>
                  <a:tcPr/>
                </a:tc>
                <a:extLst>
                  <a:ext uri="{0D108BD9-81ED-4DB2-BD59-A6C34878D82A}">
                    <a16:rowId xmlns:a16="http://schemas.microsoft.com/office/drawing/2014/main" val="910242261"/>
                  </a:ext>
                </a:extLst>
              </a:tr>
              <a:tr h="452621">
                <a:tc>
                  <a:txBody>
                    <a:bodyPr/>
                    <a:lstStyle/>
                    <a:p>
                      <a:pPr algn="ctr"/>
                      <a:r>
                        <a:rPr lang="en-US" dirty="0">
                          <a:solidFill>
                            <a:schemeClr val="tx1"/>
                          </a:solidFill>
                        </a:rPr>
                        <a:t>F</a:t>
                      </a:r>
                    </a:p>
                  </a:txBody>
                  <a:tcPr/>
                </a:tc>
                <a:tc>
                  <a:txBody>
                    <a:bodyPr/>
                    <a:lstStyle/>
                    <a:p>
                      <a:r>
                        <a:rPr lang="en-US" dirty="0">
                          <a:solidFill>
                            <a:schemeClr val="tx1"/>
                          </a:solidFill>
                        </a:rPr>
                        <a:t>17</a:t>
                      </a:r>
                    </a:p>
                  </a:txBody>
                  <a:tcPr/>
                </a:tc>
                <a:extLst>
                  <a:ext uri="{0D108BD9-81ED-4DB2-BD59-A6C34878D82A}">
                    <a16:rowId xmlns:a16="http://schemas.microsoft.com/office/drawing/2014/main" val="3284643111"/>
                  </a:ext>
                </a:extLst>
              </a:tr>
              <a:tr h="452621">
                <a:tc>
                  <a:txBody>
                    <a:bodyPr/>
                    <a:lstStyle/>
                    <a:p>
                      <a:pPr algn="ctr"/>
                      <a:r>
                        <a:rPr lang="en-US" dirty="0">
                          <a:solidFill>
                            <a:srgbClr val="FF0000"/>
                          </a:solidFill>
                        </a:rPr>
                        <a:t>H</a:t>
                      </a:r>
                    </a:p>
                  </a:txBody>
                  <a:tcPr/>
                </a:tc>
                <a:tc>
                  <a:txBody>
                    <a:bodyPr/>
                    <a:lstStyle/>
                    <a:p>
                      <a:r>
                        <a:rPr lang="en-US" dirty="0">
                          <a:solidFill>
                            <a:srgbClr val="FF0000"/>
                          </a:solidFill>
                        </a:rPr>
                        <a:t>10</a:t>
                      </a:r>
                    </a:p>
                  </a:txBody>
                  <a:tcPr/>
                </a:tc>
                <a:extLst>
                  <a:ext uri="{0D108BD9-81ED-4DB2-BD59-A6C34878D82A}">
                    <a16:rowId xmlns:a16="http://schemas.microsoft.com/office/drawing/2014/main" val="1146424579"/>
                  </a:ext>
                </a:extLst>
              </a:tr>
              <a:tr h="452621">
                <a:tc>
                  <a:txBody>
                    <a:bodyPr/>
                    <a:lstStyle/>
                    <a:p>
                      <a:pPr algn="ctr"/>
                      <a:r>
                        <a:rPr lang="en-US" dirty="0">
                          <a:solidFill>
                            <a:schemeClr val="tx1"/>
                          </a:solidFill>
                        </a:rPr>
                        <a:t>G</a:t>
                      </a:r>
                    </a:p>
                  </a:txBody>
                  <a:tcPr/>
                </a:tc>
                <a:tc>
                  <a:txBody>
                    <a:bodyPr/>
                    <a:lstStyle/>
                    <a:p>
                      <a:r>
                        <a:rPr lang="en-US" dirty="0">
                          <a:solidFill>
                            <a:schemeClr val="tx1"/>
                          </a:solidFill>
                        </a:rPr>
                        <a:t>0</a:t>
                      </a:r>
                    </a:p>
                  </a:txBody>
                  <a:tcPr/>
                </a:tc>
                <a:extLst>
                  <a:ext uri="{0D108BD9-81ED-4DB2-BD59-A6C34878D82A}">
                    <a16:rowId xmlns:a16="http://schemas.microsoft.com/office/drawing/2014/main" val="958517701"/>
                  </a:ext>
                </a:extLst>
              </a:tr>
            </a:tbl>
          </a:graphicData>
        </a:graphic>
      </p:graphicFrame>
      <p:sp>
        <p:nvSpPr>
          <p:cNvPr id="22" name="Text Box 31">
            <a:extLst>
              <a:ext uri="{FF2B5EF4-FFF2-40B4-BE49-F238E27FC236}">
                <a16:creationId xmlns:a16="http://schemas.microsoft.com/office/drawing/2014/main" id="{9A63FE97-417C-509B-D9E5-DAD12938F94E}"/>
              </a:ext>
            </a:extLst>
          </p:cNvPr>
          <p:cNvSpPr txBox="1">
            <a:spLocks noChangeArrowheads="1"/>
          </p:cNvSpPr>
          <p:nvPr/>
        </p:nvSpPr>
        <p:spPr bwMode="auto">
          <a:xfrm>
            <a:off x="9225557" y="5220718"/>
            <a:ext cx="212592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61=14+10+17+20+0</a:t>
            </a:r>
          </a:p>
        </p:txBody>
      </p:sp>
      <p:sp>
        <p:nvSpPr>
          <p:cNvPr id="23" name="Text Box 31">
            <a:extLst>
              <a:ext uri="{FF2B5EF4-FFF2-40B4-BE49-F238E27FC236}">
                <a16:creationId xmlns:a16="http://schemas.microsoft.com/office/drawing/2014/main" id="{4C9077D6-BE55-2A35-8396-2B4FA75D6A86}"/>
              </a:ext>
            </a:extLst>
          </p:cNvPr>
          <p:cNvSpPr txBox="1">
            <a:spLocks noChangeArrowheads="1"/>
          </p:cNvSpPr>
          <p:nvPr/>
        </p:nvSpPr>
        <p:spPr bwMode="auto">
          <a:xfrm>
            <a:off x="7246569" y="5585760"/>
            <a:ext cx="161496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41=14+8+9+10 </a:t>
            </a:r>
          </a:p>
        </p:txBody>
      </p:sp>
      <p:sp>
        <p:nvSpPr>
          <p:cNvPr id="25" name="Text Box 31">
            <a:extLst>
              <a:ext uri="{FF2B5EF4-FFF2-40B4-BE49-F238E27FC236}">
                <a16:creationId xmlns:a16="http://schemas.microsoft.com/office/drawing/2014/main" id="{A3AD0269-BA0B-64BA-89A7-F93B6E211213}"/>
              </a:ext>
            </a:extLst>
          </p:cNvPr>
          <p:cNvSpPr txBox="1">
            <a:spLocks noChangeArrowheads="1"/>
          </p:cNvSpPr>
          <p:nvPr/>
        </p:nvSpPr>
        <p:spPr bwMode="auto">
          <a:xfrm>
            <a:off x="8324758" y="2834446"/>
            <a:ext cx="119083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43=11+32 </a:t>
            </a:r>
          </a:p>
        </p:txBody>
      </p:sp>
      <p:sp>
        <p:nvSpPr>
          <p:cNvPr id="29" name="Text Box 31">
            <a:extLst>
              <a:ext uri="{FF2B5EF4-FFF2-40B4-BE49-F238E27FC236}">
                <a16:creationId xmlns:a16="http://schemas.microsoft.com/office/drawing/2014/main" id="{AA6BDC60-6A1E-A73A-E101-F5675CDF05D9}"/>
              </a:ext>
            </a:extLst>
          </p:cNvPr>
          <p:cNvSpPr txBox="1">
            <a:spLocks noChangeArrowheads="1"/>
          </p:cNvSpPr>
          <p:nvPr/>
        </p:nvSpPr>
        <p:spPr bwMode="auto">
          <a:xfrm>
            <a:off x="10038861" y="2891127"/>
            <a:ext cx="1091723"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42=7+35</a:t>
            </a:r>
          </a:p>
        </p:txBody>
      </p:sp>
      <p:sp>
        <p:nvSpPr>
          <p:cNvPr id="30" name="Text Box 31">
            <a:extLst>
              <a:ext uri="{FF2B5EF4-FFF2-40B4-BE49-F238E27FC236}">
                <a16:creationId xmlns:a16="http://schemas.microsoft.com/office/drawing/2014/main" id="{3814CB77-161B-E61D-73AA-72AD56DA853F}"/>
              </a:ext>
            </a:extLst>
          </p:cNvPr>
          <p:cNvSpPr txBox="1">
            <a:spLocks noChangeArrowheads="1"/>
          </p:cNvSpPr>
          <p:nvPr/>
        </p:nvSpPr>
        <p:spPr bwMode="auto">
          <a:xfrm>
            <a:off x="6532533" y="1510374"/>
            <a:ext cx="212591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dirty="0"/>
              <a:t>Open:[H,D,B] </a:t>
            </a:r>
          </a:p>
        </p:txBody>
      </p:sp>
      <p:sp>
        <p:nvSpPr>
          <p:cNvPr id="31" name="Text Box 31">
            <a:extLst>
              <a:ext uri="{FF2B5EF4-FFF2-40B4-BE49-F238E27FC236}">
                <a16:creationId xmlns:a16="http://schemas.microsoft.com/office/drawing/2014/main" id="{F689313C-9359-6F32-C5CC-11A6059EE065}"/>
              </a:ext>
            </a:extLst>
          </p:cNvPr>
          <p:cNvSpPr txBox="1">
            <a:spLocks noChangeArrowheads="1"/>
          </p:cNvSpPr>
          <p:nvPr/>
        </p:nvSpPr>
        <p:spPr bwMode="auto">
          <a:xfrm>
            <a:off x="6525908" y="2020586"/>
            <a:ext cx="2379591"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dirty="0"/>
              <a:t>Closed:[A,C,F,E] </a:t>
            </a:r>
          </a:p>
        </p:txBody>
      </p:sp>
      <p:grpSp>
        <p:nvGrpSpPr>
          <p:cNvPr id="32" name="Group 31">
            <a:extLst>
              <a:ext uri="{FF2B5EF4-FFF2-40B4-BE49-F238E27FC236}">
                <a16:creationId xmlns:a16="http://schemas.microsoft.com/office/drawing/2014/main" id="{74538785-64EC-7BBC-BE2C-AA79C210F940}"/>
              </a:ext>
            </a:extLst>
          </p:cNvPr>
          <p:cNvGrpSpPr/>
          <p:nvPr/>
        </p:nvGrpSpPr>
        <p:grpSpPr>
          <a:xfrm>
            <a:off x="9442683" y="1531723"/>
            <a:ext cx="470647" cy="502009"/>
            <a:chOff x="2676998" y="2966359"/>
            <a:chExt cx="470647" cy="502009"/>
          </a:xfrm>
        </p:grpSpPr>
        <p:sp>
          <p:nvSpPr>
            <p:cNvPr id="33" name="Oval 4">
              <a:extLst>
                <a:ext uri="{FF2B5EF4-FFF2-40B4-BE49-F238E27FC236}">
                  <a16:creationId xmlns:a16="http://schemas.microsoft.com/office/drawing/2014/main" id="{E527D061-0602-E1E8-0A38-9E5DFFC4907A}"/>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34" name="Text Box 5">
              <a:extLst>
                <a:ext uri="{FF2B5EF4-FFF2-40B4-BE49-F238E27FC236}">
                  <a16:creationId xmlns:a16="http://schemas.microsoft.com/office/drawing/2014/main" id="{575C487A-3B4C-C0E9-33F3-CCAD7A21B8E9}"/>
                </a:ext>
              </a:extLst>
            </p:cNvPr>
            <p:cNvSpPr txBox="1">
              <a:spLocks noChangeArrowheads="1"/>
            </p:cNvSpPr>
            <p:nvPr/>
          </p:nvSpPr>
          <p:spPr bwMode="auto">
            <a:xfrm>
              <a:off x="2734902" y="2966359"/>
              <a:ext cx="377026"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A</a:t>
              </a:r>
            </a:p>
          </p:txBody>
        </p:sp>
      </p:grpSp>
      <p:sp>
        <p:nvSpPr>
          <p:cNvPr id="35" name="Line 16">
            <a:extLst>
              <a:ext uri="{FF2B5EF4-FFF2-40B4-BE49-F238E27FC236}">
                <a16:creationId xmlns:a16="http://schemas.microsoft.com/office/drawing/2014/main" id="{D6789216-1A00-9F21-3156-DFCC313DF362}"/>
              </a:ext>
            </a:extLst>
          </p:cNvPr>
          <p:cNvSpPr>
            <a:spLocks noChangeShapeType="1"/>
          </p:cNvSpPr>
          <p:nvPr/>
        </p:nvSpPr>
        <p:spPr bwMode="auto">
          <a:xfrm rot="5400000" flipH="1" flipV="1">
            <a:off x="9013734" y="1968685"/>
            <a:ext cx="470646" cy="470645"/>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36" name="Line 16">
            <a:extLst>
              <a:ext uri="{FF2B5EF4-FFF2-40B4-BE49-F238E27FC236}">
                <a16:creationId xmlns:a16="http://schemas.microsoft.com/office/drawing/2014/main" id="{11E8C94C-F386-5468-22B3-35AE0D23DFEF}"/>
              </a:ext>
            </a:extLst>
          </p:cNvPr>
          <p:cNvSpPr>
            <a:spLocks noChangeShapeType="1"/>
          </p:cNvSpPr>
          <p:nvPr/>
        </p:nvSpPr>
        <p:spPr bwMode="auto">
          <a:xfrm rot="10800000" flipH="1" flipV="1">
            <a:off x="9850711" y="1986517"/>
            <a:ext cx="470646" cy="470645"/>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grpSp>
        <p:nvGrpSpPr>
          <p:cNvPr id="37" name="Group 36">
            <a:extLst>
              <a:ext uri="{FF2B5EF4-FFF2-40B4-BE49-F238E27FC236}">
                <a16:creationId xmlns:a16="http://schemas.microsoft.com/office/drawing/2014/main" id="{F99649A4-6747-EFFD-4303-49AF6D6A7227}"/>
              </a:ext>
            </a:extLst>
          </p:cNvPr>
          <p:cNvGrpSpPr/>
          <p:nvPr/>
        </p:nvGrpSpPr>
        <p:grpSpPr>
          <a:xfrm>
            <a:off x="8719432" y="2376906"/>
            <a:ext cx="470647" cy="502009"/>
            <a:chOff x="2676998" y="2966359"/>
            <a:chExt cx="470647" cy="502009"/>
          </a:xfrm>
        </p:grpSpPr>
        <p:sp>
          <p:nvSpPr>
            <p:cNvPr id="38" name="Oval 4">
              <a:extLst>
                <a:ext uri="{FF2B5EF4-FFF2-40B4-BE49-F238E27FC236}">
                  <a16:creationId xmlns:a16="http://schemas.microsoft.com/office/drawing/2014/main" id="{CB177E30-CFEF-3292-7D7F-ACC0316B0E84}"/>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39" name="Text Box 5">
              <a:extLst>
                <a:ext uri="{FF2B5EF4-FFF2-40B4-BE49-F238E27FC236}">
                  <a16:creationId xmlns:a16="http://schemas.microsoft.com/office/drawing/2014/main" id="{366C6C85-E586-E474-F38B-A7095E8CCBDF}"/>
                </a:ext>
              </a:extLst>
            </p:cNvPr>
            <p:cNvSpPr txBox="1">
              <a:spLocks noChangeArrowheads="1"/>
            </p:cNvSpPr>
            <p:nvPr/>
          </p:nvSpPr>
          <p:spPr bwMode="auto">
            <a:xfrm>
              <a:off x="2734902" y="2966359"/>
              <a:ext cx="362600"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B</a:t>
              </a:r>
            </a:p>
          </p:txBody>
        </p:sp>
      </p:grpSp>
      <p:grpSp>
        <p:nvGrpSpPr>
          <p:cNvPr id="40" name="Group 39">
            <a:extLst>
              <a:ext uri="{FF2B5EF4-FFF2-40B4-BE49-F238E27FC236}">
                <a16:creationId xmlns:a16="http://schemas.microsoft.com/office/drawing/2014/main" id="{E4D3EC20-D43E-43B0-3606-B1FDCF606700}"/>
              </a:ext>
            </a:extLst>
          </p:cNvPr>
          <p:cNvGrpSpPr/>
          <p:nvPr/>
        </p:nvGrpSpPr>
        <p:grpSpPr>
          <a:xfrm>
            <a:off x="10233693" y="2391969"/>
            <a:ext cx="470647" cy="502009"/>
            <a:chOff x="2676998" y="2966359"/>
            <a:chExt cx="470647" cy="502009"/>
          </a:xfrm>
        </p:grpSpPr>
        <p:sp>
          <p:nvSpPr>
            <p:cNvPr id="41" name="Oval 4">
              <a:extLst>
                <a:ext uri="{FF2B5EF4-FFF2-40B4-BE49-F238E27FC236}">
                  <a16:creationId xmlns:a16="http://schemas.microsoft.com/office/drawing/2014/main" id="{7C6CD986-F38E-C958-B0B7-9E8B28C09CC1}"/>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42" name="Text Box 5">
              <a:extLst>
                <a:ext uri="{FF2B5EF4-FFF2-40B4-BE49-F238E27FC236}">
                  <a16:creationId xmlns:a16="http://schemas.microsoft.com/office/drawing/2014/main" id="{A6F43D7C-50CD-17D0-ED59-984BB2330AF3}"/>
                </a:ext>
              </a:extLst>
            </p:cNvPr>
            <p:cNvSpPr txBox="1">
              <a:spLocks noChangeArrowheads="1"/>
            </p:cNvSpPr>
            <p:nvPr/>
          </p:nvSpPr>
          <p:spPr bwMode="auto">
            <a:xfrm>
              <a:off x="2734902" y="2966359"/>
              <a:ext cx="385042"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D</a:t>
              </a:r>
            </a:p>
          </p:txBody>
        </p:sp>
      </p:grpSp>
      <p:grpSp>
        <p:nvGrpSpPr>
          <p:cNvPr id="43" name="Group 42">
            <a:extLst>
              <a:ext uri="{FF2B5EF4-FFF2-40B4-BE49-F238E27FC236}">
                <a16:creationId xmlns:a16="http://schemas.microsoft.com/office/drawing/2014/main" id="{AF47D69E-ED27-05A5-63B9-89B52656C93B}"/>
              </a:ext>
            </a:extLst>
          </p:cNvPr>
          <p:cNvGrpSpPr/>
          <p:nvPr/>
        </p:nvGrpSpPr>
        <p:grpSpPr>
          <a:xfrm>
            <a:off x="9423597" y="2670984"/>
            <a:ext cx="470647" cy="502009"/>
            <a:chOff x="2676998" y="2966359"/>
            <a:chExt cx="470647" cy="502009"/>
          </a:xfrm>
        </p:grpSpPr>
        <p:sp>
          <p:nvSpPr>
            <p:cNvPr id="44" name="Oval 4">
              <a:extLst>
                <a:ext uri="{FF2B5EF4-FFF2-40B4-BE49-F238E27FC236}">
                  <a16:creationId xmlns:a16="http://schemas.microsoft.com/office/drawing/2014/main" id="{5D32A027-D229-B176-C5D4-96CD57D24DF8}"/>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45" name="Text Box 5">
              <a:extLst>
                <a:ext uri="{FF2B5EF4-FFF2-40B4-BE49-F238E27FC236}">
                  <a16:creationId xmlns:a16="http://schemas.microsoft.com/office/drawing/2014/main" id="{C010E8A5-2B0A-9939-FDED-98FFCECA6DAC}"/>
                </a:ext>
              </a:extLst>
            </p:cNvPr>
            <p:cNvSpPr txBox="1">
              <a:spLocks noChangeArrowheads="1"/>
            </p:cNvSpPr>
            <p:nvPr/>
          </p:nvSpPr>
          <p:spPr bwMode="auto">
            <a:xfrm>
              <a:off x="2734902" y="2966359"/>
              <a:ext cx="352982"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C</a:t>
              </a:r>
            </a:p>
          </p:txBody>
        </p:sp>
      </p:grpSp>
      <p:sp>
        <p:nvSpPr>
          <p:cNvPr id="46" name="Line 16">
            <a:extLst>
              <a:ext uri="{FF2B5EF4-FFF2-40B4-BE49-F238E27FC236}">
                <a16:creationId xmlns:a16="http://schemas.microsoft.com/office/drawing/2014/main" id="{46B8FCED-1AAE-CAAF-5D13-F1723869E0C6}"/>
              </a:ext>
            </a:extLst>
          </p:cNvPr>
          <p:cNvSpPr>
            <a:spLocks noChangeShapeType="1"/>
          </p:cNvSpPr>
          <p:nvPr/>
        </p:nvSpPr>
        <p:spPr bwMode="auto">
          <a:xfrm rot="2700000" flipH="1" flipV="1">
            <a:off x="9434358" y="2145469"/>
            <a:ext cx="470646" cy="470645"/>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grpSp>
        <p:nvGrpSpPr>
          <p:cNvPr id="47" name="Group 46">
            <a:extLst>
              <a:ext uri="{FF2B5EF4-FFF2-40B4-BE49-F238E27FC236}">
                <a16:creationId xmlns:a16="http://schemas.microsoft.com/office/drawing/2014/main" id="{3D4CE24E-3F8B-3983-9BEA-5B5E782FDBE6}"/>
              </a:ext>
            </a:extLst>
          </p:cNvPr>
          <p:cNvGrpSpPr/>
          <p:nvPr/>
        </p:nvGrpSpPr>
        <p:grpSpPr>
          <a:xfrm>
            <a:off x="8799646" y="3555935"/>
            <a:ext cx="470647" cy="502009"/>
            <a:chOff x="2676998" y="2966359"/>
            <a:chExt cx="470647" cy="502009"/>
          </a:xfrm>
        </p:grpSpPr>
        <p:sp>
          <p:nvSpPr>
            <p:cNvPr id="48" name="Oval 4">
              <a:extLst>
                <a:ext uri="{FF2B5EF4-FFF2-40B4-BE49-F238E27FC236}">
                  <a16:creationId xmlns:a16="http://schemas.microsoft.com/office/drawing/2014/main" id="{2B9E8556-E96F-CB58-F4DC-4300008D0E02}"/>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49" name="Text Box 5">
              <a:extLst>
                <a:ext uri="{FF2B5EF4-FFF2-40B4-BE49-F238E27FC236}">
                  <a16:creationId xmlns:a16="http://schemas.microsoft.com/office/drawing/2014/main" id="{50C7BF96-D130-A92E-CC82-7131DDAE42E5}"/>
                </a:ext>
              </a:extLst>
            </p:cNvPr>
            <p:cNvSpPr txBox="1">
              <a:spLocks noChangeArrowheads="1"/>
            </p:cNvSpPr>
            <p:nvPr/>
          </p:nvSpPr>
          <p:spPr bwMode="auto">
            <a:xfrm>
              <a:off x="2734902" y="2966359"/>
              <a:ext cx="338554"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E</a:t>
              </a:r>
            </a:p>
          </p:txBody>
        </p:sp>
      </p:grpSp>
      <p:grpSp>
        <p:nvGrpSpPr>
          <p:cNvPr id="50" name="Group 49">
            <a:extLst>
              <a:ext uri="{FF2B5EF4-FFF2-40B4-BE49-F238E27FC236}">
                <a16:creationId xmlns:a16="http://schemas.microsoft.com/office/drawing/2014/main" id="{461EAEBB-4F00-747D-8835-77A5BEAE195C}"/>
              </a:ext>
            </a:extLst>
          </p:cNvPr>
          <p:cNvGrpSpPr/>
          <p:nvPr/>
        </p:nvGrpSpPr>
        <p:grpSpPr>
          <a:xfrm>
            <a:off x="10014808" y="3582331"/>
            <a:ext cx="470647" cy="502009"/>
            <a:chOff x="2676998" y="2966359"/>
            <a:chExt cx="470647" cy="502009"/>
          </a:xfrm>
        </p:grpSpPr>
        <p:sp>
          <p:nvSpPr>
            <p:cNvPr id="51" name="Oval 4">
              <a:extLst>
                <a:ext uri="{FF2B5EF4-FFF2-40B4-BE49-F238E27FC236}">
                  <a16:creationId xmlns:a16="http://schemas.microsoft.com/office/drawing/2014/main" id="{ABC3A3B8-0975-FA6E-59C5-EB89A210B04B}"/>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52" name="Text Box 5">
              <a:extLst>
                <a:ext uri="{FF2B5EF4-FFF2-40B4-BE49-F238E27FC236}">
                  <a16:creationId xmlns:a16="http://schemas.microsoft.com/office/drawing/2014/main" id="{693613EB-BCBC-B0C1-ACEA-59B5A89589EA}"/>
                </a:ext>
              </a:extLst>
            </p:cNvPr>
            <p:cNvSpPr txBox="1">
              <a:spLocks noChangeArrowheads="1"/>
            </p:cNvSpPr>
            <p:nvPr/>
          </p:nvSpPr>
          <p:spPr bwMode="auto">
            <a:xfrm>
              <a:off x="2734902" y="2966359"/>
              <a:ext cx="330540"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F</a:t>
              </a:r>
            </a:p>
          </p:txBody>
        </p:sp>
      </p:grpSp>
      <p:sp>
        <p:nvSpPr>
          <p:cNvPr id="61" name="Line 16">
            <a:extLst>
              <a:ext uri="{FF2B5EF4-FFF2-40B4-BE49-F238E27FC236}">
                <a16:creationId xmlns:a16="http://schemas.microsoft.com/office/drawing/2014/main" id="{C5856652-0CC6-5D67-77EB-3B8960BFCAE4}"/>
              </a:ext>
            </a:extLst>
          </p:cNvPr>
          <p:cNvSpPr>
            <a:spLocks noChangeShapeType="1"/>
          </p:cNvSpPr>
          <p:nvPr/>
        </p:nvSpPr>
        <p:spPr bwMode="auto">
          <a:xfrm rot="5400000" flipH="1" flipV="1">
            <a:off x="9044214" y="3133021"/>
            <a:ext cx="470646" cy="470645"/>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63" name="Line 16">
            <a:extLst>
              <a:ext uri="{FF2B5EF4-FFF2-40B4-BE49-F238E27FC236}">
                <a16:creationId xmlns:a16="http://schemas.microsoft.com/office/drawing/2014/main" id="{466F5BAD-F03D-9AD5-6A22-C1491BC7549D}"/>
              </a:ext>
            </a:extLst>
          </p:cNvPr>
          <p:cNvSpPr>
            <a:spLocks noChangeShapeType="1"/>
          </p:cNvSpPr>
          <p:nvPr/>
        </p:nvSpPr>
        <p:spPr bwMode="auto">
          <a:xfrm rot="10800000" flipH="1" flipV="1">
            <a:off x="9808039" y="3150853"/>
            <a:ext cx="470646" cy="470645"/>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grpSp>
        <p:nvGrpSpPr>
          <p:cNvPr id="68" name="Group 67">
            <a:extLst>
              <a:ext uri="{FF2B5EF4-FFF2-40B4-BE49-F238E27FC236}">
                <a16:creationId xmlns:a16="http://schemas.microsoft.com/office/drawing/2014/main" id="{A8A2FCE6-E4D7-CD4B-E47E-3B864CD76C3F}"/>
              </a:ext>
            </a:extLst>
          </p:cNvPr>
          <p:cNvGrpSpPr/>
          <p:nvPr/>
        </p:nvGrpSpPr>
        <p:grpSpPr>
          <a:xfrm>
            <a:off x="10043766" y="4708427"/>
            <a:ext cx="470647" cy="502009"/>
            <a:chOff x="2676998" y="2966359"/>
            <a:chExt cx="470647" cy="502009"/>
          </a:xfrm>
        </p:grpSpPr>
        <p:sp>
          <p:nvSpPr>
            <p:cNvPr id="69" name="Oval 4">
              <a:extLst>
                <a:ext uri="{FF2B5EF4-FFF2-40B4-BE49-F238E27FC236}">
                  <a16:creationId xmlns:a16="http://schemas.microsoft.com/office/drawing/2014/main" id="{09BD5DED-C1C6-D2FA-D223-B71434BF1A4B}"/>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73" name="Text Box 5">
              <a:extLst>
                <a:ext uri="{FF2B5EF4-FFF2-40B4-BE49-F238E27FC236}">
                  <a16:creationId xmlns:a16="http://schemas.microsoft.com/office/drawing/2014/main" id="{A3C95FB3-C43F-0985-57AC-6072ED72629B}"/>
                </a:ext>
              </a:extLst>
            </p:cNvPr>
            <p:cNvSpPr txBox="1">
              <a:spLocks noChangeArrowheads="1"/>
            </p:cNvSpPr>
            <p:nvPr/>
          </p:nvSpPr>
          <p:spPr bwMode="auto">
            <a:xfrm>
              <a:off x="2734902" y="2966359"/>
              <a:ext cx="386644"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G</a:t>
              </a:r>
            </a:p>
          </p:txBody>
        </p:sp>
      </p:grpSp>
      <p:sp>
        <p:nvSpPr>
          <p:cNvPr id="77" name="Line 16">
            <a:extLst>
              <a:ext uri="{FF2B5EF4-FFF2-40B4-BE49-F238E27FC236}">
                <a16:creationId xmlns:a16="http://schemas.microsoft.com/office/drawing/2014/main" id="{2696C1C0-8010-EDE0-DADC-255CF08B2B06}"/>
              </a:ext>
            </a:extLst>
          </p:cNvPr>
          <p:cNvSpPr>
            <a:spLocks noChangeShapeType="1"/>
          </p:cNvSpPr>
          <p:nvPr/>
        </p:nvSpPr>
        <p:spPr bwMode="auto">
          <a:xfrm rot="2700000" flipH="1" flipV="1">
            <a:off x="10037862" y="4187629"/>
            <a:ext cx="470646" cy="470645"/>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grpSp>
        <p:nvGrpSpPr>
          <p:cNvPr id="79" name="Group 78">
            <a:extLst>
              <a:ext uri="{FF2B5EF4-FFF2-40B4-BE49-F238E27FC236}">
                <a16:creationId xmlns:a16="http://schemas.microsoft.com/office/drawing/2014/main" id="{EA3A0D6E-2F71-842C-1472-17E3B5DF7950}"/>
              </a:ext>
            </a:extLst>
          </p:cNvPr>
          <p:cNvGrpSpPr/>
          <p:nvPr/>
        </p:nvGrpSpPr>
        <p:grpSpPr>
          <a:xfrm>
            <a:off x="8320884" y="4347575"/>
            <a:ext cx="470647" cy="502009"/>
            <a:chOff x="2676998" y="2966359"/>
            <a:chExt cx="470647" cy="502009"/>
          </a:xfrm>
        </p:grpSpPr>
        <p:sp>
          <p:nvSpPr>
            <p:cNvPr id="80" name="Oval 4">
              <a:extLst>
                <a:ext uri="{FF2B5EF4-FFF2-40B4-BE49-F238E27FC236}">
                  <a16:creationId xmlns:a16="http://schemas.microsoft.com/office/drawing/2014/main" id="{36EE26DD-2F38-2B44-2EFF-7E564E591FC1}"/>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89" name="Text Box 5">
              <a:extLst>
                <a:ext uri="{FF2B5EF4-FFF2-40B4-BE49-F238E27FC236}">
                  <a16:creationId xmlns:a16="http://schemas.microsoft.com/office/drawing/2014/main" id="{CDBA648D-1BE5-DBF7-9519-8236A5C8AFD4}"/>
                </a:ext>
              </a:extLst>
            </p:cNvPr>
            <p:cNvSpPr txBox="1">
              <a:spLocks noChangeArrowheads="1"/>
            </p:cNvSpPr>
            <p:nvPr/>
          </p:nvSpPr>
          <p:spPr bwMode="auto">
            <a:xfrm>
              <a:off x="2734902" y="2966359"/>
              <a:ext cx="385042"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H</a:t>
              </a:r>
            </a:p>
          </p:txBody>
        </p:sp>
      </p:grpSp>
      <p:sp>
        <p:nvSpPr>
          <p:cNvPr id="20" name="Line 16">
            <a:extLst>
              <a:ext uri="{FF2B5EF4-FFF2-40B4-BE49-F238E27FC236}">
                <a16:creationId xmlns:a16="http://schemas.microsoft.com/office/drawing/2014/main" id="{002913FE-3A7D-1475-4F1B-0B09CE8247CE}"/>
              </a:ext>
            </a:extLst>
          </p:cNvPr>
          <p:cNvSpPr>
            <a:spLocks noChangeShapeType="1"/>
          </p:cNvSpPr>
          <p:nvPr/>
        </p:nvSpPr>
        <p:spPr bwMode="auto">
          <a:xfrm rot="5400000" flipH="1" flipV="1">
            <a:off x="8086942" y="4828799"/>
            <a:ext cx="342958" cy="318960"/>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grpSp>
        <p:nvGrpSpPr>
          <p:cNvPr id="21" name="Group 20">
            <a:extLst>
              <a:ext uri="{FF2B5EF4-FFF2-40B4-BE49-F238E27FC236}">
                <a16:creationId xmlns:a16="http://schemas.microsoft.com/office/drawing/2014/main" id="{E54D2830-6063-B7D9-2B17-BEA18BDDFC27}"/>
              </a:ext>
            </a:extLst>
          </p:cNvPr>
          <p:cNvGrpSpPr/>
          <p:nvPr/>
        </p:nvGrpSpPr>
        <p:grpSpPr>
          <a:xfrm>
            <a:off x="7855301" y="5115978"/>
            <a:ext cx="470647" cy="502009"/>
            <a:chOff x="2676998" y="2966359"/>
            <a:chExt cx="470647" cy="502009"/>
          </a:xfrm>
        </p:grpSpPr>
        <p:sp>
          <p:nvSpPr>
            <p:cNvPr id="24" name="Oval 4">
              <a:extLst>
                <a:ext uri="{FF2B5EF4-FFF2-40B4-BE49-F238E27FC236}">
                  <a16:creationId xmlns:a16="http://schemas.microsoft.com/office/drawing/2014/main" id="{DA4C16B6-1FB7-196F-EED3-8148130F8BAB}"/>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26" name="Text Box 5">
              <a:extLst>
                <a:ext uri="{FF2B5EF4-FFF2-40B4-BE49-F238E27FC236}">
                  <a16:creationId xmlns:a16="http://schemas.microsoft.com/office/drawing/2014/main" id="{951E6659-1DD6-8F75-64EE-41C2EF84977D}"/>
                </a:ext>
              </a:extLst>
            </p:cNvPr>
            <p:cNvSpPr txBox="1">
              <a:spLocks noChangeArrowheads="1"/>
            </p:cNvSpPr>
            <p:nvPr/>
          </p:nvSpPr>
          <p:spPr bwMode="auto">
            <a:xfrm>
              <a:off x="2734902" y="2966359"/>
              <a:ext cx="386644"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G</a:t>
              </a:r>
            </a:p>
          </p:txBody>
        </p:sp>
      </p:grpSp>
      <p:sp>
        <p:nvSpPr>
          <p:cNvPr id="90" name="Line 16">
            <a:extLst>
              <a:ext uri="{FF2B5EF4-FFF2-40B4-BE49-F238E27FC236}">
                <a16:creationId xmlns:a16="http://schemas.microsoft.com/office/drawing/2014/main" id="{43148E01-0A53-81E7-7936-DC1701EEB37A}"/>
              </a:ext>
            </a:extLst>
          </p:cNvPr>
          <p:cNvSpPr>
            <a:spLocks noChangeShapeType="1"/>
          </p:cNvSpPr>
          <p:nvPr/>
        </p:nvSpPr>
        <p:spPr bwMode="auto">
          <a:xfrm rot="5400000" flipH="1" flipV="1">
            <a:off x="8558484" y="4043056"/>
            <a:ext cx="342958" cy="318960"/>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3" name="Élőláb helye 2">
            <a:extLst>
              <a:ext uri="{FF2B5EF4-FFF2-40B4-BE49-F238E27FC236}">
                <a16:creationId xmlns:a16="http://schemas.microsoft.com/office/drawing/2014/main" id="{CF2A6615-5314-CCEC-ED80-5A3C251C381F}"/>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18" name="Csoportba foglalás 17">
            <a:extLst>
              <a:ext uri="{FF2B5EF4-FFF2-40B4-BE49-F238E27FC236}">
                <a16:creationId xmlns:a16="http://schemas.microsoft.com/office/drawing/2014/main" id="{5FA1CA19-0C3E-B730-12DA-6C89518EFA83}"/>
              </a:ext>
            </a:extLst>
          </p:cNvPr>
          <p:cNvGrpSpPr/>
          <p:nvPr/>
        </p:nvGrpSpPr>
        <p:grpSpPr>
          <a:xfrm>
            <a:off x="3078726" y="6038296"/>
            <a:ext cx="1736050" cy="787001"/>
            <a:chOff x="6717298" y="6108892"/>
            <a:chExt cx="1736050" cy="787001"/>
          </a:xfrm>
        </p:grpSpPr>
        <p:pic>
          <p:nvPicPr>
            <p:cNvPr id="78" name="Ábra 77">
              <a:extLst>
                <a:ext uri="{FF2B5EF4-FFF2-40B4-BE49-F238E27FC236}">
                  <a16:creationId xmlns:a16="http://schemas.microsoft.com/office/drawing/2014/main" id="{9B23FBD0-0031-5670-9C75-EF4426386F4F}"/>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1528"/>
            <a:stretch/>
          </p:blipFill>
          <p:spPr>
            <a:xfrm>
              <a:off x="6717298" y="6197751"/>
              <a:ext cx="834080" cy="698142"/>
            </a:xfrm>
            <a:prstGeom prst="rect">
              <a:avLst/>
            </a:prstGeom>
          </p:spPr>
        </p:pic>
        <p:pic>
          <p:nvPicPr>
            <p:cNvPr id="91" name="Ábra 90">
              <a:extLst>
                <a:ext uri="{FF2B5EF4-FFF2-40B4-BE49-F238E27FC236}">
                  <a16:creationId xmlns:a16="http://schemas.microsoft.com/office/drawing/2014/main" id="{D8E64B4E-6127-9BA1-0452-95D1F453B789}"/>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13258030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3CE73F0-22F3-4A02-16C0-592229571FBB}"/>
              </a:ext>
            </a:extLst>
          </p:cNvPr>
          <p:cNvSpPr>
            <a:spLocks noGrp="1"/>
          </p:cNvSpPr>
          <p:nvPr>
            <p:ph type="sldNum" sz="quarter" idx="12"/>
          </p:nvPr>
        </p:nvSpPr>
        <p:spPr/>
        <p:txBody>
          <a:bodyPr/>
          <a:lstStyle/>
          <a:p>
            <a:fld id="{9F7ECEBC-3B63-4262-8BE9-06366B519A9F}" type="slidenum">
              <a:rPr lang="hu-HU" smtClean="0"/>
              <a:pPr/>
              <a:t>65</a:t>
            </a:fld>
            <a:endParaRPr lang="hu-HU" dirty="0"/>
          </a:p>
        </p:txBody>
      </p:sp>
      <p:sp>
        <p:nvSpPr>
          <p:cNvPr id="6" name="Title 5">
            <a:extLst>
              <a:ext uri="{FF2B5EF4-FFF2-40B4-BE49-F238E27FC236}">
                <a16:creationId xmlns:a16="http://schemas.microsoft.com/office/drawing/2014/main" id="{DA51278C-4665-B6A4-9B52-8843CAF01462}"/>
              </a:ext>
            </a:extLst>
          </p:cNvPr>
          <p:cNvSpPr>
            <a:spLocks noGrp="1"/>
          </p:cNvSpPr>
          <p:nvPr>
            <p:ph type="title"/>
          </p:nvPr>
        </p:nvSpPr>
        <p:spPr/>
        <p:txBody>
          <a:bodyPr/>
          <a:lstStyle/>
          <a:p>
            <a:r>
              <a:rPr lang="hu-HU" dirty="0" err="1"/>
              <a:t>Example</a:t>
            </a:r>
            <a:r>
              <a:rPr lang="hu-HU" dirty="0"/>
              <a:t>: </a:t>
            </a:r>
            <a:r>
              <a:rPr lang="en-US" dirty="0"/>
              <a:t>A* Search Algorithm</a:t>
            </a:r>
          </a:p>
        </p:txBody>
      </p:sp>
      <p:grpSp>
        <p:nvGrpSpPr>
          <p:cNvPr id="53" name="Group 52">
            <a:extLst>
              <a:ext uri="{FF2B5EF4-FFF2-40B4-BE49-F238E27FC236}">
                <a16:creationId xmlns:a16="http://schemas.microsoft.com/office/drawing/2014/main" id="{8E01D95C-E568-2F16-B994-78F30BE842FE}"/>
              </a:ext>
            </a:extLst>
          </p:cNvPr>
          <p:cNvGrpSpPr/>
          <p:nvPr/>
        </p:nvGrpSpPr>
        <p:grpSpPr>
          <a:xfrm>
            <a:off x="987888" y="1671752"/>
            <a:ext cx="470647" cy="502009"/>
            <a:chOff x="2676998" y="2966359"/>
            <a:chExt cx="470647" cy="502009"/>
          </a:xfrm>
        </p:grpSpPr>
        <p:sp>
          <p:nvSpPr>
            <p:cNvPr id="7" name="Oval 4">
              <a:extLst>
                <a:ext uri="{FF2B5EF4-FFF2-40B4-BE49-F238E27FC236}">
                  <a16:creationId xmlns:a16="http://schemas.microsoft.com/office/drawing/2014/main" id="{5E9595B9-B6C7-1069-8B9E-5294AD07FF6B}"/>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8" name="Text Box 5">
              <a:extLst>
                <a:ext uri="{FF2B5EF4-FFF2-40B4-BE49-F238E27FC236}">
                  <a16:creationId xmlns:a16="http://schemas.microsoft.com/office/drawing/2014/main" id="{E0A62580-B999-55C5-6B8D-FAB216C96254}"/>
                </a:ext>
              </a:extLst>
            </p:cNvPr>
            <p:cNvSpPr txBox="1">
              <a:spLocks noChangeArrowheads="1"/>
            </p:cNvSpPr>
            <p:nvPr/>
          </p:nvSpPr>
          <p:spPr bwMode="auto">
            <a:xfrm>
              <a:off x="2734902" y="2966359"/>
              <a:ext cx="377026"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A</a:t>
              </a:r>
            </a:p>
          </p:txBody>
        </p:sp>
      </p:grpSp>
      <p:sp>
        <p:nvSpPr>
          <p:cNvPr id="27" name="Text Box 30">
            <a:extLst>
              <a:ext uri="{FF2B5EF4-FFF2-40B4-BE49-F238E27FC236}">
                <a16:creationId xmlns:a16="http://schemas.microsoft.com/office/drawing/2014/main" id="{BECF1777-9591-2066-EB53-49FACEE2DCB1}"/>
              </a:ext>
            </a:extLst>
          </p:cNvPr>
          <p:cNvSpPr txBox="1">
            <a:spLocks noChangeArrowheads="1"/>
          </p:cNvSpPr>
          <p:nvPr/>
        </p:nvSpPr>
        <p:spPr bwMode="auto">
          <a:xfrm>
            <a:off x="522856" y="1312518"/>
            <a:ext cx="1439946"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t>start state</a:t>
            </a:r>
          </a:p>
        </p:txBody>
      </p:sp>
      <p:sp>
        <p:nvSpPr>
          <p:cNvPr id="28" name="Text Box 31">
            <a:extLst>
              <a:ext uri="{FF2B5EF4-FFF2-40B4-BE49-F238E27FC236}">
                <a16:creationId xmlns:a16="http://schemas.microsoft.com/office/drawing/2014/main" id="{2696AA87-043B-0B89-1871-1FDDE3017B98}"/>
              </a:ext>
            </a:extLst>
          </p:cNvPr>
          <p:cNvSpPr txBox="1">
            <a:spLocks noChangeArrowheads="1"/>
          </p:cNvSpPr>
          <p:nvPr/>
        </p:nvSpPr>
        <p:spPr bwMode="auto">
          <a:xfrm>
            <a:off x="3359308" y="4824606"/>
            <a:ext cx="1388970"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t>goal state</a:t>
            </a:r>
          </a:p>
        </p:txBody>
      </p:sp>
      <p:grpSp>
        <p:nvGrpSpPr>
          <p:cNvPr id="54" name="Group 53">
            <a:extLst>
              <a:ext uri="{FF2B5EF4-FFF2-40B4-BE49-F238E27FC236}">
                <a16:creationId xmlns:a16="http://schemas.microsoft.com/office/drawing/2014/main" id="{A2D414F1-794D-8042-CC66-0B4CA6990178}"/>
              </a:ext>
            </a:extLst>
          </p:cNvPr>
          <p:cNvGrpSpPr/>
          <p:nvPr/>
        </p:nvGrpSpPr>
        <p:grpSpPr>
          <a:xfrm>
            <a:off x="227726" y="2978613"/>
            <a:ext cx="470647" cy="502009"/>
            <a:chOff x="2676998" y="2966359"/>
            <a:chExt cx="470647" cy="502009"/>
          </a:xfrm>
        </p:grpSpPr>
        <p:sp>
          <p:nvSpPr>
            <p:cNvPr id="55" name="Oval 4">
              <a:extLst>
                <a:ext uri="{FF2B5EF4-FFF2-40B4-BE49-F238E27FC236}">
                  <a16:creationId xmlns:a16="http://schemas.microsoft.com/office/drawing/2014/main" id="{85EA95B4-1896-5558-9998-237308C73849}"/>
                </a:ext>
              </a:extLst>
            </p:cNvPr>
            <p:cNvSpPr>
              <a:spLocks noChangeArrowheads="1"/>
            </p:cNvSpPr>
            <p:nvPr/>
          </p:nvSpPr>
          <p:spPr bwMode="auto">
            <a:xfrm>
              <a:off x="2676998" y="2997721"/>
              <a:ext cx="470647" cy="470647"/>
            </a:xfrm>
            <a:prstGeom prst="ellipse">
              <a:avLst/>
            </a:prstGeom>
            <a:noFill/>
            <a:ln w="38100">
              <a:solidFill>
                <a:srgbClr val="01285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56" name="Text Box 5">
              <a:extLst>
                <a:ext uri="{FF2B5EF4-FFF2-40B4-BE49-F238E27FC236}">
                  <a16:creationId xmlns:a16="http://schemas.microsoft.com/office/drawing/2014/main" id="{5058AFFF-29B8-1185-030D-E99C2790E012}"/>
                </a:ext>
              </a:extLst>
            </p:cNvPr>
            <p:cNvSpPr txBox="1">
              <a:spLocks noChangeArrowheads="1"/>
            </p:cNvSpPr>
            <p:nvPr/>
          </p:nvSpPr>
          <p:spPr bwMode="auto">
            <a:xfrm>
              <a:off x="2734902" y="2966359"/>
              <a:ext cx="362600"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B</a:t>
              </a:r>
            </a:p>
          </p:txBody>
        </p:sp>
      </p:grpSp>
      <p:grpSp>
        <p:nvGrpSpPr>
          <p:cNvPr id="57" name="Group 56">
            <a:extLst>
              <a:ext uri="{FF2B5EF4-FFF2-40B4-BE49-F238E27FC236}">
                <a16:creationId xmlns:a16="http://schemas.microsoft.com/office/drawing/2014/main" id="{D8B9D8E1-4220-DC28-76ED-F0D82F61FBCB}"/>
              </a:ext>
            </a:extLst>
          </p:cNvPr>
          <p:cNvGrpSpPr/>
          <p:nvPr/>
        </p:nvGrpSpPr>
        <p:grpSpPr>
          <a:xfrm>
            <a:off x="2412525" y="2129841"/>
            <a:ext cx="470647" cy="502009"/>
            <a:chOff x="2676998" y="2966359"/>
            <a:chExt cx="470647" cy="502009"/>
          </a:xfrm>
        </p:grpSpPr>
        <p:sp>
          <p:nvSpPr>
            <p:cNvPr id="58" name="Oval 4">
              <a:extLst>
                <a:ext uri="{FF2B5EF4-FFF2-40B4-BE49-F238E27FC236}">
                  <a16:creationId xmlns:a16="http://schemas.microsoft.com/office/drawing/2014/main" id="{23E7CF02-56C8-4CD1-093E-0D86A2F9A53B}"/>
                </a:ext>
              </a:extLst>
            </p:cNvPr>
            <p:cNvSpPr>
              <a:spLocks noChangeArrowheads="1"/>
            </p:cNvSpPr>
            <p:nvPr/>
          </p:nvSpPr>
          <p:spPr bwMode="auto">
            <a:xfrm>
              <a:off x="2676998" y="2997721"/>
              <a:ext cx="470647" cy="470647"/>
            </a:xfrm>
            <a:prstGeom prst="ellipse">
              <a:avLst/>
            </a:prstGeom>
            <a:noFill/>
            <a:ln w="38100">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59" name="Text Box 5">
              <a:extLst>
                <a:ext uri="{FF2B5EF4-FFF2-40B4-BE49-F238E27FC236}">
                  <a16:creationId xmlns:a16="http://schemas.microsoft.com/office/drawing/2014/main" id="{48189041-2426-5FD8-2CAD-FE8A9A268A45}"/>
                </a:ext>
              </a:extLst>
            </p:cNvPr>
            <p:cNvSpPr txBox="1">
              <a:spLocks noChangeArrowheads="1"/>
            </p:cNvSpPr>
            <p:nvPr/>
          </p:nvSpPr>
          <p:spPr bwMode="auto">
            <a:xfrm>
              <a:off x="2734902" y="2966359"/>
              <a:ext cx="385042"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D</a:t>
              </a:r>
            </a:p>
          </p:txBody>
        </p:sp>
      </p:grpSp>
      <p:sp>
        <p:nvSpPr>
          <p:cNvPr id="60" name="Line 16">
            <a:extLst>
              <a:ext uri="{FF2B5EF4-FFF2-40B4-BE49-F238E27FC236}">
                <a16:creationId xmlns:a16="http://schemas.microsoft.com/office/drawing/2014/main" id="{FA65ECAF-3278-1521-F8E3-AB59649D75CE}"/>
              </a:ext>
            </a:extLst>
          </p:cNvPr>
          <p:cNvSpPr>
            <a:spLocks noChangeShapeType="1"/>
          </p:cNvSpPr>
          <p:nvPr/>
        </p:nvSpPr>
        <p:spPr bwMode="auto">
          <a:xfrm flipH="1" flipV="1">
            <a:off x="1462579" y="1936021"/>
            <a:ext cx="995627" cy="285819"/>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62" name="Line 16">
            <a:extLst>
              <a:ext uri="{FF2B5EF4-FFF2-40B4-BE49-F238E27FC236}">
                <a16:creationId xmlns:a16="http://schemas.microsoft.com/office/drawing/2014/main" id="{FB261EA0-1A48-31B0-4182-DD9C9AE63213}"/>
              </a:ext>
            </a:extLst>
          </p:cNvPr>
          <p:cNvSpPr>
            <a:spLocks noChangeShapeType="1"/>
          </p:cNvSpPr>
          <p:nvPr/>
        </p:nvSpPr>
        <p:spPr bwMode="auto">
          <a:xfrm flipH="1" flipV="1">
            <a:off x="1302431" y="2178565"/>
            <a:ext cx="190398" cy="700565"/>
          </a:xfrm>
          <a:prstGeom prst="line">
            <a:avLst/>
          </a:prstGeom>
          <a:noFill/>
          <a:ln w="50800">
            <a:solidFill>
              <a:srgbClr val="FF0000"/>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grpSp>
        <p:nvGrpSpPr>
          <p:cNvPr id="64" name="Group 63">
            <a:extLst>
              <a:ext uri="{FF2B5EF4-FFF2-40B4-BE49-F238E27FC236}">
                <a16:creationId xmlns:a16="http://schemas.microsoft.com/office/drawing/2014/main" id="{628F68A5-A0AE-ABE9-B4B3-210ED93BD465}"/>
              </a:ext>
            </a:extLst>
          </p:cNvPr>
          <p:cNvGrpSpPr/>
          <p:nvPr/>
        </p:nvGrpSpPr>
        <p:grpSpPr>
          <a:xfrm>
            <a:off x="1370781" y="2847768"/>
            <a:ext cx="470647" cy="502009"/>
            <a:chOff x="2676998" y="2966359"/>
            <a:chExt cx="470647" cy="502009"/>
          </a:xfrm>
        </p:grpSpPr>
        <p:sp>
          <p:nvSpPr>
            <p:cNvPr id="65" name="Oval 4">
              <a:extLst>
                <a:ext uri="{FF2B5EF4-FFF2-40B4-BE49-F238E27FC236}">
                  <a16:creationId xmlns:a16="http://schemas.microsoft.com/office/drawing/2014/main" id="{C10E2A77-14DE-BE95-765A-8F912CC92D52}"/>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66" name="Text Box 5">
              <a:extLst>
                <a:ext uri="{FF2B5EF4-FFF2-40B4-BE49-F238E27FC236}">
                  <a16:creationId xmlns:a16="http://schemas.microsoft.com/office/drawing/2014/main" id="{4FCEC18A-EEFC-8A77-33C8-38AF85181A1F}"/>
                </a:ext>
              </a:extLst>
            </p:cNvPr>
            <p:cNvSpPr txBox="1">
              <a:spLocks noChangeArrowheads="1"/>
            </p:cNvSpPr>
            <p:nvPr/>
          </p:nvSpPr>
          <p:spPr bwMode="auto">
            <a:xfrm>
              <a:off x="2734902" y="2966359"/>
              <a:ext cx="352982"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C</a:t>
              </a:r>
            </a:p>
          </p:txBody>
        </p:sp>
      </p:grpSp>
      <p:sp>
        <p:nvSpPr>
          <p:cNvPr id="67" name="Line 16">
            <a:extLst>
              <a:ext uri="{FF2B5EF4-FFF2-40B4-BE49-F238E27FC236}">
                <a16:creationId xmlns:a16="http://schemas.microsoft.com/office/drawing/2014/main" id="{257D1346-7EF3-AA00-5BF6-9363A178D472}"/>
              </a:ext>
            </a:extLst>
          </p:cNvPr>
          <p:cNvSpPr>
            <a:spLocks noChangeShapeType="1"/>
          </p:cNvSpPr>
          <p:nvPr/>
        </p:nvSpPr>
        <p:spPr bwMode="auto">
          <a:xfrm rot="5400000" flipH="1" flipV="1">
            <a:off x="838265" y="3521355"/>
            <a:ext cx="941408" cy="565117"/>
          </a:xfrm>
          <a:prstGeom prst="line">
            <a:avLst/>
          </a:prstGeom>
          <a:noFill/>
          <a:ln w="50800">
            <a:solidFill>
              <a:srgbClr val="FF0000"/>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grpSp>
        <p:nvGrpSpPr>
          <p:cNvPr id="70" name="Group 69">
            <a:extLst>
              <a:ext uri="{FF2B5EF4-FFF2-40B4-BE49-F238E27FC236}">
                <a16:creationId xmlns:a16="http://schemas.microsoft.com/office/drawing/2014/main" id="{2A5F2D96-2F71-4CD0-500D-E8928C2DC5BE}"/>
              </a:ext>
            </a:extLst>
          </p:cNvPr>
          <p:cNvGrpSpPr/>
          <p:nvPr/>
        </p:nvGrpSpPr>
        <p:grpSpPr>
          <a:xfrm>
            <a:off x="770112" y="4244011"/>
            <a:ext cx="470647" cy="502009"/>
            <a:chOff x="2676998" y="2966359"/>
            <a:chExt cx="470647" cy="502009"/>
          </a:xfrm>
        </p:grpSpPr>
        <p:sp>
          <p:nvSpPr>
            <p:cNvPr id="71" name="Oval 4">
              <a:extLst>
                <a:ext uri="{FF2B5EF4-FFF2-40B4-BE49-F238E27FC236}">
                  <a16:creationId xmlns:a16="http://schemas.microsoft.com/office/drawing/2014/main" id="{2286B548-2677-2F36-E3B3-DC1EF921C7B9}"/>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72" name="Text Box 5">
              <a:extLst>
                <a:ext uri="{FF2B5EF4-FFF2-40B4-BE49-F238E27FC236}">
                  <a16:creationId xmlns:a16="http://schemas.microsoft.com/office/drawing/2014/main" id="{FBEBC47C-B523-BB74-A52A-EC5F0B1BFA8D}"/>
                </a:ext>
              </a:extLst>
            </p:cNvPr>
            <p:cNvSpPr txBox="1">
              <a:spLocks noChangeArrowheads="1"/>
            </p:cNvSpPr>
            <p:nvPr/>
          </p:nvSpPr>
          <p:spPr bwMode="auto">
            <a:xfrm>
              <a:off x="2734902" y="2966359"/>
              <a:ext cx="338554"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E</a:t>
              </a:r>
            </a:p>
          </p:txBody>
        </p:sp>
      </p:grpSp>
      <p:grpSp>
        <p:nvGrpSpPr>
          <p:cNvPr id="74" name="Group 73">
            <a:extLst>
              <a:ext uri="{FF2B5EF4-FFF2-40B4-BE49-F238E27FC236}">
                <a16:creationId xmlns:a16="http://schemas.microsoft.com/office/drawing/2014/main" id="{43441E83-EEBC-24B9-7701-0372ACE33728}"/>
              </a:ext>
            </a:extLst>
          </p:cNvPr>
          <p:cNvGrpSpPr/>
          <p:nvPr/>
        </p:nvGrpSpPr>
        <p:grpSpPr>
          <a:xfrm>
            <a:off x="2742280" y="3429931"/>
            <a:ext cx="470647" cy="502009"/>
            <a:chOff x="2676998" y="2966359"/>
            <a:chExt cx="470647" cy="502009"/>
          </a:xfrm>
        </p:grpSpPr>
        <p:sp>
          <p:nvSpPr>
            <p:cNvPr id="75" name="Oval 4">
              <a:extLst>
                <a:ext uri="{FF2B5EF4-FFF2-40B4-BE49-F238E27FC236}">
                  <a16:creationId xmlns:a16="http://schemas.microsoft.com/office/drawing/2014/main" id="{9504B914-89F6-13AD-4D09-BD993C1BB074}"/>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76" name="Text Box 5">
              <a:extLst>
                <a:ext uri="{FF2B5EF4-FFF2-40B4-BE49-F238E27FC236}">
                  <a16:creationId xmlns:a16="http://schemas.microsoft.com/office/drawing/2014/main" id="{D5A853B4-4491-4ACC-9D48-43C352CAEBB6}"/>
                </a:ext>
              </a:extLst>
            </p:cNvPr>
            <p:cNvSpPr txBox="1">
              <a:spLocks noChangeArrowheads="1"/>
            </p:cNvSpPr>
            <p:nvPr/>
          </p:nvSpPr>
          <p:spPr bwMode="auto">
            <a:xfrm>
              <a:off x="2734902" y="2966359"/>
              <a:ext cx="330540"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F</a:t>
              </a:r>
            </a:p>
          </p:txBody>
        </p:sp>
      </p:grpSp>
      <p:grpSp>
        <p:nvGrpSpPr>
          <p:cNvPr id="81" name="Group 80">
            <a:extLst>
              <a:ext uri="{FF2B5EF4-FFF2-40B4-BE49-F238E27FC236}">
                <a16:creationId xmlns:a16="http://schemas.microsoft.com/office/drawing/2014/main" id="{BBCF1216-4976-0D8E-82DA-2ED544ECB314}"/>
              </a:ext>
            </a:extLst>
          </p:cNvPr>
          <p:cNvGrpSpPr/>
          <p:nvPr/>
        </p:nvGrpSpPr>
        <p:grpSpPr>
          <a:xfrm>
            <a:off x="2908539" y="4765656"/>
            <a:ext cx="470647" cy="502009"/>
            <a:chOff x="2676998" y="2966359"/>
            <a:chExt cx="470647" cy="502009"/>
          </a:xfrm>
        </p:grpSpPr>
        <p:sp>
          <p:nvSpPr>
            <p:cNvPr id="82" name="Oval 4">
              <a:extLst>
                <a:ext uri="{FF2B5EF4-FFF2-40B4-BE49-F238E27FC236}">
                  <a16:creationId xmlns:a16="http://schemas.microsoft.com/office/drawing/2014/main" id="{FA3B27FA-E4A2-7645-A12A-64C1DE4CDE92}"/>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83" name="Text Box 5">
              <a:extLst>
                <a:ext uri="{FF2B5EF4-FFF2-40B4-BE49-F238E27FC236}">
                  <a16:creationId xmlns:a16="http://schemas.microsoft.com/office/drawing/2014/main" id="{F9234906-B332-1FCB-7926-6DBCA673796D}"/>
                </a:ext>
              </a:extLst>
            </p:cNvPr>
            <p:cNvSpPr txBox="1">
              <a:spLocks noChangeArrowheads="1"/>
            </p:cNvSpPr>
            <p:nvPr/>
          </p:nvSpPr>
          <p:spPr bwMode="auto">
            <a:xfrm>
              <a:off x="2734902" y="2966359"/>
              <a:ext cx="386644"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G</a:t>
              </a:r>
            </a:p>
          </p:txBody>
        </p:sp>
      </p:grpSp>
      <p:grpSp>
        <p:nvGrpSpPr>
          <p:cNvPr id="84" name="Group 83">
            <a:extLst>
              <a:ext uri="{FF2B5EF4-FFF2-40B4-BE49-F238E27FC236}">
                <a16:creationId xmlns:a16="http://schemas.microsoft.com/office/drawing/2014/main" id="{6BF560E2-3E1D-73C2-24BC-30B3FBC7E887}"/>
              </a:ext>
            </a:extLst>
          </p:cNvPr>
          <p:cNvGrpSpPr/>
          <p:nvPr/>
        </p:nvGrpSpPr>
        <p:grpSpPr>
          <a:xfrm>
            <a:off x="1587500" y="5317190"/>
            <a:ext cx="470647" cy="502009"/>
            <a:chOff x="2676998" y="2966359"/>
            <a:chExt cx="470647" cy="502009"/>
          </a:xfrm>
        </p:grpSpPr>
        <p:sp>
          <p:nvSpPr>
            <p:cNvPr id="85" name="Oval 4">
              <a:extLst>
                <a:ext uri="{FF2B5EF4-FFF2-40B4-BE49-F238E27FC236}">
                  <a16:creationId xmlns:a16="http://schemas.microsoft.com/office/drawing/2014/main" id="{64F1ACF4-34C0-A051-68D1-DBA0D3C3E430}"/>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86" name="Text Box 5">
              <a:extLst>
                <a:ext uri="{FF2B5EF4-FFF2-40B4-BE49-F238E27FC236}">
                  <a16:creationId xmlns:a16="http://schemas.microsoft.com/office/drawing/2014/main" id="{169B5AFF-8031-89DF-5706-EF4C4F87EDFD}"/>
                </a:ext>
              </a:extLst>
            </p:cNvPr>
            <p:cNvSpPr txBox="1">
              <a:spLocks noChangeArrowheads="1"/>
            </p:cNvSpPr>
            <p:nvPr/>
          </p:nvSpPr>
          <p:spPr bwMode="auto">
            <a:xfrm>
              <a:off x="2734902" y="2966359"/>
              <a:ext cx="385042"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H</a:t>
              </a:r>
            </a:p>
          </p:txBody>
        </p:sp>
      </p:grpSp>
      <p:sp>
        <p:nvSpPr>
          <p:cNvPr id="87" name="Line 16">
            <a:extLst>
              <a:ext uri="{FF2B5EF4-FFF2-40B4-BE49-F238E27FC236}">
                <a16:creationId xmlns:a16="http://schemas.microsoft.com/office/drawing/2014/main" id="{236AE45E-9401-4C12-90D2-B83745BA32AB}"/>
              </a:ext>
            </a:extLst>
          </p:cNvPr>
          <p:cNvSpPr>
            <a:spLocks noChangeShapeType="1"/>
          </p:cNvSpPr>
          <p:nvPr/>
        </p:nvSpPr>
        <p:spPr bwMode="auto">
          <a:xfrm flipH="1" flipV="1">
            <a:off x="451902" y="3451902"/>
            <a:ext cx="333557" cy="951181"/>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88" name="Line 16">
            <a:extLst>
              <a:ext uri="{FF2B5EF4-FFF2-40B4-BE49-F238E27FC236}">
                <a16:creationId xmlns:a16="http://schemas.microsoft.com/office/drawing/2014/main" id="{3795B9A5-5EC5-1BA8-77D1-E81DE1430CB6}"/>
              </a:ext>
            </a:extLst>
          </p:cNvPr>
          <p:cNvSpPr>
            <a:spLocks noChangeShapeType="1"/>
          </p:cNvSpPr>
          <p:nvPr/>
        </p:nvSpPr>
        <p:spPr bwMode="auto">
          <a:xfrm rot="5400000" flipH="1" flipV="1">
            <a:off x="275964" y="2272654"/>
            <a:ext cx="941408" cy="565117"/>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4" name="Line 16">
            <a:extLst>
              <a:ext uri="{FF2B5EF4-FFF2-40B4-BE49-F238E27FC236}">
                <a16:creationId xmlns:a16="http://schemas.microsoft.com/office/drawing/2014/main" id="{4AD95A5B-367B-25E1-4915-430BBE0A7E1A}"/>
              </a:ext>
            </a:extLst>
          </p:cNvPr>
          <p:cNvSpPr>
            <a:spLocks noChangeShapeType="1"/>
          </p:cNvSpPr>
          <p:nvPr/>
        </p:nvSpPr>
        <p:spPr bwMode="auto">
          <a:xfrm flipH="1" flipV="1">
            <a:off x="2771645" y="2548494"/>
            <a:ext cx="199805" cy="903407"/>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5" name="Line 16">
            <a:extLst>
              <a:ext uri="{FF2B5EF4-FFF2-40B4-BE49-F238E27FC236}">
                <a16:creationId xmlns:a16="http://schemas.microsoft.com/office/drawing/2014/main" id="{7AE5DD9C-2FF5-6852-EC9E-7EFFBB3F7E0B}"/>
              </a:ext>
            </a:extLst>
          </p:cNvPr>
          <p:cNvSpPr>
            <a:spLocks noChangeShapeType="1"/>
          </p:cNvSpPr>
          <p:nvPr/>
        </p:nvSpPr>
        <p:spPr bwMode="auto">
          <a:xfrm flipH="1" flipV="1">
            <a:off x="1795078" y="3242602"/>
            <a:ext cx="995627" cy="285819"/>
          </a:xfrm>
          <a:prstGeom prst="line">
            <a:avLst/>
          </a:prstGeom>
          <a:noFill/>
          <a:ln w="50800">
            <a:solidFill>
              <a:srgbClr val="FF0000"/>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7" name="Line 16">
            <a:extLst>
              <a:ext uri="{FF2B5EF4-FFF2-40B4-BE49-F238E27FC236}">
                <a16:creationId xmlns:a16="http://schemas.microsoft.com/office/drawing/2014/main" id="{499875F2-230F-94E9-11FE-75669F6EF8AF}"/>
              </a:ext>
            </a:extLst>
          </p:cNvPr>
          <p:cNvSpPr>
            <a:spLocks noChangeShapeType="1"/>
          </p:cNvSpPr>
          <p:nvPr/>
        </p:nvSpPr>
        <p:spPr bwMode="auto">
          <a:xfrm flipH="1" flipV="1">
            <a:off x="1084174" y="4716323"/>
            <a:ext cx="565118" cy="694690"/>
          </a:xfrm>
          <a:prstGeom prst="line">
            <a:avLst/>
          </a:prstGeom>
          <a:noFill/>
          <a:ln w="50800">
            <a:solidFill>
              <a:srgbClr val="FF0000"/>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8" name="Line 16">
            <a:extLst>
              <a:ext uri="{FF2B5EF4-FFF2-40B4-BE49-F238E27FC236}">
                <a16:creationId xmlns:a16="http://schemas.microsoft.com/office/drawing/2014/main" id="{0A63BE2F-5ED6-528E-9B29-05AE6D2F0D5A}"/>
              </a:ext>
            </a:extLst>
          </p:cNvPr>
          <p:cNvSpPr>
            <a:spLocks noChangeShapeType="1"/>
          </p:cNvSpPr>
          <p:nvPr/>
        </p:nvSpPr>
        <p:spPr bwMode="auto">
          <a:xfrm flipH="1" flipV="1">
            <a:off x="3041616" y="3894508"/>
            <a:ext cx="92475" cy="902011"/>
          </a:xfrm>
          <a:prstGeom prst="line">
            <a:avLst/>
          </a:prstGeom>
          <a:noFill/>
          <a:ln w="50800">
            <a:solidFill>
              <a:srgbClr val="FF0000"/>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9" name="Line 16">
            <a:extLst>
              <a:ext uri="{FF2B5EF4-FFF2-40B4-BE49-F238E27FC236}">
                <a16:creationId xmlns:a16="http://schemas.microsoft.com/office/drawing/2014/main" id="{2B274114-EB9B-4AA0-4C93-5B82F540A239}"/>
              </a:ext>
            </a:extLst>
          </p:cNvPr>
          <p:cNvSpPr>
            <a:spLocks noChangeShapeType="1"/>
          </p:cNvSpPr>
          <p:nvPr/>
        </p:nvSpPr>
        <p:spPr bwMode="auto">
          <a:xfrm flipH="1">
            <a:off x="2051582" y="5225517"/>
            <a:ext cx="992287" cy="428394"/>
          </a:xfrm>
          <a:prstGeom prst="line">
            <a:avLst/>
          </a:prstGeom>
          <a:noFill/>
          <a:ln w="50800">
            <a:solidFill>
              <a:srgbClr val="FF0000"/>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2" name="Text Box 29">
            <a:extLst>
              <a:ext uri="{FF2B5EF4-FFF2-40B4-BE49-F238E27FC236}">
                <a16:creationId xmlns:a16="http://schemas.microsoft.com/office/drawing/2014/main" id="{1E359689-B4C7-F492-DA60-D91181BB3A7E}"/>
              </a:ext>
            </a:extLst>
          </p:cNvPr>
          <p:cNvSpPr txBox="1">
            <a:spLocks noChangeArrowheads="1"/>
          </p:cNvSpPr>
          <p:nvPr/>
        </p:nvSpPr>
        <p:spPr bwMode="auto">
          <a:xfrm>
            <a:off x="1831635" y="1668948"/>
            <a:ext cx="34015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7</a:t>
            </a:r>
          </a:p>
        </p:txBody>
      </p:sp>
      <p:sp>
        <p:nvSpPr>
          <p:cNvPr id="9" name="Text Box 29">
            <a:extLst>
              <a:ext uri="{FF2B5EF4-FFF2-40B4-BE49-F238E27FC236}">
                <a16:creationId xmlns:a16="http://schemas.microsoft.com/office/drawing/2014/main" id="{01BA4B0A-B61C-92B3-1AFF-7B97CCD0ED46}"/>
              </a:ext>
            </a:extLst>
          </p:cNvPr>
          <p:cNvSpPr txBox="1">
            <a:spLocks noChangeArrowheads="1"/>
          </p:cNvSpPr>
          <p:nvPr/>
        </p:nvSpPr>
        <p:spPr bwMode="auto">
          <a:xfrm>
            <a:off x="374658" y="2117192"/>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11</a:t>
            </a:r>
          </a:p>
        </p:txBody>
      </p:sp>
      <p:sp>
        <p:nvSpPr>
          <p:cNvPr id="10" name="Text Box 29">
            <a:extLst>
              <a:ext uri="{FF2B5EF4-FFF2-40B4-BE49-F238E27FC236}">
                <a16:creationId xmlns:a16="http://schemas.microsoft.com/office/drawing/2014/main" id="{9C869FD1-60FE-C204-0770-886F51B3370B}"/>
              </a:ext>
            </a:extLst>
          </p:cNvPr>
          <p:cNvSpPr txBox="1">
            <a:spLocks noChangeArrowheads="1"/>
          </p:cNvSpPr>
          <p:nvPr/>
        </p:nvSpPr>
        <p:spPr bwMode="auto">
          <a:xfrm>
            <a:off x="1367813" y="2228852"/>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solidFill>
                  <a:srgbClr val="FF0000"/>
                </a:solidFill>
              </a:rPr>
              <a:t>14</a:t>
            </a:r>
          </a:p>
        </p:txBody>
      </p:sp>
      <p:sp>
        <p:nvSpPr>
          <p:cNvPr id="11" name="Text Box 29">
            <a:extLst>
              <a:ext uri="{FF2B5EF4-FFF2-40B4-BE49-F238E27FC236}">
                <a16:creationId xmlns:a16="http://schemas.microsoft.com/office/drawing/2014/main" id="{93590DCC-8499-AC7E-37EB-123EFCE11909}"/>
              </a:ext>
            </a:extLst>
          </p:cNvPr>
          <p:cNvSpPr txBox="1">
            <a:spLocks noChangeArrowheads="1"/>
          </p:cNvSpPr>
          <p:nvPr/>
        </p:nvSpPr>
        <p:spPr bwMode="auto">
          <a:xfrm>
            <a:off x="188063" y="3727186"/>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15</a:t>
            </a:r>
          </a:p>
        </p:txBody>
      </p:sp>
      <p:sp>
        <p:nvSpPr>
          <p:cNvPr id="12" name="Text Box 29">
            <a:extLst>
              <a:ext uri="{FF2B5EF4-FFF2-40B4-BE49-F238E27FC236}">
                <a16:creationId xmlns:a16="http://schemas.microsoft.com/office/drawing/2014/main" id="{3E1F2FDC-4A03-637C-9F91-06D128D1F9A5}"/>
              </a:ext>
            </a:extLst>
          </p:cNvPr>
          <p:cNvSpPr txBox="1">
            <a:spLocks noChangeArrowheads="1"/>
          </p:cNvSpPr>
          <p:nvPr/>
        </p:nvSpPr>
        <p:spPr bwMode="auto">
          <a:xfrm>
            <a:off x="1328054" y="3570630"/>
            <a:ext cx="34015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solidFill>
                  <a:srgbClr val="FF0000"/>
                </a:solidFill>
              </a:rPr>
              <a:t>8</a:t>
            </a:r>
          </a:p>
        </p:txBody>
      </p:sp>
      <p:sp>
        <p:nvSpPr>
          <p:cNvPr id="13" name="Text Box 29">
            <a:extLst>
              <a:ext uri="{FF2B5EF4-FFF2-40B4-BE49-F238E27FC236}">
                <a16:creationId xmlns:a16="http://schemas.microsoft.com/office/drawing/2014/main" id="{8A49FE69-D795-7CF8-665D-6479A288383C}"/>
              </a:ext>
            </a:extLst>
          </p:cNvPr>
          <p:cNvSpPr txBox="1">
            <a:spLocks noChangeArrowheads="1"/>
          </p:cNvSpPr>
          <p:nvPr/>
        </p:nvSpPr>
        <p:spPr bwMode="auto">
          <a:xfrm>
            <a:off x="2113242" y="2974285"/>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solidFill>
                  <a:srgbClr val="FF0000"/>
                </a:solidFill>
              </a:rPr>
              <a:t>10</a:t>
            </a:r>
          </a:p>
        </p:txBody>
      </p:sp>
      <p:sp>
        <p:nvSpPr>
          <p:cNvPr id="14" name="Text Box 29">
            <a:extLst>
              <a:ext uri="{FF2B5EF4-FFF2-40B4-BE49-F238E27FC236}">
                <a16:creationId xmlns:a16="http://schemas.microsoft.com/office/drawing/2014/main" id="{D190361E-FE4C-C2A5-C87D-AC3472ADB28E}"/>
              </a:ext>
            </a:extLst>
          </p:cNvPr>
          <p:cNvSpPr txBox="1">
            <a:spLocks noChangeArrowheads="1"/>
          </p:cNvSpPr>
          <p:nvPr/>
        </p:nvSpPr>
        <p:spPr bwMode="auto">
          <a:xfrm>
            <a:off x="1109394" y="4972049"/>
            <a:ext cx="34015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solidFill>
                  <a:srgbClr val="FF0000"/>
                </a:solidFill>
              </a:rPr>
              <a:t>9</a:t>
            </a:r>
          </a:p>
        </p:txBody>
      </p:sp>
      <p:sp>
        <p:nvSpPr>
          <p:cNvPr id="15" name="Text Box 29">
            <a:extLst>
              <a:ext uri="{FF2B5EF4-FFF2-40B4-BE49-F238E27FC236}">
                <a16:creationId xmlns:a16="http://schemas.microsoft.com/office/drawing/2014/main" id="{76EE744C-BEAE-51E4-E49F-BB1DF9F35802}"/>
              </a:ext>
            </a:extLst>
          </p:cNvPr>
          <p:cNvSpPr txBox="1">
            <a:spLocks noChangeArrowheads="1"/>
          </p:cNvSpPr>
          <p:nvPr/>
        </p:nvSpPr>
        <p:spPr bwMode="auto">
          <a:xfrm>
            <a:off x="2401475" y="5409370"/>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solidFill>
                  <a:srgbClr val="FF0000"/>
                </a:solidFill>
              </a:rPr>
              <a:t>10</a:t>
            </a:r>
          </a:p>
        </p:txBody>
      </p:sp>
      <p:sp>
        <p:nvSpPr>
          <p:cNvPr id="16" name="Text Box 29">
            <a:extLst>
              <a:ext uri="{FF2B5EF4-FFF2-40B4-BE49-F238E27FC236}">
                <a16:creationId xmlns:a16="http://schemas.microsoft.com/office/drawing/2014/main" id="{5C63DB4C-CDAA-3061-F55E-4EF9183A42D1}"/>
              </a:ext>
            </a:extLst>
          </p:cNvPr>
          <p:cNvSpPr txBox="1">
            <a:spLocks noChangeArrowheads="1"/>
          </p:cNvSpPr>
          <p:nvPr/>
        </p:nvSpPr>
        <p:spPr bwMode="auto">
          <a:xfrm>
            <a:off x="3087277" y="4127225"/>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solidFill>
                  <a:srgbClr val="FF0000"/>
                </a:solidFill>
              </a:rPr>
              <a:t>20</a:t>
            </a:r>
          </a:p>
        </p:txBody>
      </p:sp>
      <p:sp>
        <p:nvSpPr>
          <p:cNvPr id="17" name="Text Box 29">
            <a:extLst>
              <a:ext uri="{FF2B5EF4-FFF2-40B4-BE49-F238E27FC236}">
                <a16:creationId xmlns:a16="http://schemas.microsoft.com/office/drawing/2014/main" id="{7E9E76CB-6D99-AA76-456A-38CBAFA3F044}"/>
              </a:ext>
            </a:extLst>
          </p:cNvPr>
          <p:cNvSpPr txBox="1">
            <a:spLocks noChangeArrowheads="1"/>
          </p:cNvSpPr>
          <p:nvPr/>
        </p:nvSpPr>
        <p:spPr bwMode="auto">
          <a:xfrm>
            <a:off x="2828862" y="2715866"/>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25</a:t>
            </a:r>
          </a:p>
        </p:txBody>
      </p:sp>
      <p:graphicFrame>
        <p:nvGraphicFramePr>
          <p:cNvPr id="19" name="Table 100">
            <a:extLst>
              <a:ext uri="{FF2B5EF4-FFF2-40B4-BE49-F238E27FC236}">
                <a16:creationId xmlns:a16="http://schemas.microsoft.com/office/drawing/2014/main" id="{ED6A3F3A-48C4-9593-BEA1-52570B8F48D5}"/>
              </a:ext>
            </a:extLst>
          </p:cNvPr>
          <p:cNvGraphicFramePr>
            <a:graphicFrameLocks noGrp="1"/>
          </p:cNvGraphicFramePr>
          <p:nvPr/>
        </p:nvGraphicFramePr>
        <p:xfrm>
          <a:off x="4774599" y="1630017"/>
          <a:ext cx="1705714" cy="4073589"/>
        </p:xfrm>
        <a:graphic>
          <a:graphicData uri="http://schemas.openxmlformats.org/drawingml/2006/table">
            <a:tbl>
              <a:tblPr firstRow="1" bandRow="1">
                <a:tableStyleId>{5C22544A-7EE6-4342-B048-85BDC9FD1C3A}</a:tableStyleId>
              </a:tblPr>
              <a:tblGrid>
                <a:gridCol w="858028">
                  <a:extLst>
                    <a:ext uri="{9D8B030D-6E8A-4147-A177-3AD203B41FA5}">
                      <a16:colId xmlns:a16="http://schemas.microsoft.com/office/drawing/2014/main" val="413673760"/>
                    </a:ext>
                  </a:extLst>
                </a:gridCol>
                <a:gridCol w="847686">
                  <a:extLst>
                    <a:ext uri="{9D8B030D-6E8A-4147-A177-3AD203B41FA5}">
                      <a16:colId xmlns:a16="http://schemas.microsoft.com/office/drawing/2014/main" val="188196335"/>
                    </a:ext>
                  </a:extLst>
                </a:gridCol>
              </a:tblGrid>
              <a:tr h="452621">
                <a:tc>
                  <a:txBody>
                    <a:bodyPr/>
                    <a:lstStyle/>
                    <a:p>
                      <a:pPr algn="ctr"/>
                      <a:r>
                        <a:rPr lang="en-US" dirty="0"/>
                        <a:t>n</a:t>
                      </a:r>
                    </a:p>
                  </a:txBody>
                  <a:tcPr/>
                </a:tc>
                <a:tc>
                  <a:txBody>
                    <a:bodyPr/>
                    <a:lstStyle/>
                    <a:p>
                      <a:r>
                        <a:rPr lang="en-US" dirty="0"/>
                        <a:t>h(n)</a:t>
                      </a:r>
                    </a:p>
                  </a:txBody>
                  <a:tcPr/>
                </a:tc>
                <a:extLst>
                  <a:ext uri="{0D108BD9-81ED-4DB2-BD59-A6C34878D82A}">
                    <a16:rowId xmlns:a16="http://schemas.microsoft.com/office/drawing/2014/main" val="2723341783"/>
                  </a:ext>
                </a:extLst>
              </a:tr>
              <a:tr h="452621">
                <a:tc>
                  <a:txBody>
                    <a:bodyPr/>
                    <a:lstStyle/>
                    <a:p>
                      <a:pPr algn="ctr"/>
                      <a:r>
                        <a:rPr lang="en-US" dirty="0"/>
                        <a:t>A</a:t>
                      </a:r>
                    </a:p>
                  </a:txBody>
                  <a:tcPr/>
                </a:tc>
                <a:tc>
                  <a:txBody>
                    <a:bodyPr/>
                    <a:lstStyle/>
                    <a:p>
                      <a:r>
                        <a:rPr lang="en-US" dirty="0"/>
                        <a:t>40</a:t>
                      </a:r>
                    </a:p>
                  </a:txBody>
                  <a:tcPr/>
                </a:tc>
                <a:extLst>
                  <a:ext uri="{0D108BD9-81ED-4DB2-BD59-A6C34878D82A}">
                    <a16:rowId xmlns:a16="http://schemas.microsoft.com/office/drawing/2014/main" val="1650165834"/>
                  </a:ext>
                </a:extLst>
              </a:tr>
              <a:tr h="452621">
                <a:tc>
                  <a:txBody>
                    <a:bodyPr/>
                    <a:lstStyle/>
                    <a:p>
                      <a:pPr algn="ctr"/>
                      <a:r>
                        <a:rPr lang="en-US" dirty="0">
                          <a:solidFill>
                            <a:schemeClr val="tx1"/>
                          </a:solidFill>
                        </a:rPr>
                        <a:t>B</a:t>
                      </a:r>
                    </a:p>
                  </a:txBody>
                  <a:tcPr/>
                </a:tc>
                <a:tc>
                  <a:txBody>
                    <a:bodyPr/>
                    <a:lstStyle/>
                    <a:p>
                      <a:r>
                        <a:rPr lang="en-US" dirty="0">
                          <a:solidFill>
                            <a:schemeClr val="tx1"/>
                          </a:solidFill>
                        </a:rPr>
                        <a:t>32</a:t>
                      </a:r>
                    </a:p>
                  </a:txBody>
                  <a:tcPr/>
                </a:tc>
                <a:extLst>
                  <a:ext uri="{0D108BD9-81ED-4DB2-BD59-A6C34878D82A}">
                    <a16:rowId xmlns:a16="http://schemas.microsoft.com/office/drawing/2014/main" val="3493382235"/>
                  </a:ext>
                </a:extLst>
              </a:tr>
              <a:tr h="452621">
                <a:tc>
                  <a:txBody>
                    <a:bodyPr/>
                    <a:lstStyle/>
                    <a:p>
                      <a:pPr algn="ctr"/>
                      <a:r>
                        <a:rPr lang="en-US" dirty="0">
                          <a:solidFill>
                            <a:schemeClr val="tx1"/>
                          </a:solidFill>
                        </a:rPr>
                        <a:t>C</a:t>
                      </a:r>
                    </a:p>
                  </a:txBody>
                  <a:tcPr/>
                </a:tc>
                <a:tc>
                  <a:txBody>
                    <a:bodyPr/>
                    <a:lstStyle/>
                    <a:p>
                      <a:r>
                        <a:rPr lang="en-US" dirty="0">
                          <a:solidFill>
                            <a:schemeClr val="tx1"/>
                          </a:solidFill>
                        </a:rPr>
                        <a:t>25</a:t>
                      </a:r>
                    </a:p>
                  </a:txBody>
                  <a:tcPr/>
                </a:tc>
                <a:extLst>
                  <a:ext uri="{0D108BD9-81ED-4DB2-BD59-A6C34878D82A}">
                    <a16:rowId xmlns:a16="http://schemas.microsoft.com/office/drawing/2014/main" val="2000415156"/>
                  </a:ext>
                </a:extLst>
              </a:tr>
              <a:tr h="452621">
                <a:tc>
                  <a:txBody>
                    <a:bodyPr/>
                    <a:lstStyle/>
                    <a:p>
                      <a:pPr algn="ctr"/>
                      <a:r>
                        <a:rPr lang="en-US" dirty="0">
                          <a:solidFill>
                            <a:schemeClr val="tx1"/>
                          </a:solidFill>
                        </a:rPr>
                        <a:t>D</a:t>
                      </a:r>
                    </a:p>
                  </a:txBody>
                  <a:tcPr/>
                </a:tc>
                <a:tc>
                  <a:txBody>
                    <a:bodyPr/>
                    <a:lstStyle/>
                    <a:p>
                      <a:r>
                        <a:rPr lang="en-US" dirty="0">
                          <a:solidFill>
                            <a:schemeClr val="tx1"/>
                          </a:solidFill>
                        </a:rPr>
                        <a:t>35</a:t>
                      </a:r>
                    </a:p>
                  </a:txBody>
                  <a:tcPr/>
                </a:tc>
                <a:extLst>
                  <a:ext uri="{0D108BD9-81ED-4DB2-BD59-A6C34878D82A}">
                    <a16:rowId xmlns:a16="http://schemas.microsoft.com/office/drawing/2014/main" val="4225612385"/>
                  </a:ext>
                </a:extLst>
              </a:tr>
              <a:tr h="452621">
                <a:tc>
                  <a:txBody>
                    <a:bodyPr/>
                    <a:lstStyle/>
                    <a:p>
                      <a:pPr algn="ctr"/>
                      <a:r>
                        <a:rPr lang="en-US" dirty="0">
                          <a:solidFill>
                            <a:schemeClr val="tx1"/>
                          </a:solidFill>
                        </a:rPr>
                        <a:t>E</a:t>
                      </a:r>
                    </a:p>
                  </a:txBody>
                  <a:tcPr/>
                </a:tc>
                <a:tc>
                  <a:txBody>
                    <a:bodyPr/>
                    <a:lstStyle/>
                    <a:p>
                      <a:r>
                        <a:rPr lang="en-US" dirty="0">
                          <a:solidFill>
                            <a:schemeClr val="tx1"/>
                          </a:solidFill>
                        </a:rPr>
                        <a:t>19</a:t>
                      </a:r>
                    </a:p>
                  </a:txBody>
                  <a:tcPr/>
                </a:tc>
                <a:extLst>
                  <a:ext uri="{0D108BD9-81ED-4DB2-BD59-A6C34878D82A}">
                    <a16:rowId xmlns:a16="http://schemas.microsoft.com/office/drawing/2014/main" val="910242261"/>
                  </a:ext>
                </a:extLst>
              </a:tr>
              <a:tr h="452621">
                <a:tc>
                  <a:txBody>
                    <a:bodyPr/>
                    <a:lstStyle/>
                    <a:p>
                      <a:pPr algn="ctr"/>
                      <a:r>
                        <a:rPr lang="en-US" dirty="0">
                          <a:solidFill>
                            <a:schemeClr val="tx1"/>
                          </a:solidFill>
                        </a:rPr>
                        <a:t>F</a:t>
                      </a:r>
                    </a:p>
                  </a:txBody>
                  <a:tcPr/>
                </a:tc>
                <a:tc>
                  <a:txBody>
                    <a:bodyPr/>
                    <a:lstStyle/>
                    <a:p>
                      <a:r>
                        <a:rPr lang="en-US" dirty="0">
                          <a:solidFill>
                            <a:schemeClr val="tx1"/>
                          </a:solidFill>
                        </a:rPr>
                        <a:t>17</a:t>
                      </a:r>
                    </a:p>
                  </a:txBody>
                  <a:tcPr/>
                </a:tc>
                <a:extLst>
                  <a:ext uri="{0D108BD9-81ED-4DB2-BD59-A6C34878D82A}">
                    <a16:rowId xmlns:a16="http://schemas.microsoft.com/office/drawing/2014/main" val="3284643111"/>
                  </a:ext>
                </a:extLst>
              </a:tr>
              <a:tr h="452621">
                <a:tc>
                  <a:txBody>
                    <a:bodyPr/>
                    <a:lstStyle/>
                    <a:p>
                      <a:pPr algn="ctr"/>
                      <a:r>
                        <a:rPr lang="en-US" dirty="0">
                          <a:solidFill>
                            <a:srgbClr val="FF0000"/>
                          </a:solidFill>
                        </a:rPr>
                        <a:t>H</a:t>
                      </a:r>
                    </a:p>
                  </a:txBody>
                  <a:tcPr/>
                </a:tc>
                <a:tc>
                  <a:txBody>
                    <a:bodyPr/>
                    <a:lstStyle/>
                    <a:p>
                      <a:r>
                        <a:rPr lang="en-US" dirty="0">
                          <a:solidFill>
                            <a:srgbClr val="FF0000"/>
                          </a:solidFill>
                        </a:rPr>
                        <a:t>10</a:t>
                      </a:r>
                    </a:p>
                  </a:txBody>
                  <a:tcPr/>
                </a:tc>
                <a:extLst>
                  <a:ext uri="{0D108BD9-81ED-4DB2-BD59-A6C34878D82A}">
                    <a16:rowId xmlns:a16="http://schemas.microsoft.com/office/drawing/2014/main" val="1146424579"/>
                  </a:ext>
                </a:extLst>
              </a:tr>
              <a:tr h="452621">
                <a:tc>
                  <a:txBody>
                    <a:bodyPr/>
                    <a:lstStyle/>
                    <a:p>
                      <a:pPr algn="ctr"/>
                      <a:r>
                        <a:rPr lang="en-US" dirty="0">
                          <a:solidFill>
                            <a:schemeClr val="tx1"/>
                          </a:solidFill>
                        </a:rPr>
                        <a:t>G</a:t>
                      </a:r>
                    </a:p>
                  </a:txBody>
                  <a:tcPr/>
                </a:tc>
                <a:tc>
                  <a:txBody>
                    <a:bodyPr/>
                    <a:lstStyle/>
                    <a:p>
                      <a:r>
                        <a:rPr lang="en-US" dirty="0">
                          <a:solidFill>
                            <a:schemeClr val="tx1"/>
                          </a:solidFill>
                        </a:rPr>
                        <a:t>0</a:t>
                      </a:r>
                    </a:p>
                  </a:txBody>
                  <a:tcPr/>
                </a:tc>
                <a:extLst>
                  <a:ext uri="{0D108BD9-81ED-4DB2-BD59-A6C34878D82A}">
                    <a16:rowId xmlns:a16="http://schemas.microsoft.com/office/drawing/2014/main" val="958517701"/>
                  </a:ext>
                </a:extLst>
              </a:tr>
            </a:tbl>
          </a:graphicData>
        </a:graphic>
      </p:graphicFrame>
      <p:sp>
        <p:nvSpPr>
          <p:cNvPr id="22" name="Text Box 31">
            <a:extLst>
              <a:ext uri="{FF2B5EF4-FFF2-40B4-BE49-F238E27FC236}">
                <a16:creationId xmlns:a16="http://schemas.microsoft.com/office/drawing/2014/main" id="{9A63FE97-417C-509B-D9E5-DAD12938F94E}"/>
              </a:ext>
            </a:extLst>
          </p:cNvPr>
          <p:cNvSpPr txBox="1">
            <a:spLocks noChangeArrowheads="1"/>
          </p:cNvSpPr>
          <p:nvPr/>
        </p:nvSpPr>
        <p:spPr bwMode="auto">
          <a:xfrm>
            <a:off x="9225557" y="5220718"/>
            <a:ext cx="212592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61=14+10+17+20+0</a:t>
            </a:r>
          </a:p>
        </p:txBody>
      </p:sp>
      <p:sp>
        <p:nvSpPr>
          <p:cNvPr id="23" name="Text Box 31">
            <a:extLst>
              <a:ext uri="{FF2B5EF4-FFF2-40B4-BE49-F238E27FC236}">
                <a16:creationId xmlns:a16="http://schemas.microsoft.com/office/drawing/2014/main" id="{4C9077D6-BE55-2A35-8396-2B4FA75D6A86}"/>
              </a:ext>
            </a:extLst>
          </p:cNvPr>
          <p:cNvSpPr txBox="1">
            <a:spLocks noChangeArrowheads="1"/>
          </p:cNvSpPr>
          <p:nvPr/>
        </p:nvSpPr>
        <p:spPr bwMode="auto">
          <a:xfrm>
            <a:off x="7246569" y="5585760"/>
            <a:ext cx="161496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41=14+8+9+10 </a:t>
            </a:r>
          </a:p>
        </p:txBody>
      </p:sp>
      <p:sp>
        <p:nvSpPr>
          <p:cNvPr id="25" name="Text Box 31">
            <a:extLst>
              <a:ext uri="{FF2B5EF4-FFF2-40B4-BE49-F238E27FC236}">
                <a16:creationId xmlns:a16="http://schemas.microsoft.com/office/drawing/2014/main" id="{A3AD0269-BA0B-64BA-89A7-F93B6E211213}"/>
              </a:ext>
            </a:extLst>
          </p:cNvPr>
          <p:cNvSpPr txBox="1">
            <a:spLocks noChangeArrowheads="1"/>
          </p:cNvSpPr>
          <p:nvPr/>
        </p:nvSpPr>
        <p:spPr bwMode="auto">
          <a:xfrm>
            <a:off x="8324758" y="2834446"/>
            <a:ext cx="119083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43=11+32 </a:t>
            </a:r>
          </a:p>
        </p:txBody>
      </p:sp>
      <p:sp>
        <p:nvSpPr>
          <p:cNvPr id="29" name="Text Box 31">
            <a:extLst>
              <a:ext uri="{FF2B5EF4-FFF2-40B4-BE49-F238E27FC236}">
                <a16:creationId xmlns:a16="http://schemas.microsoft.com/office/drawing/2014/main" id="{AA6BDC60-6A1E-A73A-E101-F5675CDF05D9}"/>
              </a:ext>
            </a:extLst>
          </p:cNvPr>
          <p:cNvSpPr txBox="1">
            <a:spLocks noChangeArrowheads="1"/>
          </p:cNvSpPr>
          <p:nvPr/>
        </p:nvSpPr>
        <p:spPr bwMode="auto">
          <a:xfrm>
            <a:off x="10038861" y="2891127"/>
            <a:ext cx="1091723"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42=7+35</a:t>
            </a:r>
          </a:p>
        </p:txBody>
      </p:sp>
      <p:sp>
        <p:nvSpPr>
          <p:cNvPr id="30" name="Text Box 31">
            <a:extLst>
              <a:ext uri="{FF2B5EF4-FFF2-40B4-BE49-F238E27FC236}">
                <a16:creationId xmlns:a16="http://schemas.microsoft.com/office/drawing/2014/main" id="{3814CB77-161B-E61D-73AA-72AD56DA853F}"/>
              </a:ext>
            </a:extLst>
          </p:cNvPr>
          <p:cNvSpPr txBox="1">
            <a:spLocks noChangeArrowheads="1"/>
          </p:cNvSpPr>
          <p:nvPr/>
        </p:nvSpPr>
        <p:spPr bwMode="auto">
          <a:xfrm>
            <a:off x="6532533" y="1510374"/>
            <a:ext cx="212591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dirty="0"/>
              <a:t>Open:[D,B] </a:t>
            </a:r>
          </a:p>
        </p:txBody>
      </p:sp>
      <p:sp>
        <p:nvSpPr>
          <p:cNvPr id="31" name="Text Box 31">
            <a:extLst>
              <a:ext uri="{FF2B5EF4-FFF2-40B4-BE49-F238E27FC236}">
                <a16:creationId xmlns:a16="http://schemas.microsoft.com/office/drawing/2014/main" id="{F689313C-9359-6F32-C5CC-11A6059EE065}"/>
              </a:ext>
            </a:extLst>
          </p:cNvPr>
          <p:cNvSpPr txBox="1">
            <a:spLocks noChangeArrowheads="1"/>
          </p:cNvSpPr>
          <p:nvPr/>
        </p:nvSpPr>
        <p:spPr bwMode="auto">
          <a:xfrm>
            <a:off x="6525908" y="2020586"/>
            <a:ext cx="2379591"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dirty="0"/>
              <a:t>Closed:[A,C,F,E,H] </a:t>
            </a:r>
          </a:p>
        </p:txBody>
      </p:sp>
      <p:grpSp>
        <p:nvGrpSpPr>
          <p:cNvPr id="32" name="Group 31">
            <a:extLst>
              <a:ext uri="{FF2B5EF4-FFF2-40B4-BE49-F238E27FC236}">
                <a16:creationId xmlns:a16="http://schemas.microsoft.com/office/drawing/2014/main" id="{74538785-64EC-7BBC-BE2C-AA79C210F940}"/>
              </a:ext>
            </a:extLst>
          </p:cNvPr>
          <p:cNvGrpSpPr/>
          <p:nvPr/>
        </p:nvGrpSpPr>
        <p:grpSpPr>
          <a:xfrm>
            <a:off x="9442683" y="1531723"/>
            <a:ext cx="470647" cy="502009"/>
            <a:chOff x="2676998" y="2966359"/>
            <a:chExt cx="470647" cy="502009"/>
          </a:xfrm>
        </p:grpSpPr>
        <p:sp>
          <p:nvSpPr>
            <p:cNvPr id="33" name="Oval 4">
              <a:extLst>
                <a:ext uri="{FF2B5EF4-FFF2-40B4-BE49-F238E27FC236}">
                  <a16:creationId xmlns:a16="http://schemas.microsoft.com/office/drawing/2014/main" id="{E527D061-0602-E1E8-0A38-9E5DFFC4907A}"/>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34" name="Text Box 5">
              <a:extLst>
                <a:ext uri="{FF2B5EF4-FFF2-40B4-BE49-F238E27FC236}">
                  <a16:creationId xmlns:a16="http://schemas.microsoft.com/office/drawing/2014/main" id="{575C487A-3B4C-C0E9-33F3-CCAD7A21B8E9}"/>
                </a:ext>
              </a:extLst>
            </p:cNvPr>
            <p:cNvSpPr txBox="1">
              <a:spLocks noChangeArrowheads="1"/>
            </p:cNvSpPr>
            <p:nvPr/>
          </p:nvSpPr>
          <p:spPr bwMode="auto">
            <a:xfrm>
              <a:off x="2734902" y="2966359"/>
              <a:ext cx="377026"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A</a:t>
              </a:r>
            </a:p>
          </p:txBody>
        </p:sp>
      </p:grpSp>
      <p:sp>
        <p:nvSpPr>
          <p:cNvPr id="35" name="Line 16">
            <a:extLst>
              <a:ext uri="{FF2B5EF4-FFF2-40B4-BE49-F238E27FC236}">
                <a16:creationId xmlns:a16="http://schemas.microsoft.com/office/drawing/2014/main" id="{D6789216-1A00-9F21-3156-DFCC313DF362}"/>
              </a:ext>
            </a:extLst>
          </p:cNvPr>
          <p:cNvSpPr>
            <a:spLocks noChangeShapeType="1"/>
          </p:cNvSpPr>
          <p:nvPr/>
        </p:nvSpPr>
        <p:spPr bwMode="auto">
          <a:xfrm rot="5400000" flipH="1" flipV="1">
            <a:off x="9013734" y="1968685"/>
            <a:ext cx="470646" cy="470645"/>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36" name="Line 16">
            <a:extLst>
              <a:ext uri="{FF2B5EF4-FFF2-40B4-BE49-F238E27FC236}">
                <a16:creationId xmlns:a16="http://schemas.microsoft.com/office/drawing/2014/main" id="{11E8C94C-F386-5468-22B3-35AE0D23DFEF}"/>
              </a:ext>
            </a:extLst>
          </p:cNvPr>
          <p:cNvSpPr>
            <a:spLocks noChangeShapeType="1"/>
          </p:cNvSpPr>
          <p:nvPr/>
        </p:nvSpPr>
        <p:spPr bwMode="auto">
          <a:xfrm rot="10800000" flipH="1" flipV="1">
            <a:off x="9850711" y="1986517"/>
            <a:ext cx="470646" cy="470645"/>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grpSp>
        <p:nvGrpSpPr>
          <p:cNvPr id="37" name="Group 36">
            <a:extLst>
              <a:ext uri="{FF2B5EF4-FFF2-40B4-BE49-F238E27FC236}">
                <a16:creationId xmlns:a16="http://schemas.microsoft.com/office/drawing/2014/main" id="{F99649A4-6747-EFFD-4303-49AF6D6A7227}"/>
              </a:ext>
            </a:extLst>
          </p:cNvPr>
          <p:cNvGrpSpPr/>
          <p:nvPr/>
        </p:nvGrpSpPr>
        <p:grpSpPr>
          <a:xfrm>
            <a:off x="8719432" y="2376906"/>
            <a:ext cx="470647" cy="502009"/>
            <a:chOff x="2676998" y="2966359"/>
            <a:chExt cx="470647" cy="502009"/>
          </a:xfrm>
        </p:grpSpPr>
        <p:sp>
          <p:nvSpPr>
            <p:cNvPr id="38" name="Oval 4">
              <a:extLst>
                <a:ext uri="{FF2B5EF4-FFF2-40B4-BE49-F238E27FC236}">
                  <a16:creationId xmlns:a16="http://schemas.microsoft.com/office/drawing/2014/main" id="{CB177E30-CFEF-3292-7D7F-ACC0316B0E84}"/>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39" name="Text Box 5">
              <a:extLst>
                <a:ext uri="{FF2B5EF4-FFF2-40B4-BE49-F238E27FC236}">
                  <a16:creationId xmlns:a16="http://schemas.microsoft.com/office/drawing/2014/main" id="{366C6C85-E586-E474-F38B-A7095E8CCBDF}"/>
                </a:ext>
              </a:extLst>
            </p:cNvPr>
            <p:cNvSpPr txBox="1">
              <a:spLocks noChangeArrowheads="1"/>
            </p:cNvSpPr>
            <p:nvPr/>
          </p:nvSpPr>
          <p:spPr bwMode="auto">
            <a:xfrm>
              <a:off x="2734902" y="2966359"/>
              <a:ext cx="362600"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B</a:t>
              </a:r>
            </a:p>
          </p:txBody>
        </p:sp>
      </p:grpSp>
      <p:grpSp>
        <p:nvGrpSpPr>
          <p:cNvPr id="40" name="Group 39">
            <a:extLst>
              <a:ext uri="{FF2B5EF4-FFF2-40B4-BE49-F238E27FC236}">
                <a16:creationId xmlns:a16="http://schemas.microsoft.com/office/drawing/2014/main" id="{E4D3EC20-D43E-43B0-3606-B1FDCF606700}"/>
              </a:ext>
            </a:extLst>
          </p:cNvPr>
          <p:cNvGrpSpPr/>
          <p:nvPr/>
        </p:nvGrpSpPr>
        <p:grpSpPr>
          <a:xfrm>
            <a:off x="10233693" y="2391969"/>
            <a:ext cx="470647" cy="502009"/>
            <a:chOff x="2676998" y="2966359"/>
            <a:chExt cx="470647" cy="502009"/>
          </a:xfrm>
        </p:grpSpPr>
        <p:sp>
          <p:nvSpPr>
            <p:cNvPr id="41" name="Oval 4">
              <a:extLst>
                <a:ext uri="{FF2B5EF4-FFF2-40B4-BE49-F238E27FC236}">
                  <a16:creationId xmlns:a16="http://schemas.microsoft.com/office/drawing/2014/main" id="{7C6CD986-F38E-C958-B0B7-9E8B28C09CC1}"/>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42" name="Text Box 5">
              <a:extLst>
                <a:ext uri="{FF2B5EF4-FFF2-40B4-BE49-F238E27FC236}">
                  <a16:creationId xmlns:a16="http://schemas.microsoft.com/office/drawing/2014/main" id="{A6F43D7C-50CD-17D0-ED59-984BB2330AF3}"/>
                </a:ext>
              </a:extLst>
            </p:cNvPr>
            <p:cNvSpPr txBox="1">
              <a:spLocks noChangeArrowheads="1"/>
            </p:cNvSpPr>
            <p:nvPr/>
          </p:nvSpPr>
          <p:spPr bwMode="auto">
            <a:xfrm>
              <a:off x="2734902" y="2966359"/>
              <a:ext cx="385042"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D</a:t>
              </a:r>
            </a:p>
          </p:txBody>
        </p:sp>
      </p:grpSp>
      <p:grpSp>
        <p:nvGrpSpPr>
          <p:cNvPr id="43" name="Group 42">
            <a:extLst>
              <a:ext uri="{FF2B5EF4-FFF2-40B4-BE49-F238E27FC236}">
                <a16:creationId xmlns:a16="http://schemas.microsoft.com/office/drawing/2014/main" id="{AF47D69E-ED27-05A5-63B9-89B52656C93B}"/>
              </a:ext>
            </a:extLst>
          </p:cNvPr>
          <p:cNvGrpSpPr/>
          <p:nvPr/>
        </p:nvGrpSpPr>
        <p:grpSpPr>
          <a:xfrm>
            <a:off x="9423597" y="2670984"/>
            <a:ext cx="470647" cy="502009"/>
            <a:chOff x="2676998" y="2966359"/>
            <a:chExt cx="470647" cy="502009"/>
          </a:xfrm>
        </p:grpSpPr>
        <p:sp>
          <p:nvSpPr>
            <p:cNvPr id="44" name="Oval 4">
              <a:extLst>
                <a:ext uri="{FF2B5EF4-FFF2-40B4-BE49-F238E27FC236}">
                  <a16:creationId xmlns:a16="http://schemas.microsoft.com/office/drawing/2014/main" id="{5D32A027-D229-B176-C5D4-96CD57D24DF8}"/>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45" name="Text Box 5">
              <a:extLst>
                <a:ext uri="{FF2B5EF4-FFF2-40B4-BE49-F238E27FC236}">
                  <a16:creationId xmlns:a16="http://schemas.microsoft.com/office/drawing/2014/main" id="{C010E8A5-2B0A-9939-FDED-98FFCECA6DAC}"/>
                </a:ext>
              </a:extLst>
            </p:cNvPr>
            <p:cNvSpPr txBox="1">
              <a:spLocks noChangeArrowheads="1"/>
            </p:cNvSpPr>
            <p:nvPr/>
          </p:nvSpPr>
          <p:spPr bwMode="auto">
            <a:xfrm>
              <a:off x="2734902" y="2966359"/>
              <a:ext cx="352982"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C</a:t>
              </a:r>
            </a:p>
          </p:txBody>
        </p:sp>
      </p:grpSp>
      <p:sp>
        <p:nvSpPr>
          <p:cNvPr id="46" name="Line 16">
            <a:extLst>
              <a:ext uri="{FF2B5EF4-FFF2-40B4-BE49-F238E27FC236}">
                <a16:creationId xmlns:a16="http://schemas.microsoft.com/office/drawing/2014/main" id="{46B8FCED-1AAE-CAAF-5D13-F1723869E0C6}"/>
              </a:ext>
            </a:extLst>
          </p:cNvPr>
          <p:cNvSpPr>
            <a:spLocks noChangeShapeType="1"/>
          </p:cNvSpPr>
          <p:nvPr/>
        </p:nvSpPr>
        <p:spPr bwMode="auto">
          <a:xfrm rot="2700000" flipH="1" flipV="1">
            <a:off x="9434358" y="2145469"/>
            <a:ext cx="470646" cy="470645"/>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grpSp>
        <p:nvGrpSpPr>
          <p:cNvPr id="47" name="Group 46">
            <a:extLst>
              <a:ext uri="{FF2B5EF4-FFF2-40B4-BE49-F238E27FC236}">
                <a16:creationId xmlns:a16="http://schemas.microsoft.com/office/drawing/2014/main" id="{3D4CE24E-3F8B-3983-9BEA-5B5E782FDBE6}"/>
              </a:ext>
            </a:extLst>
          </p:cNvPr>
          <p:cNvGrpSpPr/>
          <p:nvPr/>
        </p:nvGrpSpPr>
        <p:grpSpPr>
          <a:xfrm>
            <a:off x="8799646" y="3555935"/>
            <a:ext cx="470647" cy="502009"/>
            <a:chOff x="2676998" y="2966359"/>
            <a:chExt cx="470647" cy="502009"/>
          </a:xfrm>
        </p:grpSpPr>
        <p:sp>
          <p:nvSpPr>
            <p:cNvPr id="48" name="Oval 4">
              <a:extLst>
                <a:ext uri="{FF2B5EF4-FFF2-40B4-BE49-F238E27FC236}">
                  <a16:creationId xmlns:a16="http://schemas.microsoft.com/office/drawing/2014/main" id="{2B9E8556-E96F-CB58-F4DC-4300008D0E02}"/>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49" name="Text Box 5">
              <a:extLst>
                <a:ext uri="{FF2B5EF4-FFF2-40B4-BE49-F238E27FC236}">
                  <a16:creationId xmlns:a16="http://schemas.microsoft.com/office/drawing/2014/main" id="{50C7BF96-D130-A92E-CC82-7131DDAE42E5}"/>
                </a:ext>
              </a:extLst>
            </p:cNvPr>
            <p:cNvSpPr txBox="1">
              <a:spLocks noChangeArrowheads="1"/>
            </p:cNvSpPr>
            <p:nvPr/>
          </p:nvSpPr>
          <p:spPr bwMode="auto">
            <a:xfrm>
              <a:off x="2734902" y="2966359"/>
              <a:ext cx="338554"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E</a:t>
              </a:r>
            </a:p>
          </p:txBody>
        </p:sp>
      </p:grpSp>
      <p:grpSp>
        <p:nvGrpSpPr>
          <p:cNvPr id="50" name="Group 49">
            <a:extLst>
              <a:ext uri="{FF2B5EF4-FFF2-40B4-BE49-F238E27FC236}">
                <a16:creationId xmlns:a16="http://schemas.microsoft.com/office/drawing/2014/main" id="{461EAEBB-4F00-747D-8835-77A5BEAE195C}"/>
              </a:ext>
            </a:extLst>
          </p:cNvPr>
          <p:cNvGrpSpPr/>
          <p:nvPr/>
        </p:nvGrpSpPr>
        <p:grpSpPr>
          <a:xfrm>
            <a:off x="10014808" y="3582331"/>
            <a:ext cx="470647" cy="502009"/>
            <a:chOff x="2676998" y="2966359"/>
            <a:chExt cx="470647" cy="502009"/>
          </a:xfrm>
        </p:grpSpPr>
        <p:sp>
          <p:nvSpPr>
            <p:cNvPr id="51" name="Oval 4">
              <a:extLst>
                <a:ext uri="{FF2B5EF4-FFF2-40B4-BE49-F238E27FC236}">
                  <a16:creationId xmlns:a16="http://schemas.microsoft.com/office/drawing/2014/main" id="{ABC3A3B8-0975-FA6E-59C5-EB89A210B04B}"/>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52" name="Text Box 5">
              <a:extLst>
                <a:ext uri="{FF2B5EF4-FFF2-40B4-BE49-F238E27FC236}">
                  <a16:creationId xmlns:a16="http://schemas.microsoft.com/office/drawing/2014/main" id="{693613EB-BCBC-B0C1-ACEA-59B5A89589EA}"/>
                </a:ext>
              </a:extLst>
            </p:cNvPr>
            <p:cNvSpPr txBox="1">
              <a:spLocks noChangeArrowheads="1"/>
            </p:cNvSpPr>
            <p:nvPr/>
          </p:nvSpPr>
          <p:spPr bwMode="auto">
            <a:xfrm>
              <a:off x="2734902" y="2966359"/>
              <a:ext cx="330540"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F</a:t>
              </a:r>
            </a:p>
          </p:txBody>
        </p:sp>
      </p:grpSp>
      <p:sp>
        <p:nvSpPr>
          <p:cNvPr id="63" name="Line 16">
            <a:extLst>
              <a:ext uri="{FF2B5EF4-FFF2-40B4-BE49-F238E27FC236}">
                <a16:creationId xmlns:a16="http://schemas.microsoft.com/office/drawing/2014/main" id="{466F5BAD-F03D-9AD5-6A22-C1491BC7549D}"/>
              </a:ext>
            </a:extLst>
          </p:cNvPr>
          <p:cNvSpPr>
            <a:spLocks noChangeShapeType="1"/>
          </p:cNvSpPr>
          <p:nvPr/>
        </p:nvSpPr>
        <p:spPr bwMode="auto">
          <a:xfrm rot="10800000" flipH="1" flipV="1">
            <a:off x="9808039" y="3150853"/>
            <a:ext cx="470646" cy="470645"/>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grpSp>
        <p:nvGrpSpPr>
          <p:cNvPr id="68" name="Group 67">
            <a:extLst>
              <a:ext uri="{FF2B5EF4-FFF2-40B4-BE49-F238E27FC236}">
                <a16:creationId xmlns:a16="http://schemas.microsoft.com/office/drawing/2014/main" id="{A8A2FCE6-E4D7-CD4B-E47E-3B864CD76C3F}"/>
              </a:ext>
            </a:extLst>
          </p:cNvPr>
          <p:cNvGrpSpPr/>
          <p:nvPr/>
        </p:nvGrpSpPr>
        <p:grpSpPr>
          <a:xfrm>
            <a:off x="10043766" y="4708427"/>
            <a:ext cx="470647" cy="502009"/>
            <a:chOff x="2676998" y="2966359"/>
            <a:chExt cx="470647" cy="502009"/>
          </a:xfrm>
        </p:grpSpPr>
        <p:sp>
          <p:nvSpPr>
            <p:cNvPr id="69" name="Oval 4">
              <a:extLst>
                <a:ext uri="{FF2B5EF4-FFF2-40B4-BE49-F238E27FC236}">
                  <a16:creationId xmlns:a16="http://schemas.microsoft.com/office/drawing/2014/main" id="{09BD5DED-C1C6-D2FA-D223-B71434BF1A4B}"/>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73" name="Text Box 5">
              <a:extLst>
                <a:ext uri="{FF2B5EF4-FFF2-40B4-BE49-F238E27FC236}">
                  <a16:creationId xmlns:a16="http://schemas.microsoft.com/office/drawing/2014/main" id="{A3C95FB3-C43F-0985-57AC-6072ED72629B}"/>
                </a:ext>
              </a:extLst>
            </p:cNvPr>
            <p:cNvSpPr txBox="1">
              <a:spLocks noChangeArrowheads="1"/>
            </p:cNvSpPr>
            <p:nvPr/>
          </p:nvSpPr>
          <p:spPr bwMode="auto">
            <a:xfrm>
              <a:off x="2734902" y="2966359"/>
              <a:ext cx="386644"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G</a:t>
              </a:r>
            </a:p>
          </p:txBody>
        </p:sp>
      </p:grpSp>
      <p:sp>
        <p:nvSpPr>
          <p:cNvPr id="77" name="Line 16">
            <a:extLst>
              <a:ext uri="{FF2B5EF4-FFF2-40B4-BE49-F238E27FC236}">
                <a16:creationId xmlns:a16="http://schemas.microsoft.com/office/drawing/2014/main" id="{2696C1C0-8010-EDE0-DADC-255CF08B2B06}"/>
              </a:ext>
            </a:extLst>
          </p:cNvPr>
          <p:cNvSpPr>
            <a:spLocks noChangeShapeType="1"/>
          </p:cNvSpPr>
          <p:nvPr/>
        </p:nvSpPr>
        <p:spPr bwMode="auto">
          <a:xfrm rot="2700000" flipH="1" flipV="1">
            <a:off x="10037862" y="4187629"/>
            <a:ext cx="470646" cy="470645"/>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grpSp>
        <p:nvGrpSpPr>
          <p:cNvPr id="79" name="Group 78">
            <a:extLst>
              <a:ext uri="{FF2B5EF4-FFF2-40B4-BE49-F238E27FC236}">
                <a16:creationId xmlns:a16="http://schemas.microsoft.com/office/drawing/2014/main" id="{EA3A0D6E-2F71-842C-1472-17E3B5DF7950}"/>
              </a:ext>
            </a:extLst>
          </p:cNvPr>
          <p:cNvGrpSpPr/>
          <p:nvPr/>
        </p:nvGrpSpPr>
        <p:grpSpPr>
          <a:xfrm>
            <a:off x="8320884" y="4347575"/>
            <a:ext cx="470647" cy="502009"/>
            <a:chOff x="2676998" y="2966359"/>
            <a:chExt cx="470647" cy="502009"/>
          </a:xfrm>
        </p:grpSpPr>
        <p:sp>
          <p:nvSpPr>
            <p:cNvPr id="80" name="Oval 4">
              <a:extLst>
                <a:ext uri="{FF2B5EF4-FFF2-40B4-BE49-F238E27FC236}">
                  <a16:creationId xmlns:a16="http://schemas.microsoft.com/office/drawing/2014/main" id="{36EE26DD-2F38-2B44-2EFF-7E564E591FC1}"/>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89" name="Text Box 5">
              <a:extLst>
                <a:ext uri="{FF2B5EF4-FFF2-40B4-BE49-F238E27FC236}">
                  <a16:creationId xmlns:a16="http://schemas.microsoft.com/office/drawing/2014/main" id="{CDBA648D-1BE5-DBF7-9519-8236A5C8AFD4}"/>
                </a:ext>
              </a:extLst>
            </p:cNvPr>
            <p:cNvSpPr txBox="1">
              <a:spLocks noChangeArrowheads="1"/>
            </p:cNvSpPr>
            <p:nvPr/>
          </p:nvSpPr>
          <p:spPr bwMode="auto">
            <a:xfrm>
              <a:off x="2734902" y="2966359"/>
              <a:ext cx="385042"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H</a:t>
              </a:r>
            </a:p>
          </p:txBody>
        </p:sp>
      </p:grpSp>
      <p:sp>
        <p:nvSpPr>
          <p:cNvPr id="20" name="Line 16">
            <a:extLst>
              <a:ext uri="{FF2B5EF4-FFF2-40B4-BE49-F238E27FC236}">
                <a16:creationId xmlns:a16="http://schemas.microsoft.com/office/drawing/2014/main" id="{002913FE-3A7D-1475-4F1B-0B09CE8247CE}"/>
              </a:ext>
            </a:extLst>
          </p:cNvPr>
          <p:cNvSpPr>
            <a:spLocks noChangeShapeType="1"/>
          </p:cNvSpPr>
          <p:nvPr/>
        </p:nvSpPr>
        <p:spPr bwMode="auto">
          <a:xfrm rot="5400000" flipH="1" flipV="1">
            <a:off x="8086942" y="4828799"/>
            <a:ext cx="342958" cy="318960"/>
          </a:xfrm>
          <a:prstGeom prst="line">
            <a:avLst/>
          </a:prstGeom>
          <a:noFill/>
          <a:ln w="50800">
            <a:solidFill>
              <a:srgbClr val="FF0000"/>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grpSp>
        <p:nvGrpSpPr>
          <p:cNvPr id="21" name="Group 20">
            <a:extLst>
              <a:ext uri="{FF2B5EF4-FFF2-40B4-BE49-F238E27FC236}">
                <a16:creationId xmlns:a16="http://schemas.microsoft.com/office/drawing/2014/main" id="{E54D2830-6063-B7D9-2B17-BEA18BDDFC27}"/>
              </a:ext>
            </a:extLst>
          </p:cNvPr>
          <p:cNvGrpSpPr/>
          <p:nvPr/>
        </p:nvGrpSpPr>
        <p:grpSpPr>
          <a:xfrm>
            <a:off x="7855301" y="5115978"/>
            <a:ext cx="470647" cy="502009"/>
            <a:chOff x="2676998" y="2966359"/>
            <a:chExt cx="470647" cy="502009"/>
          </a:xfrm>
        </p:grpSpPr>
        <p:sp>
          <p:nvSpPr>
            <p:cNvPr id="24" name="Oval 4">
              <a:extLst>
                <a:ext uri="{FF2B5EF4-FFF2-40B4-BE49-F238E27FC236}">
                  <a16:creationId xmlns:a16="http://schemas.microsoft.com/office/drawing/2014/main" id="{DA4C16B6-1FB7-196F-EED3-8148130F8BAB}"/>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26" name="Text Box 5">
              <a:extLst>
                <a:ext uri="{FF2B5EF4-FFF2-40B4-BE49-F238E27FC236}">
                  <a16:creationId xmlns:a16="http://schemas.microsoft.com/office/drawing/2014/main" id="{951E6659-1DD6-8F75-64EE-41C2EF84977D}"/>
                </a:ext>
              </a:extLst>
            </p:cNvPr>
            <p:cNvSpPr txBox="1">
              <a:spLocks noChangeArrowheads="1"/>
            </p:cNvSpPr>
            <p:nvPr/>
          </p:nvSpPr>
          <p:spPr bwMode="auto">
            <a:xfrm>
              <a:off x="2734902" y="2966359"/>
              <a:ext cx="386644"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G</a:t>
              </a:r>
            </a:p>
          </p:txBody>
        </p:sp>
      </p:grpSp>
      <p:sp>
        <p:nvSpPr>
          <p:cNvPr id="90" name="Line 16">
            <a:extLst>
              <a:ext uri="{FF2B5EF4-FFF2-40B4-BE49-F238E27FC236}">
                <a16:creationId xmlns:a16="http://schemas.microsoft.com/office/drawing/2014/main" id="{43148E01-0A53-81E7-7936-DC1701EEB37A}"/>
              </a:ext>
            </a:extLst>
          </p:cNvPr>
          <p:cNvSpPr>
            <a:spLocks noChangeShapeType="1"/>
          </p:cNvSpPr>
          <p:nvPr/>
        </p:nvSpPr>
        <p:spPr bwMode="auto">
          <a:xfrm rot="5400000" flipH="1" flipV="1">
            <a:off x="8558484" y="4043056"/>
            <a:ext cx="342958" cy="318960"/>
          </a:xfrm>
          <a:prstGeom prst="line">
            <a:avLst/>
          </a:prstGeom>
          <a:noFill/>
          <a:ln w="50800">
            <a:solidFill>
              <a:srgbClr val="FF0000"/>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78" name="Line 16">
            <a:extLst>
              <a:ext uri="{FF2B5EF4-FFF2-40B4-BE49-F238E27FC236}">
                <a16:creationId xmlns:a16="http://schemas.microsoft.com/office/drawing/2014/main" id="{5C87C6AE-375C-6757-07B8-5A830AE2B39B}"/>
              </a:ext>
            </a:extLst>
          </p:cNvPr>
          <p:cNvSpPr>
            <a:spLocks noChangeShapeType="1"/>
          </p:cNvSpPr>
          <p:nvPr/>
        </p:nvSpPr>
        <p:spPr bwMode="auto">
          <a:xfrm rot="2700000" flipH="1" flipV="1">
            <a:off x="9435087" y="2148498"/>
            <a:ext cx="470646" cy="470645"/>
          </a:xfrm>
          <a:prstGeom prst="line">
            <a:avLst/>
          </a:prstGeom>
          <a:noFill/>
          <a:ln w="50800">
            <a:solidFill>
              <a:srgbClr val="FF0000"/>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1" name="Line 16">
            <a:extLst>
              <a:ext uri="{FF2B5EF4-FFF2-40B4-BE49-F238E27FC236}">
                <a16:creationId xmlns:a16="http://schemas.microsoft.com/office/drawing/2014/main" id="{D343A656-1C20-8FEA-C20B-8FD4903EFB66}"/>
              </a:ext>
            </a:extLst>
          </p:cNvPr>
          <p:cNvSpPr>
            <a:spLocks noChangeShapeType="1"/>
          </p:cNvSpPr>
          <p:nvPr/>
        </p:nvSpPr>
        <p:spPr bwMode="auto">
          <a:xfrm rot="5400000" flipH="1" flipV="1">
            <a:off x="9044943" y="3136050"/>
            <a:ext cx="470646" cy="470645"/>
          </a:xfrm>
          <a:prstGeom prst="line">
            <a:avLst/>
          </a:prstGeom>
          <a:noFill/>
          <a:ln w="50800">
            <a:solidFill>
              <a:srgbClr val="FF0000"/>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2" name="Text Box 31">
            <a:extLst>
              <a:ext uri="{FF2B5EF4-FFF2-40B4-BE49-F238E27FC236}">
                <a16:creationId xmlns:a16="http://schemas.microsoft.com/office/drawing/2014/main" id="{4E646F98-77FE-5DEB-FEF2-EDA28971E583}"/>
              </a:ext>
            </a:extLst>
          </p:cNvPr>
          <p:cNvSpPr txBox="1">
            <a:spLocks noChangeArrowheads="1"/>
          </p:cNvSpPr>
          <p:nvPr/>
        </p:nvSpPr>
        <p:spPr bwMode="auto">
          <a:xfrm>
            <a:off x="4581284" y="5595804"/>
            <a:ext cx="2848017"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dirty="0">
                <a:solidFill>
                  <a:srgbClr val="FF0000"/>
                </a:solidFill>
              </a:rPr>
              <a:t>Path: A-&gt;C-&gt;E-&gt;H-&gt;G </a:t>
            </a:r>
          </a:p>
        </p:txBody>
      </p:sp>
      <p:sp>
        <p:nvSpPr>
          <p:cNvPr id="96" name="TextBox 95">
            <a:extLst>
              <a:ext uri="{FF2B5EF4-FFF2-40B4-BE49-F238E27FC236}">
                <a16:creationId xmlns:a16="http://schemas.microsoft.com/office/drawing/2014/main" id="{2516EAC6-87DC-E78A-03A0-5495E065B497}"/>
              </a:ext>
            </a:extLst>
          </p:cNvPr>
          <p:cNvSpPr txBox="1"/>
          <p:nvPr/>
        </p:nvSpPr>
        <p:spPr>
          <a:xfrm>
            <a:off x="7122853" y="3114725"/>
            <a:ext cx="1088189" cy="461665"/>
          </a:xfrm>
          <a:prstGeom prst="rect">
            <a:avLst/>
          </a:prstGeom>
          <a:noFill/>
        </p:spPr>
        <p:txBody>
          <a:bodyPr wrap="square">
            <a:spAutoFit/>
          </a:bodyPr>
          <a:lstStyle/>
          <a:p>
            <a:r>
              <a:rPr lang="en-US" altLang="en-US" sz="2400" dirty="0">
                <a:solidFill>
                  <a:srgbClr val="FF0000"/>
                </a:solidFill>
              </a:rPr>
              <a:t>[G,E] </a:t>
            </a:r>
            <a:endParaRPr lang="en-US" sz="2400" dirty="0">
              <a:solidFill>
                <a:srgbClr val="FF0000"/>
              </a:solidFill>
            </a:endParaRPr>
          </a:p>
        </p:txBody>
      </p:sp>
      <p:cxnSp>
        <p:nvCxnSpPr>
          <p:cNvPr id="100" name="Straight Arrow Connector 99">
            <a:extLst>
              <a:ext uri="{FF2B5EF4-FFF2-40B4-BE49-F238E27FC236}">
                <a16:creationId xmlns:a16="http://schemas.microsoft.com/office/drawing/2014/main" id="{75ED14C8-BD52-6C8A-8633-15E68374DE75}"/>
              </a:ext>
            </a:extLst>
          </p:cNvPr>
          <p:cNvCxnSpPr>
            <a:cxnSpLocks/>
          </p:cNvCxnSpPr>
          <p:nvPr/>
        </p:nvCxnSpPr>
        <p:spPr>
          <a:xfrm flipV="1">
            <a:off x="4655976" y="3482122"/>
            <a:ext cx="2715208" cy="157507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Élőláb helye 2">
            <a:extLst>
              <a:ext uri="{FF2B5EF4-FFF2-40B4-BE49-F238E27FC236}">
                <a16:creationId xmlns:a16="http://schemas.microsoft.com/office/drawing/2014/main" id="{43B75E64-7944-B988-7764-85C4005F44B2}"/>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18" name="Csoportba foglalás 17">
            <a:extLst>
              <a:ext uri="{FF2B5EF4-FFF2-40B4-BE49-F238E27FC236}">
                <a16:creationId xmlns:a16="http://schemas.microsoft.com/office/drawing/2014/main" id="{04183E4E-2EC3-8EB3-A663-36FA61FAF0A2}"/>
              </a:ext>
            </a:extLst>
          </p:cNvPr>
          <p:cNvGrpSpPr/>
          <p:nvPr/>
        </p:nvGrpSpPr>
        <p:grpSpPr>
          <a:xfrm>
            <a:off x="3078726" y="6038296"/>
            <a:ext cx="1736050" cy="787001"/>
            <a:chOff x="6717298" y="6108892"/>
            <a:chExt cx="1736050" cy="787001"/>
          </a:xfrm>
        </p:grpSpPr>
        <p:pic>
          <p:nvPicPr>
            <p:cNvPr id="61" name="Ábra 60">
              <a:extLst>
                <a:ext uri="{FF2B5EF4-FFF2-40B4-BE49-F238E27FC236}">
                  <a16:creationId xmlns:a16="http://schemas.microsoft.com/office/drawing/2014/main" id="{F0A261CE-2D8A-524A-87E9-AA4CE400F538}"/>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1528"/>
            <a:stretch/>
          </p:blipFill>
          <p:spPr>
            <a:xfrm>
              <a:off x="6717298" y="6197751"/>
              <a:ext cx="834080" cy="698142"/>
            </a:xfrm>
            <a:prstGeom prst="rect">
              <a:avLst/>
            </a:prstGeom>
          </p:spPr>
        </p:pic>
        <p:pic>
          <p:nvPicPr>
            <p:cNvPr id="93" name="Ábra 92">
              <a:extLst>
                <a:ext uri="{FF2B5EF4-FFF2-40B4-BE49-F238E27FC236}">
                  <a16:creationId xmlns:a16="http://schemas.microsoft.com/office/drawing/2014/main" id="{67C4BFE5-7771-D38E-3A01-58BE902BDC61}"/>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330656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3CE73F0-22F3-4A02-16C0-592229571FBB}"/>
              </a:ext>
            </a:extLst>
          </p:cNvPr>
          <p:cNvSpPr>
            <a:spLocks noGrp="1"/>
          </p:cNvSpPr>
          <p:nvPr>
            <p:ph type="sldNum" sz="quarter" idx="12"/>
          </p:nvPr>
        </p:nvSpPr>
        <p:spPr/>
        <p:txBody>
          <a:bodyPr/>
          <a:lstStyle/>
          <a:p>
            <a:fld id="{9F7ECEBC-3B63-4262-8BE9-06366B519A9F}" type="slidenum">
              <a:rPr lang="hu-HU" smtClean="0"/>
              <a:pPr/>
              <a:t>66</a:t>
            </a:fld>
            <a:endParaRPr lang="hu-HU" dirty="0"/>
          </a:p>
        </p:txBody>
      </p:sp>
      <p:sp>
        <p:nvSpPr>
          <p:cNvPr id="6" name="Title 5">
            <a:extLst>
              <a:ext uri="{FF2B5EF4-FFF2-40B4-BE49-F238E27FC236}">
                <a16:creationId xmlns:a16="http://schemas.microsoft.com/office/drawing/2014/main" id="{DA51278C-4665-B6A4-9B52-8843CAF01462}"/>
              </a:ext>
            </a:extLst>
          </p:cNvPr>
          <p:cNvSpPr>
            <a:spLocks noGrp="1"/>
          </p:cNvSpPr>
          <p:nvPr>
            <p:ph type="title"/>
          </p:nvPr>
        </p:nvSpPr>
        <p:spPr/>
        <p:txBody>
          <a:bodyPr/>
          <a:lstStyle/>
          <a:p>
            <a:r>
              <a:rPr lang="hu-HU" dirty="0" err="1"/>
              <a:t>Example</a:t>
            </a:r>
            <a:r>
              <a:rPr lang="hu-HU" dirty="0"/>
              <a:t>: </a:t>
            </a:r>
            <a:r>
              <a:rPr lang="en-US" dirty="0"/>
              <a:t>A* Search Algorithm</a:t>
            </a:r>
          </a:p>
        </p:txBody>
      </p:sp>
      <p:grpSp>
        <p:nvGrpSpPr>
          <p:cNvPr id="53" name="Group 52">
            <a:extLst>
              <a:ext uri="{FF2B5EF4-FFF2-40B4-BE49-F238E27FC236}">
                <a16:creationId xmlns:a16="http://schemas.microsoft.com/office/drawing/2014/main" id="{8E01D95C-E568-2F16-B994-78F30BE842FE}"/>
              </a:ext>
            </a:extLst>
          </p:cNvPr>
          <p:cNvGrpSpPr/>
          <p:nvPr/>
        </p:nvGrpSpPr>
        <p:grpSpPr>
          <a:xfrm>
            <a:off x="987888" y="1671752"/>
            <a:ext cx="470647" cy="502009"/>
            <a:chOff x="2676998" y="2966359"/>
            <a:chExt cx="470647" cy="502009"/>
          </a:xfrm>
        </p:grpSpPr>
        <p:sp>
          <p:nvSpPr>
            <p:cNvPr id="7" name="Oval 4">
              <a:extLst>
                <a:ext uri="{FF2B5EF4-FFF2-40B4-BE49-F238E27FC236}">
                  <a16:creationId xmlns:a16="http://schemas.microsoft.com/office/drawing/2014/main" id="{5E9595B9-B6C7-1069-8B9E-5294AD07FF6B}"/>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8" name="Text Box 5">
              <a:extLst>
                <a:ext uri="{FF2B5EF4-FFF2-40B4-BE49-F238E27FC236}">
                  <a16:creationId xmlns:a16="http://schemas.microsoft.com/office/drawing/2014/main" id="{E0A62580-B999-55C5-6B8D-FAB216C96254}"/>
                </a:ext>
              </a:extLst>
            </p:cNvPr>
            <p:cNvSpPr txBox="1">
              <a:spLocks noChangeArrowheads="1"/>
            </p:cNvSpPr>
            <p:nvPr/>
          </p:nvSpPr>
          <p:spPr bwMode="auto">
            <a:xfrm>
              <a:off x="2734902" y="2966359"/>
              <a:ext cx="377026"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A</a:t>
              </a:r>
            </a:p>
          </p:txBody>
        </p:sp>
      </p:grpSp>
      <p:sp>
        <p:nvSpPr>
          <p:cNvPr id="27" name="Text Box 30">
            <a:extLst>
              <a:ext uri="{FF2B5EF4-FFF2-40B4-BE49-F238E27FC236}">
                <a16:creationId xmlns:a16="http://schemas.microsoft.com/office/drawing/2014/main" id="{BECF1777-9591-2066-EB53-49FACEE2DCB1}"/>
              </a:ext>
            </a:extLst>
          </p:cNvPr>
          <p:cNvSpPr txBox="1">
            <a:spLocks noChangeArrowheads="1"/>
          </p:cNvSpPr>
          <p:nvPr/>
        </p:nvSpPr>
        <p:spPr bwMode="auto">
          <a:xfrm>
            <a:off x="522856" y="1312518"/>
            <a:ext cx="1439946"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t>start state</a:t>
            </a:r>
          </a:p>
        </p:txBody>
      </p:sp>
      <p:sp>
        <p:nvSpPr>
          <p:cNvPr id="28" name="Text Box 31">
            <a:extLst>
              <a:ext uri="{FF2B5EF4-FFF2-40B4-BE49-F238E27FC236}">
                <a16:creationId xmlns:a16="http://schemas.microsoft.com/office/drawing/2014/main" id="{2696AA87-043B-0B89-1871-1FDDE3017B98}"/>
              </a:ext>
            </a:extLst>
          </p:cNvPr>
          <p:cNvSpPr txBox="1">
            <a:spLocks noChangeArrowheads="1"/>
          </p:cNvSpPr>
          <p:nvPr/>
        </p:nvSpPr>
        <p:spPr bwMode="auto">
          <a:xfrm>
            <a:off x="3359308" y="4824606"/>
            <a:ext cx="1388970"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a:t>goal state</a:t>
            </a:r>
          </a:p>
        </p:txBody>
      </p:sp>
      <p:grpSp>
        <p:nvGrpSpPr>
          <p:cNvPr id="54" name="Group 53">
            <a:extLst>
              <a:ext uri="{FF2B5EF4-FFF2-40B4-BE49-F238E27FC236}">
                <a16:creationId xmlns:a16="http://schemas.microsoft.com/office/drawing/2014/main" id="{A2D414F1-794D-8042-CC66-0B4CA6990178}"/>
              </a:ext>
            </a:extLst>
          </p:cNvPr>
          <p:cNvGrpSpPr/>
          <p:nvPr/>
        </p:nvGrpSpPr>
        <p:grpSpPr>
          <a:xfrm>
            <a:off x="227726" y="2978613"/>
            <a:ext cx="470647" cy="502009"/>
            <a:chOff x="2676998" y="2966359"/>
            <a:chExt cx="470647" cy="502009"/>
          </a:xfrm>
        </p:grpSpPr>
        <p:sp>
          <p:nvSpPr>
            <p:cNvPr id="55" name="Oval 4">
              <a:extLst>
                <a:ext uri="{FF2B5EF4-FFF2-40B4-BE49-F238E27FC236}">
                  <a16:creationId xmlns:a16="http://schemas.microsoft.com/office/drawing/2014/main" id="{85EA95B4-1896-5558-9998-237308C73849}"/>
                </a:ext>
              </a:extLst>
            </p:cNvPr>
            <p:cNvSpPr>
              <a:spLocks noChangeArrowheads="1"/>
            </p:cNvSpPr>
            <p:nvPr/>
          </p:nvSpPr>
          <p:spPr bwMode="auto">
            <a:xfrm>
              <a:off x="2676998" y="2997721"/>
              <a:ext cx="470647" cy="470647"/>
            </a:xfrm>
            <a:prstGeom prst="ellipse">
              <a:avLst/>
            </a:prstGeom>
            <a:noFill/>
            <a:ln w="38100">
              <a:solidFill>
                <a:srgbClr val="01285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56" name="Text Box 5">
              <a:extLst>
                <a:ext uri="{FF2B5EF4-FFF2-40B4-BE49-F238E27FC236}">
                  <a16:creationId xmlns:a16="http://schemas.microsoft.com/office/drawing/2014/main" id="{5058AFFF-29B8-1185-030D-E99C2790E012}"/>
                </a:ext>
              </a:extLst>
            </p:cNvPr>
            <p:cNvSpPr txBox="1">
              <a:spLocks noChangeArrowheads="1"/>
            </p:cNvSpPr>
            <p:nvPr/>
          </p:nvSpPr>
          <p:spPr bwMode="auto">
            <a:xfrm>
              <a:off x="2734902" y="2966359"/>
              <a:ext cx="362600"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B</a:t>
              </a:r>
            </a:p>
          </p:txBody>
        </p:sp>
      </p:grpSp>
      <p:grpSp>
        <p:nvGrpSpPr>
          <p:cNvPr id="57" name="Group 56">
            <a:extLst>
              <a:ext uri="{FF2B5EF4-FFF2-40B4-BE49-F238E27FC236}">
                <a16:creationId xmlns:a16="http://schemas.microsoft.com/office/drawing/2014/main" id="{D8B9D8E1-4220-DC28-76ED-F0D82F61FBCB}"/>
              </a:ext>
            </a:extLst>
          </p:cNvPr>
          <p:cNvGrpSpPr/>
          <p:nvPr/>
        </p:nvGrpSpPr>
        <p:grpSpPr>
          <a:xfrm>
            <a:off x="2412525" y="2129841"/>
            <a:ext cx="470647" cy="502009"/>
            <a:chOff x="2676998" y="2966359"/>
            <a:chExt cx="470647" cy="502009"/>
          </a:xfrm>
        </p:grpSpPr>
        <p:sp>
          <p:nvSpPr>
            <p:cNvPr id="58" name="Oval 4">
              <a:extLst>
                <a:ext uri="{FF2B5EF4-FFF2-40B4-BE49-F238E27FC236}">
                  <a16:creationId xmlns:a16="http://schemas.microsoft.com/office/drawing/2014/main" id="{23E7CF02-56C8-4CD1-093E-0D86A2F9A53B}"/>
                </a:ext>
              </a:extLst>
            </p:cNvPr>
            <p:cNvSpPr>
              <a:spLocks noChangeArrowheads="1"/>
            </p:cNvSpPr>
            <p:nvPr/>
          </p:nvSpPr>
          <p:spPr bwMode="auto">
            <a:xfrm>
              <a:off x="2676998" y="2997721"/>
              <a:ext cx="470647" cy="470647"/>
            </a:xfrm>
            <a:prstGeom prst="ellipse">
              <a:avLst/>
            </a:prstGeom>
            <a:noFill/>
            <a:ln w="38100">
              <a:solidFill>
                <a:schemeClr val="tx1"/>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59" name="Text Box 5">
              <a:extLst>
                <a:ext uri="{FF2B5EF4-FFF2-40B4-BE49-F238E27FC236}">
                  <a16:creationId xmlns:a16="http://schemas.microsoft.com/office/drawing/2014/main" id="{48189041-2426-5FD8-2CAD-FE8A9A268A45}"/>
                </a:ext>
              </a:extLst>
            </p:cNvPr>
            <p:cNvSpPr txBox="1">
              <a:spLocks noChangeArrowheads="1"/>
            </p:cNvSpPr>
            <p:nvPr/>
          </p:nvSpPr>
          <p:spPr bwMode="auto">
            <a:xfrm>
              <a:off x="2734902" y="2966359"/>
              <a:ext cx="385042"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D</a:t>
              </a:r>
            </a:p>
          </p:txBody>
        </p:sp>
      </p:grpSp>
      <p:sp>
        <p:nvSpPr>
          <p:cNvPr id="60" name="Line 16">
            <a:extLst>
              <a:ext uri="{FF2B5EF4-FFF2-40B4-BE49-F238E27FC236}">
                <a16:creationId xmlns:a16="http://schemas.microsoft.com/office/drawing/2014/main" id="{FA65ECAF-3278-1521-F8E3-AB59649D75CE}"/>
              </a:ext>
            </a:extLst>
          </p:cNvPr>
          <p:cNvSpPr>
            <a:spLocks noChangeShapeType="1"/>
          </p:cNvSpPr>
          <p:nvPr/>
        </p:nvSpPr>
        <p:spPr bwMode="auto">
          <a:xfrm flipH="1" flipV="1">
            <a:off x="1462579" y="1936021"/>
            <a:ext cx="995627" cy="285819"/>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62" name="Line 16">
            <a:extLst>
              <a:ext uri="{FF2B5EF4-FFF2-40B4-BE49-F238E27FC236}">
                <a16:creationId xmlns:a16="http://schemas.microsoft.com/office/drawing/2014/main" id="{FB261EA0-1A48-31B0-4182-DD9C9AE63213}"/>
              </a:ext>
            </a:extLst>
          </p:cNvPr>
          <p:cNvSpPr>
            <a:spLocks noChangeShapeType="1"/>
          </p:cNvSpPr>
          <p:nvPr/>
        </p:nvSpPr>
        <p:spPr bwMode="auto">
          <a:xfrm flipH="1" flipV="1">
            <a:off x="1302431" y="2178565"/>
            <a:ext cx="190398" cy="700565"/>
          </a:xfrm>
          <a:prstGeom prst="line">
            <a:avLst/>
          </a:prstGeom>
          <a:noFill/>
          <a:ln w="50800">
            <a:solidFill>
              <a:srgbClr val="FF0000"/>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grpSp>
        <p:nvGrpSpPr>
          <p:cNvPr id="64" name="Group 63">
            <a:extLst>
              <a:ext uri="{FF2B5EF4-FFF2-40B4-BE49-F238E27FC236}">
                <a16:creationId xmlns:a16="http://schemas.microsoft.com/office/drawing/2014/main" id="{628F68A5-A0AE-ABE9-B4B3-210ED93BD465}"/>
              </a:ext>
            </a:extLst>
          </p:cNvPr>
          <p:cNvGrpSpPr/>
          <p:nvPr/>
        </p:nvGrpSpPr>
        <p:grpSpPr>
          <a:xfrm>
            <a:off x="1370781" y="2847768"/>
            <a:ext cx="470647" cy="502009"/>
            <a:chOff x="2676998" y="2966359"/>
            <a:chExt cx="470647" cy="502009"/>
          </a:xfrm>
        </p:grpSpPr>
        <p:sp>
          <p:nvSpPr>
            <p:cNvPr id="65" name="Oval 4">
              <a:extLst>
                <a:ext uri="{FF2B5EF4-FFF2-40B4-BE49-F238E27FC236}">
                  <a16:creationId xmlns:a16="http://schemas.microsoft.com/office/drawing/2014/main" id="{C10E2A77-14DE-BE95-765A-8F912CC92D52}"/>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66" name="Text Box 5">
              <a:extLst>
                <a:ext uri="{FF2B5EF4-FFF2-40B4-BE49-F238E27FC236}">
                  <a16:creationId xmlns:a16="http://schemas.microsoft.com/office/drawing/2014/main" id="{4FCEC18A-EEFC-8A77-33C8-38AF85181A1F}"/>
                </a:ext>
              </a:extLst>
            </p:cNvPr>
            <p:cNvSpPr txBox="1">
              <a:spLocks noChangeArrowheads="1"/>
            </p:cNvSpPr>
            <p:nvPr/>
          </p:nvSpPr>
          <p:spPr bwMode="auto">
            <a:xfrm>
              <a:off x="2734902" y="2966359"/>
              <a:ext cx="352982"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C</a:t>
              </a:r>
            </a:p>
          </p:txBody>
        </p:sp>
      </p:grpSp>
      <p:sp>
        <p:nvSpPr>
          <p:cNvPr id="67" name="Line 16">
            <a:extLst>
              <a:ext uri="{FF2B5EF4-FFF2-40B4-BE49-F238E27FC236}">
                <a16:creationId xmlns:a16="http://schemas.microsoft.com/office/drawing/2014/main" id="{257D1346-7EF3-AA00-5BF6-9363A178D472}"/>
              </a:ext>
            </a:extLst>
          </p:cNvPr>
          <p:cNvSpPr>
            <a:spLocks noChangeShapeType="1"/>
          </p:cNvSpPr>
          <p:nvPr/>
        </p:nvSpPr>
        <p:spPr bwMode="auto">
          <a:xfrm rot="5400000" flipH="1" flipV="1">
            <a:off x="838265" y="3521355"/>
            <a:ext cx="941408" cy="565117"/>
          </a:xfrm>
          <a:prstGeom prst="line">
            <a:avLst/>
          </a:prstGeom>
          <a:noFill/>
          <a:ln w="50800">
            <a:solidFill>
              <a:srgbClr val="FF0000"/>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grpSp>
        <p:nvGrpSpPr>
          <p:cNvPr id="70" name="Group 69">
            <a:extLst>
              <a:ext uri="{FF2B5EF4-FFF2-40B4-BE49-F238E27FC236}">
                <a16:creationId xmlns:a16="http://schemas.microsoft.com/office/drawing/2014/main" id="{2A5F2D96-2F71-4CD0-500D-E8928C2DC5BE}"/>
              </a:ext>
            </a:extLst>
          </p:cNvPr>
          <p:cNvGrpSpPr/>
          <p:nvPr/>
        </p:nvGrpSpPr>
        <p:grpSpPr>
          <a:xfrm>
            <a:off x="770112" y="4244011"/>
            <a:ext cx="470647" cy="502009"/>
            <a:chOff x="2676998" y="2966359"/>
            <a:chExt cx="470647" cy="502009"/>
          </a:xfrm>
        </p:grpSpPr>
        <p:sp>
          <p:nvSpPr>
            <p:cNvPr id="71" name="Oval 4">
              <a:extLst>
                <a:ext uri="{FF2B5EF4-FFF2-40B4-BE49-F238E27FC236}">
                  <a16:creationId xmlns:a16="http://schemas.microsoft.com/office/drawing/2014/main" id="{2286B548-2677-2F36-E3B3-DC1EF921C7B9}"/>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72" name="Text Box 5">
              <a:extLst>
                <a:ext uri="{FF2B5EF4-FFF2-40B4-BE49-F238E27FC236}">
                  <a16:creationId xmlns:a16="http://schemas.microsoft.com/office/drawing/2014/main" id="{FBEBC47C-B523-BB74-A52A-EC5F0B1BFA8D}"/>
                </a:ext>
              </a:extLst>
            </p:cNvPr>
            <p:cNvSpPr txBox="1">
              <a:spLocks noChangeArrowheads="1"/>
            </p:cNvSpPr>
            <p:nvPr/>
          </p:nvSpPr>
          <p:spPr bwMode="auto">
            <a:xfrm>
              <a:off x="2734902" y="2966359"/>
              <a:ext cx="338554"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E</a:t>
              </a:r>
            </a:p>
          </p:txBody>
        </p:sp>
      </p:grpSp>
      <p:grpSp>
        <p:nvGrpSpPr>
          <p:cNvPr id="74" name="Group 73">
            <a:extLst>
              <a:ext uri="{FF2B5EF4-FFF2-40B4-BE49-F238E27FC236}">
                <a16:creationId xmlns:a16="http://schemas.microsoft.com/office/drawing/2014/main" id="{43441E83-EEBC-24B9-7701-0372ACE33728}"/>
              </a:ext>
            </a:extLst>
          </p:cNvPr>
          <p:cNvGrpSpPr/>
          <p:nvPr/>
        </p:nvGrpSpPr>
        <p:grpSpPr>
          <a:xfrm>
            <a:off x="2742280" y="3429931"/>
            <a:ext cx="470647" cy="502009"/>
            <a:chOff x="2676998" y="2966359"/>
            <a:chExt cx="470647" cy="502009"/>
          </a:xfrm>
        </p:grpSpPr>
        <p:sp>
          <p:nvSpPr>
            <p:cNvPr id="75" name="Oval 4">
              <a:extLst>
                <a:ext uri="{FF2B5EF4-FFF2-40B4-BE49-F238E27FC236}">
                  <a16:creationId xmlns:a16="http://schemas.microsoft.com/office/drawing/2014/main" id="{9504B914-89F6-13AD-4D09-BD993C1BB074}"/>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76" name="Text Box 5">
              <a:extLst>
                <a:ext uri="{FF2B5EF4-FFF2-40B4-BE49-F238E27FC236}">
                  <a16:creationId xmlns:a16="http://schemas.microsoft.com/office/drawing/2014/main" id="{D5A853B4-4491-4ACC-9D48-43C352CAEBB6}"/>
                </a:ext>
              </a:extLst>
            </p:cNvPr>
            <p:cNvSpPr txBox="1">
              <a:spLocks noChangeArrowheads="1"/>
            </p:cNvSpPr>
            <p:nvPr/>
          </p:nvSpPr>
          <p:spPr bwMode="auto">
            <a:xfrm>
              <a:off x="2734902" y="2966359"/>
              <a:ext cx="330540"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F</a:t>
              </a:r>
            </a:p>
          </p:txBody>
        </p:sp>
      </p:grpSp>
      <p:grpSp>
        <p:nvGrpSpPr>
          <p:cNvPr id="81" name="Group 80">
            <a:extLst>
              <a:ext uri="{FF2B5EF4-FFF2-40B4-BE49-F238E27FC236}">
                <a16:creationId xmlns:a16="http://schemas.microsoft.com/office/drawing/2014/main" id="{BBCF1216-4976-0D8E-82DA-2ED544ECB314}"/>
              </a:ext>
            </a:extLst>
          </p:cNvPr>
          <p:cNvGrpSpPr/>
          <p:nvPr/>
        </p:nvGrpSpPr>
        <p:grpSpPr>
          <a:xfrm>
            <a:off x="2908539" y="4765656"/>
            <a:ext cx="470647" cy="502009"/>
            <a:chOff x="2676998" y="2966359"/>
            <a:chExt cx="470647" cy="502009"/>
          </a:xfrm>
        </p:grpSpPr>
        <p:sp>
          <p:nvSpPr>
            <p:cNvPr id="82" name="Oval 4">
              <a:extLst>
                <a:ext uri="{FF2B5EF4-FFF2-40B4-BE49-F238E27FC236}">
                  <a16:creationId xmlns:a16="http://schemas.microsoft.com/office/drawing/2014/main" id="{FA3B27FA-E4A2-7645-A12A-64C1DE4CDE92}"/>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83" name="Text Box 5">
              <a:extLst>
                <a:ext uri="{FF2B5EF4-FFF2-40B4-BE49-F238E27FC236}">
                  <a16:creationId xmlns:a16="http://schemas.microsoft.com/office/drawing/2014/main" id="{F9234906-B332-1FCB-7926-6DBCA673796D}"/>
                </a:ext>
              </a:extLst>
            </p:cNvPr>
            <p:cNvSpPr txBox="1">
              <a:spLocks noChangeArrowheads="1"/>
            </p:cNvSpPr>
            <p:nvPr/>
          </p:nvSpPr>
          <p:spPr bwMode="auto">
            <a:xfrm>
              <a:off x="2734902" y="2966359"/>
              <a:ext cx="386644"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G</a:t>
              </a:r>
            </a:p>
          </p:txBody>
        </p:sp>
      </p:grpSp>
      <p:grpSp>
        <p:nvGrpSpPr>
          <p:cNvPr id="84" name="Group 83">
            <a:extLst>
              <a:ext uri="{FF2B5EF4-FFF2-40B4-BE49-F238E27FC236}">
                <a16:creationId xmlns:a16="http://schemas.microsoft.com/office/drawing/2014/main" id="{6BF560E2-3E1D-73C2-24BC-30B3FBC7E887}"/>
              </a:ext>
            </a:extLst>
          </p:cNvPr>
          <p:cNvGrpSpPr/>
          <p:nvPr/>
        </p:nvGrpSpPr>
        <p:grpSpPr>
          <a:xfrm>
            <a:off x="1587500" y="5317190"/>
            <a:ext cx="470647" cy="502009"/>
            <a:chOff x="2676998" y="2966359"/>
            <a:chExt cx="470647" cy="502009"/>
          </a:xfrm>
        </p:grpSpPr>
        <p:sp>
          <p:nvSpPr>
            <p:cNvPr id="85" name="Oval 4">
              <a:extLst>
                <a:ext uri="{FF2B5EF4-FFF2-40B4-BE49-F238E27FC236}">
                  <a16:creationId xmlns:a16="http://schemas.microsoft.com/office/drawing/2014/main" id="{64F1ACF4-34C0-A051-68D1-DBA0D3C3E430}"/>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86" name="Text Box 5">
              <a:extLst>
                <a:ext uri="{FF2B5EF4-FFF2-40B4-BE49-F238E27FC236}">
                  <a16:creationId xmlns:a16="http://schemas.microsoft.com/office/drawing/2014/main" id="{169B5AFF-8031-89DF-5706-EF4C4F87EDFD}"/>
                </a:ext>
              </a:extLst>
            </p:cNvPr>
            <p:cNvSpPr txBox="1">
              <a:spLocks noChangeArrowheads="1"/>
            </p:cNvSpPr>
            <p:nvPr/>
          </p:nvSpPr>
          <p:spPr bwMode="auto">
            <a:xfrm>
              <a:off x="2734902" y="2966359"/>
              <a:ext cx="385042"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H</a:t>
              </a:r>
            </a:p>
          </p:txBody>
        </p:sp>
      </p:grpSp>
      <p:sp>
        <p:nvSpPr>
          <p:cNvPr id="87" name="Line 16">
            <a:extLst>
              <a:ext uri="{FF2B5EF4-FFF2-40B4-BE49-F238E27FC236}">
                <a16:creationId xmlns:a16="http://schemas.microsoft.com/office/drawing/2014/main" id="{236AE45E-9401-4C12-90D2-B83745BA32AB}"/>
              </a:ext>
            </a:extLst>
          </p:cNvPr>
          <p:cNvSpPr>
            <a:spLocks noChangeShapeType="1"/>
          </p:cNvSpPr>
          <p:nvPr/>
        </p:nvSpPr>
        <p:spPr bwMode="auto">
          <a:xfrm flipH="1" flipV="1">
            <a:off x="451902" y="3451902"/>
            <a:ext cx="333557" cy="951181"/>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88" name="Line 16">
            <a:extLst>
              <a:ext uri="{FF2B5EF4-FFF2-40B4-BE49-F238E27FC236}">
                <a16:creationId xmlns:a16="http://schemas.microsoft.com/office/drawing/2014/main" id="{3795B9A5-5EC5-1BA8-77D1-E81DE1430CB6}"/>
              </a:ext>
            </a:extLst>
          </p:cNvPr>
          <p:cNvSpPr>
            <a:spLocks noChangeShapeType="1"/>
          </p:cNvSpPr>
          <p:nvPr/>
        </p:nvSpPr>
        <p:spPr bwMode="auto">
          <a:xfrm rot="5400000" flipH="1" flipV="1">
            <a:off x="275964" y="2272654"/>
            <a:ext cx="941408" cy="565117"/>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4" name="Line 16">
            <a:extLst>
              <a:ext uri="{FF2B5EF4-FFF2-40B4-BE49-F238E27FC236}">
                <a16:creationId xmlns:a16="http://schemas.microsoft.com/office/drawing/2014/main" id="{4AD95A5B-367B-25E1-4915-430BBE0A7E1A}"/>
              </a:ext>
            </a:extLst>
          </p:cNvPr>
          <p:cNvSpPr>
            <a:spLocks noChangeShapeType="1"/>
          </p:cNvSpPr>
          <p:nvPr/>
        </p:nvSpPr>
        <p:spPr bwMode="auto">
          <a:xfrm flipH="1" flipV="1">
            <a:off x="2771645" y="2548494"/>
            <a:ext cx="199805" cy="903407"/>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5" name="Line 16">
            <a:extLst>
              <a:ext uri="{FF2B5EF4-FFF2-40B4-BE49-F238E27FC236}">
                <a16:creationId xmlns:a16="http://schemas.microsoft.com/office/drawing/2014/main" id="{7AE5DD9C-2FF5-6852-EC9E-7EFFBB3F7E0B}"/>
              </a:ext>
            </a:extLst>
          </p:cNvPr>
          <p:cNvSpPr>
            <a:spLocks noChangeShapeType="1"/>
          </p:cNvSpPr>
          <p:nvPr/>
        </p:nvSpPr>
        <p:spPr bwMode="auto">
          <a:xfrm flipH="1" flipV="1">
            <a:off x="1795078" y="3242602"/>
            <a:ext cx="995627" cy="285819"/>
          </a:xfrm>
          <a:prstGeom prst="line">
            <a:avLst/>
          </a:prstGeom>
          <a:noFill/>
          <a:ln w="50800">
            <a:solidFill>
              <a:srgbClr val="FF0000"/>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7" name="Line 16">
            <a:extLst>
              <a:ext uri="{FF2B5EF4-FFF2-40B4-BE49-F238E27FC236}">
                <a16:creationId xmlns:a16="http://schemas.microsoft.com/office/drawing/2014/main" id="{499875F2-230F-94E9-11FE-75669F6EF8AF}"/>
              </a:ext>
            </a:extLst>
          </p:cNvPr>
          <p:cNvSpPr>
            <a:spLocks noChangeShapeType="1"/>
          </p:cNvSpPr>
          <p:nvPr/>
        </p:nvSpPr>
        <p:spPr bwMode="auto">
          <a:xfrm flipH="1" flipV="1">
            <a:off x="1084174" y="4716323"/>
            <a:ext cx="565118" cy="694690"/>
          </a:xfrm>
          <a:prstGeom prst="line">
            <a:avLst/>
          </a:prstGeom>
          <a:noFill/>
          <a:ln w="50800">
            <a:solidFill>
              <a:srgbClr val="FF0000"/>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8" name="Line 16">
            <a:extLst>
              <a:ext uri="{FF2B5EF4-FFF2-40B4-BE49-F238E27FC236}">
                <a16:creationId xmlns:a16="http://schemas.microsoft.com/office/drawing/2014/main" id="{0A63BE2F-5ED6-528E-9B29-05AE6D2F0D5A}"/>
              </a:ext>
            </a:extLst>
          </p:cNvPr>
          <p:cNvSpPr>
            <a:spLocks noChangeShapeType="1"/>
          </p:cNvSpPr>
          <p:nvPr/>
        </p:nvSpPr>
        <p:spPr bwMode="auto">
          <a:xfrm flipH="1" flipV="1">
            <a:off x="3041616" y="3894508"/>
            <a:ext cx="92475" cy="902011"/>
          </a:xfrm>
          <a:prstGeom prst="line">
            <a:avLst/>
          </a:prstGeom>
          <a:noFill/>
          <a:ln w="50800">
            <a:solidFill>
              <a:srgbClr val="FF0000"/>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9" name="Line 16">
            <a:extLst>
              <a:ext uri="{FF2B5EF4-FFF2-40B4-BE49-F238E27FC236}">
                <a16:creationId xmlns:a16="http://schemas.microsoft.com/office/drawing/2014/main" id="{2B274114-EB9B-4AA0-4C93-5B82F540A239}"/>
              </a:ext>
            </a:extLst>
          </p:cNvPr>
          <p:cNvSpPr>
            <a:spLocks noChangeShapeType="1"/>
          </p:cNvSpPr>
          <p:nvPr/>
        </p:nvSpPr>
        <p:spPr bwMode="auto">
          <a:xfrm flipH="1">
            <a:off x="2051582" y="5225517"/>
            <a:ext cx="992287" cy="428394"/>
          </a:xfrm>
          <a:prstGeom prst="line">
            <a:avLst/>
          </a:prstGeom>
          <a:noFill/>
          <a:ln w="50800">
            <a:solidFill>
              <a:srgbClr val="FF0000"/>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2" name="Text Box 29">
            <a:extLst>
              <a:ext uri="{FF2B5EF4-FFF2-40B4-BE49-F238E27FC236}">
                <a16:creationId xmlns:a16="http://schemas.microsoft.com/office/drawing/2014/main" id="{1E359689-B4C7-F492-DA60-D91181BB3A7E}"/>
              </a:ext>
            </a:extLst>
          </p:cNvPr>
          <p:cNvSpPr txBox="1">
            <a:spLocks noChangeArrowheads="1"/>
          </p:cNvSpPr>
          <p:nvPr/>
        </p:nvSpPr>
        <p:spPr bwMode="auto">
          <a:xfrm>
            <a:off x="1831635" y="1668948"/>
            <a:ext cx="34015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7</a:t>
            </a:r>
          </a:p>
        </p:txBody>
      </p:sp>
      <p:sp>
        <p:nvSpPr>
          <p:cNvPr id="9" name="Text Box 29">
            <a:extLst>
              <a:ext uri="{FF2B5EF4-FFF2-40B4-BE49-F238E27FC236}">
                <a16:creationId xmlns:a16="http://schemas.microsoft.com/office/drawing/2014/main" id="{01BA4B0A-B61C-92B3-1AFF-7B97CCD0ED46}"/>
              </a:ext>
            </a:extLst>
          </p:cNvPr>
          <p:cNvSpPr txBox="1">
            <a:spLocks noChangeArrowheads="1"/>
          </p:cNvSpPr>
          <p:nvPr/>
        </p:nvSpPr>
        <p:spPr bwMode="auto">
          <a:xfrm>
            <a:off x="374658" y="2117192"/>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11</a:t>
            </a:r>
          </a:p>
        </p:txBody>
      </p:sp>
      <p:sp>
        <p:nvSpPr>
          <p:cNvPr id="10" name="Text Box 29">
            <a:extLst>
              <a:ext uri="{FF2B5EF4-FFF2-40B4-BE49-F238E27FC236}">
                <a16:creationId xmlns:a16="http://schemas.microsoft.com/office/drawing/2014/main" id="{9C869FD1-60FE-C204-0770-886F51B3370B}"/>
              </a:ext>
            </a:extLst>
          </p:cNvPr>
          <p:cNvSpPr txBox="1">
            <a:spLocks noChangeArrowheads="1"/>
          </p:cNvSpPr>
          <p:nvPr/>
        </p:nvSpPr>
        <p:spPr bwMode="auto">
          <a:xfrm>
            <a:off x="1367813" y="2228852"/>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solidFill>
                  <a:srgbClr val="FF0000"/>
                </a:solidFill>
              </a:rPr>
              <a:t>14</a:t>
            </a:r>
          </a:p>
        </p:txBody>
      </p:sp>
      <p:sp>
        <p:nvSpPr>
          <p:cNvPr id="11" name="Text Box 29">
            <a:extLst>
              <a:ext uri="{FF2B5EF4-FFF2-40B4-BE49-F238E27FC236}">
                <a16:creationId xmlns:a16="http://schemas.microsoft.com/office/drawing/2014/main" id="{93590DCC-8499-AC7E-37EB-123EFCE11909}"/>
              </a:ext>
            </a:extLst>
          </p:cNvPr>
          <p:cNvSpPr txBox="1">
            <a:spLocks noChangeArrowheads="1"/>
          </p:cNvSpPr>
          <p:nvPr/>
        </p:nvSpPr>
        <p:spPr bwMode="auto">
          <a:xfrm>
            <a:off x="188063" y="3727186"/>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15</a:t>
            </a:r>
          </a:p>
        </p:txBody>
      </p:sp>
      <p:sp>
        <p:nvSpPr>
          <p:cNvPr id="12" name="Text Box 29">
            <a:extLst>
              <a:ext uri="{FF2B5EF4-FFF2-40B4-BE49-F238E27FC236}">
                <a16:creationId xmlns:a16="http://schemas.microsoft.com/office/drawing/2014/main" id="{3E1F2FDC-4A03-637C-9F91-06D128D1F9A5}"/>
              </a:ext>
            </a:extLst>
          </p:cNvPr>
          <p:cNvSpPr txBox="1">
            <a:spLocks noChangeArrowheads="1"/>
          </p:cNvSpPr>
          <p:nvPr/>
        </p:nvSpPr>
        <p:spPr bwMode="auto">
          <a:xfrm>
            <a:off x="1328054" y="3570630"/>
            <a:ext cx="34015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solidFill>
                  <a:srgbClr val="FF0000"/>
                </a:solidFill>
              </a:rPr>
              <a:t>8</a:t>
            </a:r>
          </a:p>
        </p:txBody>
      </p:sp>
      <p:sp>
        <p:nvSpPr>
          <p:cNvPr id="13" name="Text Box 29">
            <a:extLst>
              <a:ext uri="{FF2B5EF4-FFF2-40B4-BE49-F238E27FC236}">
                <a16:creationId xmlns:a16="http://schemas.microsoft.com/office/drawing/2014/main" id="{8A49FE69-D795-7CF8-665D-6479A288383C}"/>
              </a:ext>
            </a:extLst>
          </p:cNvPr>
          <p:cNvSpPr txBox="1">
            <a:spLocks noChangeArrowheads="1"/>
          </p:cNvSpPr>
          <p:nvPr/>
        </p:nvSpPr>
        <p:spPr bwMode="auto">
          <a:xfrm>
            <a:off x="2113242" y="2974285"/>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solidFill>
                  <a:srgbClr val="FF0000"/>
                </a:solidFill>
              </a:rPr>
              <a:t>10</a:t>
            </a:r>
          </a:p>
        </p:txBody>
      </p:sp>
      <p:sp>
        <p:nvSpPr>
          <p:cNvPr id="14" name="Text Box 29">
            <a:extLst>
              <a:ext uri="{FF2B5EF4-FFF2-40B4-BE49-F238E27FC236}">
                <a16:creationId xmlns:a16="http://schemas.microsoft.com/office/drawing/2014/main" id="{D190361E-FE4C-C2A5-C87D-AC3472ADB28E}"/>
              </a:ext>
            </a:extLst>
          </p:cNvPr>
          <p:cNvSpPr txBox="1">
            <a:spLocks noChangeArrowheads="1"/>
          </p:cNvSpPr>
          <p:nvPr/>
        </p:nvSpPr>
        <p:spPr bwMode="auto">
          <a:xfrm>
            <a:off x="1109394" y="4972049"/>
            <a:ext cx="340158"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solidFill>
                  <a:srgbClr val="FF0000"/>
                </a:solidFill>
              </a:rPr>
              <a:t>9</a:t>
            </a:r>
          </a:p>
        </p:txBody>
      </p:sp>
      <p:sp>
        <p:nvSpPr>
          <p:cNvPr id="15" name="Text Box 29">
            <a:extLst>
              <a:ext uri="{FF2B5EF4-FFF2-40B4-BE49-F238E27FC236}">
                <a16:creationId xmlns:a16="http://schemas.microsoft.com/office/drawing/2014/main" id="{76EE744C-BEAE-51E4-E49F-BB1DF9F35802}"/>
              </a:ext>
            </a:extLst>
          </p:cNvPr>
          <p:cNvSpPr txBox="1">
            <a:spLocks noChangeArrowheads="1"/>
          </p:cNvSpPr>
          <p:nvPr/>
        </p:nvSpPr>
        <p:spPr bwMode="auto">
          <a:xfrm>
            <a:off x="2401475" y="5409370"/>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solidFill>
                  <a:srgbClr val="FF0000"/>
                </a:solidFill>
              </a:rPr>
              <a:t>10</a:t>
            </a:r>
          </a:p>
        </p:txBody>
      </p:sp>
      <p:sp>
        <p:nvSpPr>
          <p:cNvPr id="16" name="Text Box 29">
            <a:extLst>
              <a:ext uri="{FF2B5EF4-FFF2-40B4-BE49-F238E27FC236}">
                <a16:creationId xmlns:a16="http://schemas.microsoft.com/office/drawing/2014/main" id="{5C63DB4C-CDAA-3061-F55E-4EF9183A42D1}"/>
              </a:ext>
            </a:extLst>
          </p:cNvPr>
          <p:cNvSpPr txBox="1">
            <a:spLocks noChangeArrowheads="1"/>
          </p:cNvSpPr>
          <p:nvPr/>
        </p:nvSpPr>
        <p:spPr bwMode="auto">
          <a:xfrm>
            <a:off x="3087277" y="4127225"/>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solidFill>
                  <a:srgbClr val="FF0000"/>
                </a:solidFill>
              </a:rPr>
              <a:t>20</a:t>
            </a:r>
          </a:p>
        </p:txBody>
      </p:sp>
      <p:sp>
        <p:nvSpPr>
          <p:cNvPr id="17" name="Text Box 29">
            <a:extLst>
              <a:ext uri="{FF2B5EF4-FFF2-40B4-BE49-F238E27FC236}">
                <a16:creationId xmlns:a16="http://schemas.microsoft.com/office/drawing/2014/main" id="{7E9E76CB-6D99-AA76-456A-38CBAFA3F044}"/>
              </a:ext>
            </a:extLst>
          </p:cNvPr>
          <p:cNvSpPr txBox="1">
            <a:spLocks noChangeArrowheads="1"/>
          </p:cNvSpPr>
          <p:nvPr/>
        </p:nvSpPr>
        <p:spPr bwMode="auto">
          <a:xfrm>
            <a:off x="2828862" y="2715866"/>
            <a:ext cx="49564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b="1" dirty="0"/>
              <a:t>25</a:t>
            </a:r>
          </a:p>
        </p:txBody>
      </p:sp>
      <p:graphicFrame>
        <p:nvGraphicFramePr>
          <p:cNvPr id="19" name="Table 100">
            <a:extLst>
              <a:ext uri="{FF2B5EF4-FFF2-40B4-BE49-F238E27FC236}">
                <a16:creationId xmlns:a16="http://schemas.microsoft.com/office/drawing/2014/main" id="{ED6A3F3A-48C4-9593-BEA1-52570B8F48D5}"/>
              </a:ext>
            </a:extLst>
          </p:cNvPr>
          <p:cNvGraphicFramePr>
            <a:graphicFrameLocks noGrp="1"/>
          </p:cNvGraphicFramePr>
          <p:nvPr/>
        </p:nvGraphicFramePr>
        <p:xfrm>
          <a:off x="4774599" y="1630017"/>
          <a:ext cx="1705714" cy="4073589"/>
        </p:xfrm>
        <a:graphic>
          <a:graphicData uri="http://schemas.openxmlformats.org/drawingml/2006/table">
            <a:tbl>
              <a:tblPr firstRow="1" bandRow="1">
                <a:tableStyleId>{5C22544A-7EE6-4342-B048-85BDC9FD1C3A}</a:tableStyleId>
              </a:tblPr>
              <a:tblGrid>
                <a:gridCol w="858028">
                  <a:extLst>
                    <a:ext uri="{9D8B030D-6E8A-4147-A177-3AD203B41FA5}">
                      <a16:colId xmlns:a16="http://schemas.microsoft.com/office/drawing/2014/main" val="413673760"/>
                    </a:ext>
                  </a:extLst>
                </a:gridCol>
                <a:gridCol w="847686">
                  <a:extLst>
                    <a:ext uri="{9D8B030D-6E8A-4147-A177-3AD203B41FA5}">
                      <a16:colId xmlns:a16="http://schemas.microsoft.com/office/drawing/2014/main" val="188196335"/>
                    </a:ext>
                  </a:extLst>
                </a:gridCol>
              </a:tblGrid>
              <a:tr h="452621">
                <a:tc>
                  <a:txBody>
                    <a:bodyPr/>
                    <a:lstStyle/>
                    <a:p>
                      <a:pPr algn="ctr"/>
                      <a:r>
                        <a:rPr lang="en-US" dirty="0"/>
                        <a:t>n</a:t>
                      </a:r>
                    </a:p>
                  </a:txBody>
                  <a:tcPr/>
                </a:tc>
                <a:tc>
                  <a:txBody>
                    <a:bodyPr/>
                    <a:lstStyle/>
                    <a:p>
                      <a:r>
                        <a:rPr lang="en-US" dirty="0"/>
                        <a:t>h(n)</a:t>
                      </a:r>
                    </a:p>
                  </a:txBody>
                  <a:tcPr/>
                </a:tc>
                <a:extLst>
                  <a:ext uri="{0D108BD9-81ED-4DB2-BD59-A6C34878D82A}">
                    <a16:rowId xmlns:a16="http://schemas.microsoft.com/office/drawing/2014/main" val="2723341783"/>
                  </a:ext>
                </a:extLst>
              </a:tr>
              <a:tr h="452621">
                <a:tc>
                  <a:txBody>
                    <a:bodyPr/>
                    <a:lstStyle/>
                    <a:p>
                      <a:pPr algn="ctr"/>
                      <a:r>
                        <a:rPr lang="en-US" dirty="0"/>
                        <a:t>A</a:t>
                      </a:r>
                    </a:p>
                  </a:txBody>
                  <a:tcPr/>
                </a:tc>
                <a:tc>
                  <a:txBody>
                    <a:bodyPr/>
                    <a:lstStyle/>
                    <a:p>
                      <a:r>
                        <a:rPr lang="en-US" dirty="0"/>
                        <a:t>40</a:t>
                      </a:r>
                    </a:p>
                  </a:txBody>
                  <a:tcPr/>
                </a:tc>
                <a:extLst>
                  <a:ext uri="{0D108BD9-81ED-4DB2-BD59-A6C34878D82A}">
                    <a16:rowId xmlns:a16="http://schemas.microsoft.com/office/drawing/2014/main" val="1650165834"/>
                  </a:ext>
                </a:extLst>
              </a:tr>
              <a:tr h="452621">
                <a:tc>
                  <a:txBody>
                    <a:bodyPr/>
                    <a:lstStyle/>
                    <a:p>
                      <a:pPr algn="ctr"/>
                      <a:r>
                        <a:rPr lang="en-US" dirty="0">
                          <a:solidFill>
                            <a:schemeClr val="tx1"/>
                          </a:solidFill>
                        </a:rPr>
                        <a:t>B</a:t>
                      </a:r>
                    </a:p>
                  </a:txBody>
                  <a:tcPr/>
                </a:tc>
                <a:tc>
                  <a:txBody>
                    <a:bodyPr/>
                    <a:lstStyle/>
                    <a:p>
                      <a:r>
                        <a:rPr lang="en-US" dirty="0">
                          <a:solidFill>
                            <a:schemeClr val="tx1"/>
                          </a:solidFill>
                        </a:rPr>
                        <a:t>32</a:t>
                      </a:r>
                    </a:p>
                  </a:txBody>
                  <a:tcPr/>
                </a:tc>
                <a:extLst>
                  <a:ext uri="{0D108BD9-81ED-4DB2-BD59-A6C34878D82A}">
                    <a16:rowId xmlns:a16="http://schemas.microsoft.com/office/drawing/2014/main" val="3493382235"/>
                  </a:ext>
                </a:extLst>
              </a:tr>
              <a:tr h="452621">
                <a:tc>
                  <a:txBody>
                    <a:bodyPr/>
                    <a:lstStyle/>
                    <a:p>
                      <a:pPr algn="ctr"/>
                      <a:r>
                        <a:rPr lang="en-US" dirty="0">
                          <a:solidFill>
                            <a:schemeClr val="tx1"/>
                          </a:solidFill>
                        </a:rPr>
                        <a:t>C</a:t>
                      </a:r>
                    </a:p>
                  </a:txBody>
                  <a:tcPr/>
                </a:tc>
                <a:tc>
                  <a:txBody>
                    <a:bodyPr/>
                    <a:lstStyle/>
                    <a:p>
                      <a:r>
                        <a:rPr lang="en-US" dirty="0">
                          <a:solidFill>
                            <a:schemeClr val="tx1"/>
                          </a:solidFill>
                        </a:rPr>
                        <a:t>25</a:t>
                      </a:r>
                    </a:p>
                  </a:txBody>
                  <a:tcPr/>
                </a:tc>
                <a:extLst>
                  <a:ext uri="{0D108BD9-81ED-4DB2-BD59-A6C34878D82A}">
                    <a16:rowId xmlns:a16="http://schemas.microsoft.com/office/drawing/2014/main" val="2000415156"/>
                  </a:ext>
                </a:extLst>
              </a:tr>
              <a:tr h="452621">
                <a:tc>
                  <a:txBody>
                    <a:bodyPr/>
                    <a:lstStyle/>
                    <a:p>
                      <a:pPr algn="ctr"/>
                      <a:r>
                        <a:rPr lang="en-US" dirty="0">
                          <a:solidFill>
                            <a:schemeClr val="tx1"/>
                          </a:solidFill>
                        </a:rPr>
                        <a:t>D</a:t>
                      </a:r>
                    </a:p>
                  </a:txBody>
                  <a:tcPr/>
                </a:tc>
                <a:tc>
                  <a:txBody>
                    <a:bodyPr/>
                    <a:lstStyle/>
                    <a:p>
                      <a:r>
                        <a:rPr lang="en-US" dirty="0">
                          <a:solidFill>
                            <a:schemeClr val="tx1"/>
                          </a:solidFill>
                        </a:rPr>
                        <a:t>35</a:t>
                      </a:r>
                    </a:p>
                  </a:txBody>
                  <a:tcPr/>
                </a:tc>
                <a:extLst>
                  <a:ext uri="{0D108BD9-81ED-4DB2-BD59-A6C34878D82A}">
                    <a16:rowId xmlns:a16="http://schemas.microsoft.com/office/drawing/2014/main" val="4225612385"/>
                  </a:ext>
                </a:extLst>
              </a:tr>
              <a:tr h="452621">
                <a:tc>
                  <a:txBody>
                    <a:bodyPr/>
                    <a:lstStyle/>
                    <a:p>
                      <a:pPr algn="ctr"/>
                      <a:r>
                        <a:rPr lang="en-US" dirty="0">
                          <a:solidFill>
                            <a:schemeClr val="tx1"/>
                          </a:solidFill>
                        </a:rPr>
                        <a:t>E</a:t>
                      </a:r>
                    </a:p>
                  </a:txBody>
                  <a:tcPr/>
                </a:tc>
                <a:tc>
                  <a:txBody>
                    <a:bodyPr/>
                    <a:lstStyle/>
                    <a:p>
                      <a:r>
                        <a:rPr lang="en-US" dirty="0">
                          <a:solidFill>
                            <a:schemeClr val="tx1"/>
                          </a:solidFill>
                        </a:rPr>
                        <a:t>19</a:t>
                      </a:r>
                    </a:p>
                  </a:txBody>
                  <a:tcPr/>
                </a:tc>
                <a:extLst>
                  <a:ext uri="{0D108BD9-81ED-4DB2-BD59-A6C34878D82A}">
                    <a16:rowId xmlns:a16="http://schemas.microsoft.com/office/drawing/2014/main" val="910242261"/>
                  </a:ext>
                </a:extLst>
              </a:tr>
              <a:tr h="452621">
                <a:tc>
                  <a:txBody>
                    <a:bodyPr/>
                    <a:lstStyle/>
                    <a:p>
                      <a:pPr algn="ctr"/>
                      <a:r>
                        <a:rPr lang="en-US" dirty="0">
                          <a:solidFill>
                            <a:schemeClr val="tx1"/>
                          </a:solidFill>
                        </a:rPr>
                        <a:t>F</a:t>
                      </a:r>
                    </a:p>
                  </a:txBody>
                  <a:tcPr/>
                </a:tc>
                <a:tc>
                  <a:txBody>
                    <a:bodyPr/>
                    <a:lstStyle/>
                    <a:p>
                      <a:r>
                        <a:rPr lang="en-US" dirty="0">
                          <a:solidFill>
                            <a:schemeClr val="tx1"/>
                          </a:solidFill>
                        </a:rPr>
                        <a:t>17</a:t>
                      </a:r>
                    </a:p>
                  </a:txBody>
                  <a:tcPr/>
                </a:tc>
                <a:extLst>
                  <a:ext uri="{0D108BD9-81ED-4DB2-BD59-A6C34878D82A}">
                    <a16:rowId xmlns:a16="http://schemas.microsoft.com/office/drawing/2014/main" val="3284643111"/>
                  </a:ext>
                </a:extLst>
              </a:tr>
              <a:tr h="452621">
                <a:tc>
                  <a:txBody>
                    <a:bodyPr/>
                    <a:lstStyle/>
                    <a:p>
                      <a:pPr algn="ctr"/>
                      <a:r>
                        <a:rPr lang="en-US" dirty="0">
                          <a:solidFill>
                            <a:srgbClr val="FF0000"/>
                          </a:solidFill>
                        </a:rPr>
                        <a:t>H</a:t>
                      </a:r>
                    </a:p>
                  </a:txBody>
                  <a:tcPr/>
                </a:tc>
                <a:tc>
                  <a:txBody>
                    <a:bodyPr/>
                    <a:lstStyle/>
                    <a:p>
                      <a:r>
                        <a:rPr lang="en-US" dirty="0">
                          <a:solidFill>
                            <a:srgbClr val="FF0000"/>
                          </a:solidFill>
                        </a:rPr>
                        <a:t>10</a:t>
                      </a:r>
                    </a:p>
                  </a:txBody>
                  <a:tcPr/>
                </a:tc>
                <a:extLst>
                  <a:ext uri="{0D108BD9-81ED-4DB2-BD59-A6C34878D82A}">
                    <a16:rowId xmlns:a16="http://schemas.microsoft.com/office/drawing/2014/main" val="1146424579"/>
                  </a:ext>
                </a:extLst>
              </a:tr>
              <a:tr h="452621">
                <a:tc>
                  <a:txBody>
                    <a:bodyPr/>
                    <a:lstStyle/>
                    <a:p>
                      <a:pPr algn="ctr"/>
                      <a:r>
                        <a:rPr lang="en-US" dirty="0">
                          <a:solidFill>
                            <a:schemeClr val="tx1"/>
                          </a:solidFill>
                        </a:rPr>
                        <a:t>G</a:t>
                      </a:r>
                    </a:p>
                  </a:txBody>
                  <a:tcPr/>
                </a:tc>
                <a:tc>
                  <a:txBody>
                    <a:bodyPr/>
                    <a:lstStyle/>
                    <a:p>
                      <a:r>
                        <a:rPr lang="en-US" dirty="0">
                          <a:solidFill>
                            <a:schemeClr val="tx1"/>
                          </a:solidFill>
                        </a:rPr>
                        <a:t>0</a:t>
                      </a:r>
                    </a:p>
                  </a:txBody>
                  <a:tcPr/>
                </a:tc>
                <a:extLst>
                  <a:ext uri="{0D108BD9-81ED-4DB2-BD59-A6C34878D82A}">
                    <a16:rowId xmlns:a16="http://schemas.microsoft.com/office/drawing/2014/main" val="958517701"/>
                  </a:ext>
                </a:extLst>
              </a:tr>
            </a:tbl>
          </a:graphicData>
        </a:graphic>
      </p:graphicFrame>
      <p:sp>
        <p:nvSpPr>
          <p:cNvPr id="22" name="Text Box 31">
            <a:extLst>
              <a:ext uri="{FF2B5EF4-FFF2-40B4-BE49-F238E27FC236}">
                <a16:creationId xmlns:a16="http://schemas.microsoft.com/office/drawing/2014/main" id="{9A63FE97-417C-509B-D9E5-DAD12938F94E}"/>
              </a:ext>
            </a:extLst>
          </p:cNvPr>
          <p:cNvSpPr txBox="1">
            <a:spLocks noChangeArrowheads="1"/>
          </p:cNvSpPr>
          <p:nvPr/>
        </p:nvSpPr>
        <p:spPr bwMode="auto">
          <a:xfrm>
            <a:off x="9225557" y="5220718"/>
            <a:ext cx="212592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61=14+10+17+20+0</a:t>
            </a:r>
          </a:p>
        </p:txBody>
      </p:sp>
      <p:sp>
        <p:nvSpPr>
          <p:cNvPr id="23" name="Text Box 31">
            <a:extLst>
              <a:ext uri="{FF2B5EF4-FFF2-40B4-BE49-F238E27FC236}">
                <a16:creationId xmlns:a16="http://schemas.microsoft.com/office/drawing/2014/main" id="{4C9077D6-BE55-2A35-8396-2B4FA75D6A86}"/>
              </a:ext>
            </a:extLst>
          </p:cNvPr>
          <p:cNvSpPr txBox="1">
            <a:spLocks noChangeArrowheads="1"/>
          </p:cNvSpPr>
          <p:nvPr/>
        </p:nvSpPr>
        <p:spPr bwMode="auto">
          <a:xfrm>
            <a:off x="7246569" y="5585760"/>
            <a:ext cx="161496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41=14+8+9+10 </a:t>
            </a:r>
          </a:p>
        </p:txBody>
      </p:sp>
      <p:sp>
        <p:nvSpPr>
          <p:cNvPr id="25" name="Text Box 31">
            <a:extLst>
              <a:ext uri="{FF2B5EF4-FFF2-40B4-BE49-F238E27FC236}">
                <a16:creationId xmlns:a16="http://schemas.microsoft.com/office/drawing/2014/main" id="{A3AD0269-BA0B-64BA-89A7-F93B6E211213}"/>
              </a:ext>
            </a:extLst>
          </p:cNvPr>
          <p:cNvSpPr txBox="1">
            <a:spLocks noChangeArrowheads="1"/>
          </p:cNvSpPr>
          <p:nvPr/>
        </p:nvSpPr>
        <p:spPr bwMode="auto">
          <a:xfrm>
            <a:off x="8324758" y="2834446"/>
            <a:ext cx="1190830"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43=11+32 </a:t>
            </a:r>
          </a:p>
        </p:txBody>
      </p:sp>
      <p:sp>
        <p:nvSpPr>
          <p:cNvPr id="29" name="Text Box 31">
            <a:extLst>
              <a:ext uri="{FF2B5EF4-FFF2-40B4-BE49-F238E27FC236}">
                <a16:creationId xmlns:a16="http://schemas.microsoft.com/office/drawing/2014/main" id="{AA6BDC60-6A1E-A73A-E101-F5675CDF05D9}"/>
              </a:ext>
            </a:extLst>
          </p:cNvPr>
          <p:cNvSpPr txBox="1">
            <a:spLocks noChangeArrowheads="1"/>
          </p:cNvSpPr>
          <p:nvPr/>
        </p:nvSpPr>
        <p:spPr bwMode="auto">
          <a:xfrm>
            <a:off x="10038861" y="2891127"/>
            <a:ext cx="1091723"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dirty="0"/>
              <a:t>42=7+35</a:t>
            </a:r>
          </a:p>
        </p:txBody>
      </p:sp>
      <p:sp>
        <p:nvSpPr>
          <p:cNvPr id="30" name="Text Box 31">
            <a:extLst>
              <a:ext uri="{FF2B5EF4-FFF2-40B4-BE49-F238E27FC236}">
                <a16:creationId xmlns:a16="http://schemas.microsoft.com/office/drawing/2014/main" id="{3814CB77-161B-E61D-73AA-72AD56DA853F}"/>
              </a:ext>
            </a:extLst>
          </p:cNvPr>
          <p:cNvSpPr txBox="1">
            <a:spLocks noChangeArrowheads="1"/>
          </p:cNvSpPr>
          <p:nvPr/>
        </p:nvSpPr>
        <p:spPr bwMode="auto">
          <a:xfrm>
            <a:off x="6532533" y="1510374"/>
            <a:ext cx="2125919"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dirty="0"/>
              <a:t>Open:[D,B] </a:t>
            </a:r>
          </a:p>
        </p:txBody>
      </p:sp>
      <p:sp>
        <p:nvSpPr>
          <p:cNvPr id="31" name="Text Box 31">
            <a:extLst>
              <a:ext uri="{FF2B5EF4-FFF2-40B4-BE49-F238E27FC236}">
                <a16:creationId xmlns:a16="http://schemas.microsoft.com/office/drawing/2014/main" id="{F689313C-9359-6F32-C5CC-11A6059EE065}"/>
              </a:ext>
            </a:extLst>
          </p:cNvPr>
          <p:cNvSpPr txBox="1">
            <a:spLocks noChangeArrowheads="1"/>
          </p:cNvSpPr>
          <p:nvPr/>
        </p:nvSpPr>
        <p:spPr bwMode="auto">
          <a:xfrm>
            <a:off x="6525908" y="2020586"/>
            <a:ext cx="2379591"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dirty="0"/>
              <a:t>Closed:[A,C,F,E,H] </a:t>
            </a:r>
          </a:p>
        </p:txBody>
      </p:sp>
      <p:grpSp>
        <p:nvGrpSpPr>
          <p:cNvPr id="32" name="Group 31">
            <a:extLst>
              <a:ext uri="{FF2B5EF4-FFF2-40B4-BE49-F238E27FC236}">
                <a16:creationId xmlns:a16="http://schemas.microsoft.com/office/drawing/2014/main" id="{74538785-64EC-7BBC-BE2C-AA79C210F940}"/>
              </a:ext>
            </a:extLst>
          </p:cNvPr>
          <p:cNvGrpSpPr/>
          <p:nvPr/>
        </p:nvGrpSpPr>
        <p:grpSpPr>
          <a:xfrm>
            <a:off x="9442683" y="1531723"/>
            <a:ext cx="470647" cy="502009"/>
            <a:chOff x="2676998" y="2966359"/>
            <a:chExt cx="470647" cy="502009"/>
          </a:xfrm>
        </p:grpSpPr>
        <p:sp>
          <p:nvSpPr>
            <p:cNvPr id="33" name="Oval 4">
              <a:extLst>
                <a:ext uri="{FF2B5EF4-FFF2-40B4-BE49-F238E27FC236}">
                  <a16:creationId xmlns:a16="http://schemas.microsoft.com/office/drawing/2014/main" id="{E527D061-0602-E1E8-0A38-9E5DFFC4907A}"/>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34" name="Text Box 5">
              <a:extLst>
                <a:ext uri="{FF2B5EF4-FFF2-40B4-BE49-F238E27FC236}">
                  <a16:creationId xmlns:a16="http://schemas.microsoft.com/office/drawing/2014/main" id="{575C487A-3B4C-C0E9-33F3-CCAD7A21B8E9}"/>
                </a:ext>
              </a:extLst>
            </p:cNvPr>
            <p:cNvSpPr txBox="1">
              <a:spLocks noChangeArrowheads="1"/>
            </p:cNvSpPr>
            <p:nvPr/>
          </p:nvSpPr>
          <p:spPr bwMode="auto">
            <a:xfrm>
              <a:off x="2734902" y="2966359"/>
              <a:ext cx="377026"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A</a:t>
              </a:r>
            </a:p>
          </p:txBody>
        </p:sp>
      </p:grpSp>
      <p:sp>
        <p:nvSpPr>
          <p:cNvPr id="35" name="Line 16">
            <a:extLst>
              <a:ext uri="{FF2B5EF4-FFF2-40B4-BE49-F238E27FC236}">
                <a16:creationId xmlns:a16="http://schemas.microsoft.com/office/drawing/2014/main" id="{D6789216-1A00-9F21-3156-DFCC313DF362}"/>
              </a:ext>
            </a:extLst>
          </p:cNvPr>
          <p:cNvSpPr>
            <a:spLocks noChangeShapeType="1"/>
          </p:cNvSpPr>
          <p:nvPr/>
        </p:nvSpPr>
        <p:spPr bwMode="auto">
          <a:xfrm rot="5400000" flipH="1" flipV="1">
            <a:off x="9013734" y="1968685"/>
            <a:ext cx="470646" cy="470645"/>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36" name="Line 16">
            <a:extLst>
              <a:ext uri="{FF2B5EF4-FFF2-40B4-BE49-F238E27FC236}">
                <a16:creationId xmlns:a16="http://schemas.microsoft.com/office/drawing/2014/main" id="{11E8C94C-F386-5468-22B3-35AE0D23DFEF}"/>
              </a:ext>
            </a:extLst>
          </p:cNvPr>
          <p:cNvSpPr>
            <a:spLocks noChangeShapeType="1"/>
          </p:cNvSpPr>
          <p:nvPr/>
        </p:nvSpPr>
        <p:spPr bwMode="auto">
          <a:xfrm rot="10800000" flipH="1" flipV="1">
            <a:off x="9850711" y="1986517"/>
            <a:ext cx="470646" cy="470645"/>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grpSp>
        <p:nvGrpSpPr>
          <p:cNvPr id="37" name="Group 36">
            <a:extLst>
              <a:ext uri="{FF2B5EF4-FFF2-40B4-BE49-F238E27FC236}">
                <a16:creationId xmlns:a16="http://schemas.microsoft.com/office/drawing/2014/main" id="{F99649A4-6747-EFFD-4303-49AF6D6A7227}"/>
              </a:ext>
            </a:extLst>
          </p:cNvPr>
          <p:cNvGrpSpPr/>
          <p:nvPr/>
        </p:nvGrpSpPr>
        <p:grpSpPr>
          <a:xfrm>
            <a:off x="8719432" y="2376906"/>
            <a:ext cx="470647" cy="502009"/>
            <a:chOff x="2676998" y="2966359"/>
            <a:chExt cx="470647" cy="502009"/>
          </a:xfrm>
        </p:grpSpPr>
        <p:sp>
          <p:nvSpPr>
            <p:cNvPr id="38" name="Oval 4">
              <a:extLst>
                <a:ext uri="{FF2B5EF4-FFF2-40B4-BE49-F238E27FC236}">
                  <a16:creationId xmlns:a16="http://schemas.microsoft.com/office/drawing/2014/main" id="{CB177E30-CFEF-3292-7D7F-ACC0316B0E84}"/>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39" name="Text Box 5">
              <a:extLst>
                <a:ext uri="{FF2B5EF4-FFF2-40B4-BE49-F238E27FC236}">
                  <a16:creationId xmlns:a16="http://schemas.microsoft.com/office/drawing/2014/main" id="{366C6C85-E586-E474-F38B-A7095E8CCBDF}"/>
                </a:ext>
              </a:extLst>
            </p:cNvPr>
            <p:cNvSpPr txBox="1">
              <a:spLocks noChangeArrowheads="1"/>
            </p:cNvSpPr>
            <p:nvPr/>
          </p:nvSpPr>
          <p:spPr bwMode="auto">
            <a:xfrm>
              <a:off x="2734902" y="2966359"/>
              <a:ext cx="362600"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B</a:t>
              </a:r>
            </a:p>
          </p:txBody>
        </p:sp>
      </p:grpSp>
      <p:grpSp>
        <p:nvGrpSpPr>
          <p:cNvPr id="40" name="Group 39">
            <a:extLst>
              <a:ext uri="{FF2B5EF4-FFF2-40B4-BE49-F238E27FC236}">
                <a16:creationId xmlns:a16="http://schemas.microsoft.com/office/drawing/2014/main" id="{E4D3EC20-D43E-43B0-3606-B1FDCF606700}"/>
              </a:ext>
            </a:extLst>
          </p:cNvPr>
          <p:cNvGrpSpPr/>
          <p:nvPr/>
        </p:nvGrpSpPr>
        <p:grpSpPr>
          <a:xfrm>
            <a:off x="10233693" y="2391969"/>
            <a:ext cx="470647" cy="502009"/>
            <a:chOff x="2676998" y="2966359"/>
            <a:chExt cx="470647" cy="502009"/>
          </a:xfrm>
        </p:grpSpPr>
        <p:sp>
          <p:nvSpPr>
            <p:cNvPr id="41" name="Oval 4">
              <a:extLst>
                <a:ext uri="{FF2B5EF4-FFF2-40B4-BE49-F238E27FC236}">
                  <a16:creationId xmlns:a16="http://schemas.microsoft.com/office/drawing/2014/main" id="{7C6CD986-F38E-C958-B0B7-9E8B28C09CC1}"/>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42" name="Text Box 5">
              <a:extLst>
                <a:ext uri="{FF2B5EF4-FFF2-40B4-BE49-F238E27FC236}">
                  <a16:creationId xmlns:a16="http://schemas.microsoft.com/office/drawing/2014/main" id="{A6F43D7C-50CD-17D0-ED59-984BB2330AF3}"/>
                </a:ext>
              </a:extLst>
            </p:cNvPr>
            <p:cNvSpPr txBox="1">
              <a:spLocks noChangeArrowheads="1"/>
            </p:cNvSpPr>
            <p:nvPr/>
          </p:nvSpPr>
          <p:spPr bwMode="auto">
            <a:xfrm>
              <a:off x="2734902" y="2966359"/>
              <a:ext cx="385042"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D</a:t>
              </a:r>
            </a:p>
          </p:txBody>
        </p:sp>
      </p:grpSp>
      <p:grpSp>
        <p:nvGrpSpPr>
          <p:cNvPr id="43" name="Group 42">
            <a:extLst>
              <a:ext uri="{FF2B5EF4-FFF2-40B4-BE49-F238E27FC236}">
                <a16:creationId xmlns:a16="http://schemas.microsoft.com/office/drawing/2014/main" id="{AF47D69E-ED27-05A5-63B9-89B52656C93B}"/>
              </a:ext>
            </a:extLst>
          </p:cNvPr>
          <p:cNvGrpSpPr/>
          <p:nvPr/>
        </p:nvGrpSpPr>
        <p:grpSpPr>
          <a:xfrm>
            <a:off x="9423597" y="2670984"/>
            <a:ext cx="470647" cy="502009"/>
            <a:chOff x="2676998" y="2966359"/>
            <a:chExt cx="470647" cy="502009"/>
          </a:xfrm>
        </p:grpSpPr>
        <p:sp>
          <p:nvSpPr>
            <p:cNvPr id="44" name="Oval 4">
              <a:extLst>
                <a:ext uri="{FF2B5EF4-FFF2-40B4-BE49-F238E27FC236}">
                  <a16:creationId xmlns:a16="http://schemas.microsoft.com/office/drawing/2014/main" id="{5D32A027-D229-B176-C5D4-96CD57D24DF8}"/>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45" name="Text Box 5">
              <a:extLst>
                <a:ext uri="{FF2B5EF4-FFF2-40B4-BE49-F238E27FC236}">
                  <a16:creationId xmlns:a16="http://schemas.microsoft.com/office/drawing/2014/main" id="{C010E8A5-2B0A-9939-FDED-98FFCECA6DAC}"/>
                </a:ext>
              </a:extLst>
            </p:cNvPr>
            <p:cNvSpPr txBox="1">
              <a:spLocks noChangeArrowheads="1"/>
            </p:cNvSpPr>
            <p:nvPr/>
          </p:nvSpPr>
          <p:spPr bwMode="auto">
            <a:xfrm>
              <a:off x="2734902" y="2966359"/>
              <a:ext cx="352982"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C</a:t>
              </a:r>
            </a:p>
          </p:txBody>
        </p:sp>
      </p:grpSp>
      <p:sp>
        <p:nvSpPr>
          <p:cNvPr id="46" name="Line 16">
            <a:extLst>
              <a:ext uri="{FF2B5EF4-FFF2-40B4-BE49-F238E27FC236}">
                <a16:creationId xmlns:a16="http://schemas.microsoft.com/office/drawing/2014/main" id="{46B8FCED-1AAE-CAAF-5D13-F1723869E0C6}"/>
              </a:ext>
            </a:extLst>
          </p:cNvPr>
          <p:cNvSpPr>
            <a:spLocks noChangeShapeType="1"/>
          </p:cNvSpPr>
          <p:nvPr/>
        </p:nvSpPr>
        <p:spPr bwMode="auto">
          <a:xfrm rot="2700000" flipH="1" flipV="1">
            <a:off x="9434358" y="2145469"/>
            <a:ext cx="470646" cy="470645"/>
          </a:xfrm>
          <a:prstGeom prst="line">
            <a:avLst/>
          </a:prstGeom>
          <a:noFill/>
          <a:ln w="50800">
            <a:solidFill>
              <a:schemeClr val="tx1"/>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grpSp>
        <p:nvGrpSpPr>
          <p:cNvPr id="47" name="Group 46">
            <a:extLst>
              <a:ext uri="{FF2B5EF4-FFF2-40B4-BE49-F238E27FC236}">
                <a16:creationId xmlns:a16="http://schemas.microsoft.com/office/drawing/2014/main" id="{3D4CE24E-3F8B-3983-9BEA-5B5E782FDBE6}"/>
              </a:ext>
            </a:extLst>
          </p:cNvPr>
          <p:cNvGrpSpPr/>
          <p:nvPr/>
        </p:nvGrpSpPr>
        <p:grpSpPr>
          <a:xfrm>
            <a:off x="8799646" y="3555935"/>
            <a:ext cx="470647" cy="502009"/>
            <a:chOff x="2676998" y="2966359"/>
            <a:chExt cx="470647" cy="502009"/>
          </a:xfrm>
        </p:grpSpPr>
        <p:sp>
          <p:nvSpPr>
            <p:cNvPr id="48" name="Oval 4">
              <a:extLst>
                <a:ext uri="{FF2B5EF4-FFF2-40B4-BE49-F238E27FC236}">
                  <a16:creationId xmlns:a16="http://schemas.microsoft.com/office/drawing/2014/main" id="{2B9E8556-E96F-CB58-F4DC-4300008D0E02}"/>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49" name="Text Box 5">
              <a:extLst>
                <a:ext uri="{FF2B5EF4-FFF2-40B4-BE49-F238E27FC236}">
                  <a16:creationId xmlns:a16="http://schemas.microsoft.com/office/drawing/2014/main" id="{50C7BF96-D130-A92E-CC82-7131DDAE42E5}"/>
                </a:ext>
              </a:extLst>
            </p:cNvPr>
            <p:cNvSpPr txBox="1">
              <a:spLocks noChangeArrowheads="1"/>
            </p:cNvSpPr>
            <p:nvPr/>
          </p:nvSpPr>
          <p:spPr bwMode="auto">
            <a:xfrm>
              <a:off x="2734902" y="2966359"/>
              <a:ext cx="338554"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E</a:t>
              </a:r>
            </a:p>
          </p:txBody>
        </p:sp>
      </p:grpSp>
      <p:grpSp>
        <p:nvGrpSpPr>
          <p:cNvPr id="50" name="Group 49">
            <a:extLst>
              <a:ext uri="{FF2B5EF4-FFF2-40B4-BE49-F238E27FC236}">
                <a16:creationId xmlns:a16="http://schemas.microsoft.com/office/drawing/2014/main" id="{461EAEBB-4F00-747D-8835-77A5BEAE195C}"/>
              </a:ext>
            </a:extLst>
          </p:cNvPr>
          <p:cNvGrpSpPr/>
          <p:nvPr/>
        </p:nvGrpSpPr>
        <p:grpSpPr>
          <a:xfrm>
            <a:off x="10014808" y="3582331"/>
            <a:ext cx="470647" cy="502009"/>
            <a:chOff x="2676998" y="2966359"/>
            <a:chExt cx="470647" cy="502009"/>
          </a:xfrm>
        </p:grpSpPr>
        <p:sp>
          <p:nvSpPr>
            <p:cNvPr id="51" name="Oval 4">
              <a:extLst>
                <a:ext uri="{FF2B5EF4-FFF2-40B4-BE49-F238E27FC236}">
                  <a16:creationId xmlns:a16="http://schemas.microsoft.com/office/drawing/2014/main" id="{ABC3A3B8-0975-FA6E-59C5-EB89A210B04B}"/>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52" name="Text Box 5">
              <a:extLst>
                <a:ext uri="{FF2B5EF4-FFF2-40B4-BE49-F238E27FC236}">
                  <a16:creationId xmlns:a16="http://schemas.microsoft.com/office/drawing/2014/main" id="{693613EB-BCBC-B0C1-ACEA-59B5A89589EA}"/>
                </a:ext>
              </a:extLst>
            </p:cNvPr>
            <p:cNvSpPr txBox="1">
              <a:spLocks noChangeArrowheads="1"/>
            </p:cNvSpPr>
            <p:nvPr/>
          </p:nvSpPr>
          <p:spPr bwMode="auto">
            <a:xfrm>
              <a:off x="2734902" y="2966359"/>
              <a:ext cx="330540"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F</a:t>
              </a:r>
            </a:p>
          </p:txBody>
        </p:sp>
      </p:grpSp>
      <p:sp>
        <p:nvSpPr>
          <p:cNvPr id="63" name="Line 16">
            <a:extLst>
              <a:ext uri="{FF2B5EF4-FFF2-40B4-BE49-F238E27FC236}">
                <a16:creationId xmlns:a16="http://schemas.microsoft.com/office/drawing/2014/main" id="{466F5BAD-F03D-9AD5-6A22-C1491BC7549D}"/>
              </a:ext>
            </a:extLst>
          </p:cNvPr>
          <p:cNvSpPr>
            <a:spLocks noChangeShapeType="1"/>
          </p:cNvSpPr>
          <p:nvPr/>
        </p:nvSpPr>
        <p:spPr bwMode="auto">
          <a:xfrm rot="10800000" flipH="1" flipV="1">
            <a:off x="9808039" y="3150853"/>
            <a:ext cx="470646" cy="470645"/>
          </a:xfrm>
          <a:prstGeom prst="line">
            <a:avLst/>
          </a:prstGeom>
          <a:noFill/>
          <a:ln w="50800">
            <a:solidFill>
              <a:srgbClr val="FF0000"/>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grpSp>
        <p:nvGrpSpPr>
          <p:cNvPr id="68" name="Group 67">
            <a:extLst>
              <a:ext uri="{FF2B5EF4-FFF2-40B4-BE49-F238E27FC236}">
                <a16:creationId xmlns:a16="http://schemas.microsoft.com/office/drawing/2014/main" id="{A8A2FCE6-E4D7-CD4B-E47E-3B864CD76C3F}"/>
              </a:ext>
            </a:extLst>
          </p:cNvPr>
          <p:cNvGrpSpPr/>
          <p:nvPr/>
        </p:nvGrpSpPr>
        <p:grpSpPr>
          <a:xfrm>
            <a:off x="10043766" y="4708427"/>
            <a:ext cx="470647" cy="502009"/>
            <a:chOff x="2676998" y="2966359"/>
            <a:chExt cx="470647" cy="502009"/>
          </a:xfrm>
        </p:grpSpPr>
        <p:sp>
          <p:nvSpPr>
            <p:cNvPr id="69" name="Oval 4">
              <a:extLst>
                <a:ext uri="{FF2B5EF4-FFF2-40B4-BE49-F238E27FC236}">
                  <a16:creationId xmlns:a16="http://schemas.microsoft.com/office/drawing/2014/main" id="{09BD5DED-C1C6-D2FA-D223-B71434BF1A4B}"/>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73" name="Text Box 5">
              <a:extLst>
                <a:ext uri="{FF2B5EF4-FFF2-40B4-BE49-F238E27FC236}">
                  <a16:creationId xmlns:a16="http://schemas.microsoft.com/office/drawing/2014/main" id="{A3C95FB3-C43F-0985-57AC-6072ED72629B}"/>
                </a:ext>
              </a:extLst>
            </p:cNvPr>
            <p:cNvSpPr txBox="1">
              <a:spLocks noChangeArrowheads="1"/>
            </p:cNvSpPr>
            <p:nvPr/>
          </p:nvSpPr>
          <p:spPr bwMode="auto">
            <a:xfrm>
              <a:off x="2734902" y="2966359"/>
              <a:ext cx="386644"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G</a:t>
              </a:r>
            </a:p>
          </p:txBody>
        </p:sp>
      </p:grpSp>
      <p:sp>
        <p:nvSpPr>
          <p:cNvPr id="77" name="Line 16">
            <a:extLst>
              <a:ext uri="{FF2B5EF4-FFF2-40B4-BE49-F238E27FC236}">
                <a16:creationId xmlns:a16="http://schemas.microsoft.com/office/drawing/2014/main" id="{2696C1C0-8010-EDE0-DADC-255CF08B2B06}"/>
              </a:ext>
            </a:extLst>
          </p:cNvPr>
          <p:cNvSpPr>
            <a:spLocks noChangeShapeType="1"/>
          </p:cNvSpPr>
          <p:nvPr/>
        </p:nvSpPr>
        <p:spPr bwMode="auto">
          <a:xfrm rot="2700000" flipH="1" flipV="1">
            <a:off x="10037862" y="4187629"/>
            <a:ext cx="470646" cy="470645"/>
          </a:xfrm>
          <a:prstGeom prst="line">
            <a:avLst/>
          </a:prstGeom>
          <a:noFill/>
          <a:ln w="50800">
            <a:solidFill>
              <a:srgbClr val="FF0000"/>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grpSp>
        <p:nvGrpSpPr>
          <p:cNvPr id="79" name="Group 78">
            <a:extLst>
              <a:ext uri="{FF2B5EF4-FFF2-40B4-BE49-F238E27FC236}">
                <a16:creationId xmlns:a16="http://schemas.microsoft.com/office/drawing/2014/main" id="{EA3A0D6E-2F71-842C-1472-17E3B5DF7950}"/>
              </a:ext>
            </a:extLst>
          </p:cNvPr>
          <p:cNvGrpSpPr/>
          <p:nvPr/>
        </p:nvGrpSpPr>
        <p:grpSpPr>
          <a:xfrm>
            <a:off x="8320884" y="4347575"/>
            <a:ext cx="470647" cy="502009"/>
            <a:chOff x="2676998" y="2966359"/>
            <a:chExt cx="470647" cy="502009"/>
          </a:xfrm>
        </p:grpSpPr>
        <p:sp>
          <p:nvSpPr>
            <p:cNvPr id="80" name="Oval 4">
              <a:extLst>
                <a:ext uri="{FF2B5EF4-FFF2-40B4-BE49-F238E27FC236}">
                  <a16:creationId xmlns:a16="http://schemas.microsoft.com/office/drawing/2014/main" id="{36EE26DD-2F38-2B44-2EFF-7E564E591FC1}"/>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89" name="Text Box 5">
              <a:extLst>
                <a:ext uri="{FF2B5EF4-FFF2-40B4-BE49-F238E27FC236}">
                  <a16:creationId xmlns:a16="http://schemas.microsoft.com/office/drawing/2014/main" id="{CDBA648D-1BE5-DBF7-9519-8236A5C8AFD4}"/>
                </a:ext>
              </a:extLst>
            </p:cNvPr>
            <p:cNvSpPr txBox="1">
              <a:spLocks noChangeArrowheads="1"/>
            </p:cNvSpPr>
            <p:nvPr/>
          </p:nvSpPr>
          <p:spPr bwMode="auto">
            <a:xfrm>
              <a:off x="2734902" y="2966359"/>
              <a:ext cx="385042"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H</a:t>
              </a:r>
            </a:p>
          </p:txBody>
        </p:sp>
      </p:grpSp>
      <p:sp>
        <p:nvSpPr>
          <p:cNvPr id="20" name="Line 16">
            <a:extLst>
              <a:ext uri="{FF2B5EF4-FFF2-40B4-BE49-F238E27FC236}">
                <a16:creationId xmlns:a16="http://schemas.microsoft.com/office/drawing/2014/main" id="{002913FE-3A7D-1475-4F1B-0B09CE8247CE}"/>
              </a:ext>
            </a:extLst>
          </p:cNvPr>
          <p:cNvSpPr>
            <a:spLocks noChangeShapeType="1"/>
          </p:cNvSpPr>
          <p:nvPr/>
        </p:nvSpPr>
        <p:spPr bwMode="auto">
          <a:xfrm rot="5400000" flipH="1" flipV="1">
            <a:off x="8086942" y="4828799"/>
            <a:ext cx="342958" cy="318960"/>
          </a:xfrm>
          <a:prstGeom prst="line">
            <a:avLst/>
          </a:prstGeom>
          <a:noFill/>
          <a:ln w="50800">
            <a:solidFill>
              <a:srgbClr val="FF0000"/>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grpSp>
        <p:nvGrpSpPr>
          <p:cNvPr id="21" name="Group 20">
            <a:extLst>
              <a:ext uri="{FF2B5EF4-FFF2-40B4-BE49-F238E27FC236}">
                <a16:creationId xmlns:a16="http://schemas.microsoft.com/office/drawing/2014/main" id="{E54D2830-6063-B7D9-2B17-BEA18BDDFC27}"/>
              </a:ext>
            </a:extLst>
          </p:cNvPr>
          <p:cNvGrpSpPr/>
          <p:nvPr/>
        </p:nvGrpSpPr>
        <p:grpSpPr>
          <a:xfrm>
            <a:off x="7855301" y="5115978"/>
            <a:ext cx="470647" cy="502009"/>
            <a:chOff x="2676998" y="2966359"/>
            <a:chExt cx="470647" cy="502009"/>
          </a:xfrm>
        </p:grpSpPr>
        <p:sp>
          <p:nvSpPr>
            <p:cNvPr id="24" name="Oval 4">
              <a:extLst>
                <a:ext uri="{FF2B5EF4-FFF2-40B4-BE49-F238E27FC236}">
                  <a16:creationId xmlns:a16="http://schemas.microsoft.com/office/drawing/2014/main" id="{DA4C16B6-1FB7-196F-EED3-8148130F8BAB}"/>
                </a:ext>
              </a:extLst>
            </p:cNvPr>
            <p:cNvSpPr>
              <a:spLocks noChangeArrowheads="1"/>
            </p:cNvSpPr>
            <p:nvPr/>
          </p:nvSpPr>
          <p:spPr bwMode="auto">
            <a:xfrm>
              <a:off x="2676998" y="2997721"/>
              <a:ext cx="470647" cy="470647"/>
            </a:xfrm>
            <a:prstGeom prst="ellipse">
              <a:avLst/>
            </a:prstGeom>
            <a:noFill/>
            <a:ln w="38100">
              <a:solidFill>
                <a:srgbClr val="FF0000"/>
              </a:solidFill>
              <a:round/>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588"/>
            </a:p>
          </p:txBody>
        </p:sp>
        <p:sp>
          <p:nvSpPr>
            <p:cNvPr id="26" name="Text Box 5">
              <a:extLst>
                <a:ext uri="{FF2B5EF4-FFF2-40B4-BE49-F238E27FC236}">
                  <a16:creationId xmlns:a16="http://schemas.microsoft.com/office/drawing/2014/main" id="{951E6659-1DD6-8F75-64EE-41C2EF84977D}"/>
                </a:ext>
              </a:extLst>
            </p:cNvPr>
            <p:cNvSpPr txBox="1">
              <a:spLocks noChangeArrowheads="1"/>
            </p:cNvSpPr>
            <p:nvPr/>
          </p:nvSpPr>
          <p:spPr bwMode="auto">
            <a:xfrm>
              <a:off x="2734902" y="2966359"/>
              <a:ext cx="386644" cy="472565"/>
            </a:xfrm>
            <a:prstGeom prst="rect">
              <a:avLst/>
            </a:prstGeom>
            <a:noFill/>
            <a:ln w="9525">
              <a:noFill/>
              <a:miter lim="800000"/>
              <a:headEnd/>
              <a:tailEnd/>
            </a:ln>
            <a:effectLst/>
            <a:extLst>
              <a:ext uri="{909E8E84-426E-40DD-AFC4-6F175D3DCCD1}">
                <a14:hiddenFill xmlns:a14="http://schemas.microsoft.com/office/drawing/2010/main">
                  <a:solidFill>
                    <a:srgbClr val="00B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en-US" sz="2471" b="1" dirty="0"/>
                <a:t>G</a:t>
              </a:r>
            </a:p>
          </p:txBody>
        </p:sp>
      </p:grpSp>
      <p:sp>
        <p:nvSpPr>
          <p:cNvPr id="90" name="Line 16">
            <a:extLst>
              <a:ext uri="{FF2B5EF4-FFF2-40B4-BE49-F238E27FC236}">
                <a16:creationId xmlns:a16="http://schemas.microsoft.com/office/drawing/2014/main" id="{43148E01-0A53-81E7-7936-DC1701EEB37A}"/>
              </a:ext>
            </a:extLst>
          </p:cNvPr>
          <p:cNvSpPr>
            <a:spLocks noChangeShapeType="1"/>
          </p:cNvSpPr>
          <p:nvPr/>
        </p:nvSpPr>
        <p:spPr bwMode="auto">
          <a:xfrm rot="5400000" flipH="1" flipV="1">
            <a:off x="8558484" y="4043056"/>
            <a:ext cx="342958" cy="318960"/>
          </a:xfrm>
          <a:prstGeom prst="line">
            <a:avLst/>
          </a:prstGeom>
          <a:noFill/>
          <a:ln w="50800">
            <a:solidFill>
              <a:srgbClr val="FF0000"/>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78" name="Line 16">
            <a:extLst>
              <a:ext uri="{FF2B5EF4-FFF2-40B4-BE49-F238E27FC236}">
                <a16:creationId xmlns:a16="http://schemas.microsoft.com/office/drawing/2014/main" id="{5C87C6AE-375C-6757-07B8-5A830AE2B39B}"/>
              </a:ext>
            </a:extLst>
          </p:cNvPr>
          <p:cNvSpPr>
            <a:spLocks noChangeShapeType="1"/>
          </p:cNvSpPr>
          <p:nvPr/>
        </p:nvSpPr>
        <p:spPr bwMode="auto">
          <a:xfrm rot="2700000" flipH="1" flipV="1">
            <a:off x="9435087" y="2148498"/>
            <a:ext cx="470646" cy="470645"/>
          </a:xfrm>
          <a:prstGeom prst="line">
            <a:avLst/>
          </a:prstGeom>
          <a:noFill/>
          <a:ln w="50800">
            <a:solidFill>
              <a:srgbClr val="FF0000"/>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1" name="Line 16">
            <a:extLst>
              <a:ext uri="{FF2B5EF4-FFF2-40B4-BE49-F238E27FC236}">
                <a16:creationId xmlns:a16="http://schemas.microsoft.com/office/drawing/2014/main" id="{D343A656-1C20-8FEA-C20B-8FD4903EFB66}"/>
              </a:ext>
            </a:extLst>
          </p:cNvPr>
          <p:cNvSpPr>
            <a:spLocks noChangeShapeType="1"/>
          </p:cNvSpPr>
          <p:nvPr/>
        </p:nvSpPr>
        <p:spPr bwMode="auto">
          <a:xfrm rot="5400000" flipH="1" flipV="1">
            <a:off x="9044943" y="3136050"/>
            <a:ext cx="470646" cy="470645"/>
          </a:xfrm>
          <a:prstGeom prst="line">
            <a:avLst/>
          </a:prstGeom>
          <a:noFill/>
          <a:ln w="50800">
            <a:solidFill>
              <a:srgbClr val="FF0000"/>
            </a:solidFill>
            <a:round/>
            <a:headEn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sz="1588" dirty="0"/>
          </a:p>
        </p:txBody>
      </p:sp>
      <p:sp>
        <p:nvSpPr>
          <p:cNvPr id="92" name="Text Box 31">
            <a:extLst>
              <a:ext uri="{FF2B5EF4-FFF2-40B4-BE49-F238E27FC236}">
                <a16:creationId xmlns:a16="http://schemas.microsoft.com/office/drawing/2014/main" id="{4E646F98-77FE-5DEB-FEF2-EDA28971E583}"/>
              </a:ext>
            </a:extLst>
          </p:cNvPr>
          <p:cNvSpPr txBox="1">
            <a:spLocks noChangeArrowheads="1"/>
          </p:cNvSpPr>
          <p:nvPr/>
        </p:nvSpPr>
        <p:spPr bwMode="auto">
          <a:xfrm>
            <a:off x="4581284" y="5595804"/>
            <a:ext cx="2848017"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dirty="0">
                <a:solidFill>
                  <a:srgbClr val="00B0F0"/>
                </a:solidFill>
              </a:rPr>
              <a:t>Path: A-&gt;C-&gt;E-&gt;H-&gt;G </a:t>
            </a:r>
          </a:p>
        </p:txBody>
      </p:sp>
      <p:sp>
        <p:nvSpPr>
          <p:cNvPr id="18" name="Text Box 31">
            <a:extLst>
              <a:ext uri="{FF2B5EF4-FFF2-40B4-BE49-F238E27FC236}">
                <a16:creationId xmlns:a16="http://schemas.microsoft.com/office/drawing/2014/main" id="{7A1781DC-6839-5C0E-49D3-23A13E7ADA4A}"/>
              </a:ext>
            </a:extLst>
          </p:cNvPr>
          <p:cNvSpPr txBox="1">
            <a:spLocks noChangeArrowheads="1"/>
          </p:cNvSpPr>
          <p:nvPr/>
        </p:nvSpPr>
        <p:spPr bwMode="auto">
          <a:xfrm>
            <a:off x="9144656" y="5504167"/>
            <a:ext cx="2413740"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dirty="0">
                <a:solidFill>
                  <a:srgbClr val="FF0000"/>
                </a:solidFill>
              </a:rPr>
              <a:t>Path A-&gt;C-&gt;F-&gt;G </a:t>
            </a:r>
          </a:p>
        </p:txBody>
      </p:sp>
      <p:sp>
        <p:nvSpPr>
          <p:cNvPr id="61" name="Oval 60">
            <a:extLst>
              <a:ext uri="{FF2B5EF4-FFF2-40B4-BE49-F238E27FC236}">
                <a16:creationId xmlns:a16="http://schemas.microsoft.com/office/drawing/2014/main" id="{AABA54FE-7826-E698-3494-D37BE21E2B72}"/>
              </a:ext>
            </a:extLst>
          </p:cNvPr>
          <p:cNvSpPr/>
          <p:nvPr/>
        </p:nvSpPr>
        <p:spPr>
          <a:xfrm>
            <a:off x="4581284" y="5585760"/>
            <a:ext cx="2738436" cy="485243"/>
          </a:xfrm>
          <a:prstGeom prst="ellipse">
            <a:avLst/>
          </a:prstGeom>
          <a:noFill/>
          <a:ln w="19050">
            <a:solidFill>
              <a:srgbClr val="0128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9C9E851B-951B-0A28-349C-FAE4D1419467}"/>
              </a:ext>
            </a:extLst>
          </p:cNvPr>
          <p:cNvSpPr txBox="1"/>
          <p:nvPr/>
        </p:nvSpPr>
        <p:spPr>
          <a:xfrm>
            <a:off x="6460722" y="3902496"/>
            <a:ext cx="2289911" cy="461665"/>
          </a:xfrm>
          <a:prstGeom prst="rect">
            <a:avLst/>
          </a:prstGeom>
          <a:noFill/>
        </p:spPr>
        <p:txBody>
          <a:bodyPr wrap="square">
            <a:spAutoFit/>
          </a:bodyPr>
          <a:lstStyle/>
          <a:p>
            <a:r>
              <a:rPr lang="en-US" altLang="en-US" sz="2400" dirty="0">
                <a:solidFill>
                  <a:srgbClr val="00B0F0"/>
                </a:solidFill>
              </a:rPr>
              <a:t>Optimal Solution </a:t>
            </a:r>
            <a:endParaRPr lang="en-US" sz="2400" dirty="0">
              <a:solidFill>
                <a:srgbClr val="00B0F0"/>
              </a:solidFill>
            </a:endParaRPr>
          </a:p>
        </p:txBody>
      </p:sp>
      <p:cxnSp>
        <p:nvCxnSpPr>
          <p:cNvPr id="101" name="Straight Arrow Connector 100">
            <a:extLst>
              <a:ext uri="{FF2B5EF4-FFF2-40B4-BE49-F238E27FC236}">
                <a16:creationId xmlns:a16="http://schemas.microsoft.com/office/drawing/2014/main" id="{9C931B70-6698-513E-3E94-A9B2E6A69088}"/>
              </a:ext>
            </a:extLst>
          </p:cNvPr>
          <p:cNvCxnSpPr>
            <a:cxnSpLocks/>
          </p:cNvCxnSpPr>
          <p:nvPr/>
        </p:nvCxnSpPr>
        <p:spPr>
          <a:xfrm flipV="1">
            <a:off x="6051960" y="4334356"/>
            <a:ext cx="1294081" cy="1265380"/>
          </a:xfrm>
          <a:prstGeom prst="straightConnector1">
            <a:avLst/>
          </a:prstGeom>
          <a:ln w="158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Élőláb helye 2">
            <a:extLst>
              <a:ext uri="{FF2B5EF4-FFF2-40B4-BE49-F238E27FC236}">
                <a16:creationId xmlns:a16="http://schemas.microsoft.com/office/drawing/2014/main" id="{34388C9B-6A36-85C6-F28C-D40DB9992E40}"/>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96" name="Csoportba foglalás 95">
            <a:extLst>
              <a:ext uri="{FF2B5EF4-FFF2-40B4-BE49-F238E27FC236}">
                <a16:creationId xmlns:a16="http://schemas.microsoft.com/office/drawing/2014/main" id="{3ED2172C-983B-2DEC-4564-4DE450659AC6}"/>
              </a:ext>
            </a:extLst>
          </p:cNvPr>
          <p:cNvGrpSpPr/>
          <p:nvPr/>
        </p:nvGrpSpPr>
        <p:grpSpPr>
          <a:xfrm>
            <a:off x="3078726" y="6038296"/>
            <a:ext cx="1736050" cy="787001"/>
            <a:chOff x="6717298" y="6108892"/>
            <a:chExt cx="1736050" cy="787001"/>
          </a:xfrm>
        </p:grpSpPr>
        <p:pic>
          <p:nvPicPr>
            <p:cNvPr id="100" name="Ábra 99">
              <a:extLst>
                <a:ext uri="{FF2B5EF4-FFF2-40B4-BE49-F238E27FC236}">
                  <a16:creationId xmlns:a16="http://schemas.microsoft.com/office/drawing/2014/main" id="{6D8A8EB6-AD15-4FE9-326B-E02940C2082F}"/>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1528"/>
            <a:stretch/>
          </p:blipFill>
          <p:spPr>
            <a:xfrm>
              <a:off x="6717298" y="6197751"/>
              <a:ext cx="834080" cy="698142"/>
            </a:xfrm>
            <a:prstGeom prst="rect">
              <a:avLst/>
            </a:prstGeom>
          </p:spPr>
        </p:pic>
        <p:pic>
          <p:nvPicPr>
            <p:cNvPr id="102" name="Ábra 101">
              <a:extLst>
                <a:ext uri="{FF2B5EF4-FFF2-40B4-BE49-F238E27FC236}">
                  <a16:creationId xmlns:a16="http://schemas.microsoft.com/office/drawing/2014/main" id="{6B45B1BD-0360-1F7A-24FA-98C11D51A2D6}"/>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2087546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9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9A9EF901-4C18-C3E0-97AE-E4138B8F58B8}"/>
              </a:ext>
            </a:extLst>
          </p:cNvPr>
          <p:cNvPicPr>
            <a:picLocks noGrp="1" noChangeAspect="1"/>
          </p:cNvPicPr>
          <p:nvPr>
            <p:ph idx="1"/>
          </p:nvPr>
        </p:nvPicPr>
        <p:blipFill>
          <a:blip r:embed="rId2">
            <a:extLst>
              <a:ext uri="{28A0092B-C50C-407E-A947-70E740481C1C}">
                <a14:useLocalDpi xmlns:a14="http://schemas.microsoft.com/office/drawing/2010/main"/>
              </a:ext>
            </a:extLst>
          </a:blip>
          <a:stretch>
            <a:fillRect/>
          </a:stretch>
        </p:blipFill>
        <p:spPr>
          <a:xfrm>
            <a:off x="940975" y="1526518"/>
            <a:ext cx="3506914" cy="4387327"/>
          </a:xfrm>
          <a:ln>
            <a:solidFill>
              <a:schemeClr val="tx1"/>
            </a:solidFill>
          </a:ln>
        </p:spPr>
      </p:pic>
      <p:sp>
        <p:nvSpPr>
          <p:cNvPr id="5" name="Slide Number Placeholder 4">
            <a:extLst>
              <a:ext uri="{FF2B5EF4-FFF2-40B4-BE49-F238E27FC236}">
                <a16:creationId xmlns:a16="http://schemas.microsoft.com/office/drawing/2014/main" id="{96CEF563-F0F8-EEB6-7F67-A4E99488D3A9}"/>
              </a:ext>
            </a:extLst>
          </p:cNvPr>
          <p:cNvSpPr>
            <a:spLocks noGrp="1"/>
          </p:cNvSpPr>
          <p:nvPr>
            <p:ph type="sldNum" sz="quarter" idx="12"/>
          </p:nvPr>
        </p:nvSpPr>
        <p:spPr/>
        <p:txBody>
          <a:bodyPr/>
          <a:lstStyle/>
          <a:p>
            <a:fld id="{9F7ECEBC-3B63-4262-8BE9-06366B519A9F}" type="slidenum">
              <a:rPr lang="hu-HU" smtClean="0"/>
              <a:pPr/>
              <a:t>67</a:t>
            </a:fld>
            <a:endParaRPr lang="hu-HU" dirty="0"/>
          </a:p>
        </p:txBody>
      </p:sp>
      <p:sp>
        <p:nvSpPr>
          <p:cNvPr id="6" name="Title 5">
            <a:extLst>
              <a:ext uri="{FF2B5EF4-FFF2-40B4-BE49-F238E27FC236}">
                <a16:creationId xmlns:a16="http://schemas.microsoft.com/office/drawing/2014/main" id="{E0E9FCA7-6F3E-725B-02C0-9C4DFF15A22C}"/>
              </a:ext>
            </a:extLst>
          </p:cNvPr>
          <p:cNvSpPr>
            <a:spLocks noGrp="1"/>
          </p:cNvSpPr>
          <p:nvPr>
            <p:ph type="title"/>
          </p:nvPr>
        </p:nvSpPr>
        <p:spPr/>
        <p:txBody>
          <a:bodyPr/>
          <a:lstStyle/>
          <a:p>
            <a:r>
              <a:rPr lang="en-US" dirty="0"/>
              <a:t>Example : A* Search Algorithm</a:t>
            </a:r>
          </a:p>
        </p:txBody>
      </p:sp>
      <p:sp>
        <p:nvSpPr>
          <p:cNvPr id="9" name="Text Box 31">
            <a:extLst>
              <a:ext uri="{FF2B5EF4-FFF2-40B4-BE49-F238E27FC236}">
                <a16:creationId xmlns:a16="http://schemas.microsoft.com/office/drawing/2014/main" id="{39AAA118-6AC7-8097-5E9A-F02F1A04FAFE}"/>
              </a:ext>
            </a:extLst>
          </p:cNvPr>
          <p:cNvSpPr txBox="1">
            <a:spLocks noChangeArrowheads="1"/>
          </p:cNvSpPr>
          <p:nvPr/>
        </p:nvSpPr>
        <p:spPr bwMode="auto">
          <a:xfrm>
            <a:off x="4814776" y="1774754"/>
            <a:ext cx="6539024"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dirty="0"/>
              <a:t>A* search is complete</a:t>
            </a:r>
          </a:p>
          <a:p>
            <a:r>
              <a:rPr lang="en-US" altLang="en-US" sz="2400" dirty="0"/>
              <a:t>- The state space is either has a solution or is finite  </a:t>
            </a:r>
          </a:p>
        </p:txBody>
      </p:sp>
      <p:sp>
        <p:nvSpPr>
          <p:cNvPr id="10" name="Text Box 31">
            <a:extLst>
              <a:ext uri="{FF2B5EF4-FFF2-40B4-BE49-F238E27FC236}">
                <a16:creationId xmlns:a16="http://schemas.microsoft.com/office/drawing/2014/main" id="{8E7C2E51-3C92-90C4-8E22-1328B57B4690}"/>
              </a:ext>
            </a:extLst>
          </p:cNvPr>
          <p:cNvSpPr txBox="1">
            <a:spLocks noChangeArrowheads="1"/>
          </p:cNvSpPr>
          <p:nvPr/>
        </p:nvSpPr>
        <p:spPr bwMode="auto">
          <a:xfrm>
            <a:off x="4808680" y="2808839"/>
            <a:ext cx="6539024"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dirty="0"/>
              <a:t>A* search ensures the optimal solution </a:t>
            </a:r>
          </a:p>
        </p:txBody>
      </p:sp>
      <p:sp>
        <p:nvSpPr>
          <p:cNvPr id="11" name="Text Box 31">
            <a:extLst>
              <a:ext uri="{FF2B5EF4-FFF2-40B4-BE49-F238E27FC236}">
                <a16:creationId xmlns:a16="http://schemas.microsoft.com/office/drawing/2014/main" id="{9241C98E-82D4-C23C-0AB7-8674C9804D84}"/>
              </a:ext>
            </a:extLst>
          </p:cNvPr>
          <p:cNvSpPr txBox="1">
            <a:spLocks noChangeArrowheads="1"/>
          </p:cNvSpPr>
          <p:nvPr/>
        </p:nvSpPr>
        <p:spPr bwMode="auto">
          <a:xfrm>
            <a:off x="4808680" y="3487730"/>
            <a:ext cx="6539024"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en-US" sz="2400" dirty="0"/>
              <a:t>A* search provided that h(n) is admissible</a:t>
            </a:r>
          </a:p>
          <a:p>
            <a:r>
              <a:rPr lang="en-US" altLang="en-US" sz="2400" dirty="0"/>
              <a:t>- Never overestimates to reach a goal </a:t>
            </a:r>
          </a:p>
        </p:txBody>
      </p:sp>
      <p:sp>
        <p:nvSpPr>
          <p:cNvPr id="2" name="Élőláb helye 2">
            <a:extLst>
              <a:ext uri="{FF2B5EF4-FFF2-40B4-BE49-F238E27FC236}">
                <a16:creationId xmlns:a16="http://schemas.microsoft.com/office/drawing/2014/main" id="{2CC59F6B-0CE1-D419-5A8A-43C98B644434}"/>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3" name="Csoportba foglalás 2">
            <a:extLst>
              <a:ext uri="{FF2B5EF4-FFF2-40B4-BE49-F238E27FC236}">
                <a16:creationId xmlns:a16="http://schemas.microsoft.com/office/drawing/2014/main" id="{673D5EE2-084A-C01D-C5CB-935CAD7CF704}"/>
              </a:ext>
            </a:extLst>
          </p:cNvPr>
          <p:cNvGrpSpPr/>
          <p:nvPr/>
        </p:nvGrpSpPr>
        <p:grpSpPr>
          <a:xfrm>
            <a:off x="3078726" y="6038296"/>
            <a:ext cx="1736050" cy="787001"/>
            <a:chOff x="6717298" y="6108892"/>
            <a:chExt cx="1736050" cy="787001"/>
          </a:xfrm>
        </p:grpSpPr>
        <p:pic>
          <p:nvPicPr>
            <p:cNvPr id="7" name="Ábra 6">
              <a:extLst>
                <a:ext uri="{FF2B5EF4-FFF2-40B4-BE49-F238E27FC236}">
                  <a16:creationId xmlns:a16="http://schemas.microsoft.com/office/drawing/2014/main" id="{0AA92DB0-06A2-9C9F-3D4A-B6C5137FA319}"/>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12" name="Ábra 11">
              <a:extLst>
                <a:ext uri="{FF2B5EF4-FFF2-40B4-BE49-F238E27FC236}">
                  <a16:creationId xmlns:a16="http://schemas.microsoft.com/office/drawing/2014/main" id="{E57A1AF1-BC9A-B646-27AB-F6EFA65F38C0}"/>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1133757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F2486D-B52F-0E64-7510-85B6332A1E95}"/>
              </a:ext>
            </a:extLst>
          </p:cNvPr>
          <p:cNvSpPr>
            <a:spLocks noGrp="1"/>
          </p:cNvSpPr>
          <p:nvPr>
            <p:ph idx="1"/>
          </p:nvPr>
        </p:nvSpPr>
        <p:spPr/>
        <p:txBody>
          <a:bodyPr/>
          <a:lstStyle/>
          <a:p>
            <a:r>
              <a:rPr lang="en-GB" dirty="0"/>
              <a:t>How to create heuristic functions</a:t>
            </a:r>
          </a:p>
          <a:p>
            <a:r>
              <a:rPr lang="en-GB" dirty="0"/>
              <a:t>Example: 8-puzzle. </a:t>
            </a:r>
          </a:p>
          <a:p>
            <a:r>
              <a:rPr lang="hu-HU" dirty="0"/>
              <a:t>T</a:t>
            </a:r>
            <a:r>
              <a:rPr lang="en-GB" dirty="0"/>
              <a:t>he object</a:t>
            </a:r>
            <a:r>
              <a:rPr lang="hu-HU" dirty="0" err="1"/>
              <a:t>ive</a:t>
            </a:r>
            <a:r>
              <a:rPr lang="en-GB" dirty="0"/>
              <a:t> of the puzzle is to slide the tiles horizontally or vertically into the empty space until the configuration matches the goal configuration.</a:t>
            </a:r>
            <a:endParaRPr lang="en-US" dirty="0"/>
          </a:p>
        </p:txBody>
      </p:sp>
      <p:sp>
        <p:nvSpPr>
          <p:cNvPr id="5" name="Slide Number Placeholder 4">
            <a:extLst>
              <a:ext uri="{FF2B5EF4-FFF2-40B4-BE49-F238E27FC236}">
                <a16:creationId xmlns:a16="http://schemas.microsoft.com/office/drawing/2014/main" id="{A07806AE-7C0F-0A43-9769-4D2B9ADAC128}"/>
              </a:ext>
            </a:extLst>
          </p:cNvPr>
          <p:cNvSpPr>
            <a:spLocks noGrp="1"/>
          </p:cNvSpPr>
          <p:nvPr>
            <p:ph type="sldNum" sz="quarter" idx="12"/>
          </p:nvPr>
        </p:nvSpPr>
        <p:spPr/>
        <p:txBody>
          <a:bodyPr/>
          <a:lstStyle/>
          <a:p>
            <a:fld id="{9F7ECEBC-3B63-4262-8BE9-06366B519A9F}" type="slidenum">
              <a:rPr lang="hu-HU" smtClean="0"/>
              <a:pPr/>
              <a:t>68</a:t>
            </a:fld>
            <a:endParaRPr lang="hu-HU" dirty="0"/>
          </a:p>
        </p:txBody>
      </p:sp>
      <p:sp>
        <p:nvSpPr>
          <p:cNvPr id="6" name="Title 5">
            <a:extLst>
              <a:ext uri="{FF2B5EF4-FFF2-40B4-BE49-F238E27FC236}">
                <a16:creationId xmlns:a16="http://schemas.microsoft.com/office/drawing/2014/main" id="{F993107E-AAC8-3785-A561-674FCE8F620B}"/>
              </a:ext>
            </a:extLst>
          </p:cNvPr>
          <p:cNvSpPr>
            <a:spLocks noGrp="1"/>
          </p:cNvSpPr>
          <p:nvPr>
            <p:ph type="title"/>
          </p:nvPr>
        </p:nvSpPr>
        <p:spPr/>
        <p:txBody>
          <a:bodyPr/>
          <a:lstStyle/>
          <a:p>
            <a:r>
              <a:rPr lang="hu-HU" dirty="0" err="1"/>
              <a:t>Heuristic</a:t>
            </a:r>
            <a:r>
              <a:rPr lang="hu-HU" dirty="0"/>
              <a:t> </a:t>
            </a:r>
            <a:r>
              <a:rPr lang="hu-HU" dirty="0" err="1"/>
              <a:t>function</a:t>
            </a:r>
            <a:r>
              <a:rPr lang="hu-HU" dirty="0"/>
              <a:t> - </a:t>
            </a:r>
            <a:r>
              <a:rPr lang="hu-HU" dirty="0" err="1"/>
              <a:t>example</a:t>
            </a:r>
            <a:endParaRPr lang="en-US" dirty="0"/>
          </a:p>
        </p:txBody>
      </p:sp>
      <p:pic>
        <p:nvPicPr>
          <p:cNvPr id="8" name="Picture 7">
            <a:extLst>
              <a:ext uri="{FF2B5EF4-FFF2-40B4-BE49-F238E27FC236}">
                <a16:creationId xmlns:a16="http://schemas.microsoft.com/office/drawing/2014/main" id="{543C0079-8E8F-84BB-C8AA-133A1A163D53}"/>
              </a:ext>
            </a:extLst>
          </p:cNvPr>
          <p:cNvPicPr>
            <a:picLocks noChangeAspect="1"/>
          </p:cNvPicPr>
          <p:nvPr/>
        </p:nvPicPr>
        <p:blipFill rotWithShape="1">
          <a:blip r:embed="rId3"/>
          <a:srcRect l="17840" t="8066" r="19974" b="21863"/>
          <a:stretch/>
        </p:blipFill>
        <p:spPr>
          <a:xfrm>
            <a:off x="3488048" y="3816219"/>
            <a:ext cx="4920536" cy="2191387"/>
          </a:xfrm>
          <a:prstGeom prst="rect">
            <a:avLst/>
          </a:prstGeom>
        </p:spPr>
      </p:pic>
      <p:sp>
        <p:nvSpPr>
          <p:cNvPr id="3" name="Élőláb helye 2">
            <a:extLst>
              <a:ext uri="{FF2B5EF4-FFF2-40B4-BE49-F238E27FC236}">
                <a16:creationId xmlns:a16="http://schemas.microsoft.com/office/drawing/2014/main" id="{0C3DF32B-8C6B-FD5D-C260-17B61D8E4A6B}"/>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79B9ED74-F29B-448D-F852-9563E6F91B0F}"/>
              </a:ext>
            </a:extLst>
          </p:cNvPr>
          <p:cNvGrpSpPr/>
          <p:nvPr/>
        </p:nvGrpSpPr>
        <p:grpSpPr>
          <a:xfrm>
            <a:off x="3078726" y="6038296"/>
            <a:ext cx="1736050" cy="787001"/>
            <a:chOff x="6717298" y="6108892"/>
            <a:chExt cx="1736050" cy="787001"/>
          </a:xfrm>
        </p:grpSpPr>
        <p:pic>
          <p:nvPicPr>
            <p:cNvPr id="9" name="Ábra 8">
              <a:extLst>
                <a:ext uri="{FF2B5EF4-FFF2-40B4-BE49-F238E27FC236}">
                  <a16:creationId xmlns:a16="http://schemas.microsoft.com/office/drawing/2014/main" id="{3E012154-D911-B666-76CB-5FF6DD2D078B}"/>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51528"/>
            <a:stretch/>
          </p:blipFill>
          <p:spPr>
            <a:xfrm>
              <a:off x="6717298" y="6197751"/>
              <a:ext cx="834080" cy="698142"/>
            </a:xfrm>
            <a:prstGeom prst="rect">
              <a:avLst/>
            </a:prstGeom>
          </p:spPr>
        </p:pic>
        <p:pic>
          <p:nvPicPr>
            <p:cNvPr id="10" name="Ábra 9">
              <a:extLst>
                <a:ext uri="{FF2B5EF4-FFF2-40B4-BE49-F238E27FC236}">
                  <a16:creationId xmlns:a16="http://schemas.microsoft.com/office/drawing/2014/main" id="{295F3B68-3A90-F121-024E-6E06717B4A50}"/>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34118025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AAA84F-EACF-A605-97B5-A432812D04F0}"/>
              </a:ext>
            </a:extLst>
          </p:cNvPr>
          <p:cNvSpPr>
            <a:spLocks noGrp="1"/>
          </p:cNvSpPr>
          <p:nvPr>
            <p:ph idx="1"/>
          </p:nvPr>
        </p:nvSpPr>
        <p:spPr/>
        <p:txBody>
          <a:bodyPr/>
          <a:lstStyle/>
          <a:p>
            <a:r>
              <a:rPr lang="en-GB" dirty="0"/>
              <a:t>h1 = the number of misplaced tiles (blank not included)</a:t>
            </a:r>
          </a:p>
          <a:p>
            <a:r>
              <a:rPr lang="en-GB" dirty="0"/>
              <a:t>All eight tiles are out of position, so the start state has h1 = 8. </a:t>
            </a:r>
          </a:p>
          <a:p>
            <a:r>
              <a:rPr lang="en-GB" dirty="0"/>
              <a:t>h1 is an admissible heuristic because any tile that is out of place will require at least one move to get it to the right place.</a:t>
            </a:r>
          </a:p>
          <a:p>
            <a:endParaRPr lang="en-US" dirty="0"/>
          </a:p>
        </p:txBody>
      </p:sp>
      <p:sp>
        <p:nvSpPr>
          <p:cNvPr id="5" name="Slide Number Placeholder 4">
            <a:extLst>
              <a:ext uri="{FF2B5EF4-FFF2-40B4-BE49-F238E27FC236}">
                <a16:creationId xmlns:a16="http://schemas.microsoft.com/office/drawing/2014/main" id="{C917F07A-5301-B850-F738-2BD85B593DC1}"/>
              </a:ext>
            </a:extLst>
          </p:cNvPr>
          <p:cNvSpPr>
            <a:spLocks noGrp="1"/>
          </p:cNvSpPr>
          <p:nvPr>
            <p:ph type="sldNum" sz="quarter" idx="12"/>
          </p:nvPr>
        </p:nvSpPr>
        <p:spPr/>
        <p:txBody>
          <a:bodyPr/>
          <a:lstStyle/>
          <a:p>
            <a:fld id="{9F7ECEBC-3B63-4262-8BE9-06366B519A9F}" type="slidenum">
              <a:rPr lang="hu-HU" smtClean="0"/>
              <a:pPr/>
              <a:t>69</a:t>
            </a:fld>
            <a:endParaRPr lang="hu-HU" dirty="0"/>
          </a:p>
        </p:txBody>
      </p:sp>
      <p:sp>
        <p:nvSpPr>
          <p:cNvPr id="6" name="Title 5">
            <a:extLst>
              <a:ext uri="{FF2B5EF4-FFF2-40B4-BE49-F238E27FC236}">
                <a16:creationId xmlns:a16="http://schemas.microsoft.com/office/drawing/2014/main" id="{327A6B00-D9AA-5E08-9F2C-75F696DBAEE6}"/>
              </a:ext>
            </a:extLst>
          </p:cNvPr>
          <p:cNvSpPr>
            <a:spLocks noGrp="1"/>
          </p:cNvSpPr>
          <p:nvPr>
            <p:ph type="title"/>
          </p:nvPr>
        </p:nvSpPr>
        <p:spPr/>
        <p:txBody>
          <a:bodyPr/>
          <a:lstStyle/>
          <a:p>
            <a:r>
              <a:rPr lang="hu-HU" dirty="0" err="1"/>
              <a:t>Heuristic</a:t>
            </a:r>
            <a:r>
              <a:rPr lang="hu-HU" dirty="0"/>
              <a:t> </a:t>
            </a:r>
            <a:r>
              <a:rPr lang="hu-HU" dirty="0" err="1"/>
              <a:t>function</a:t>
            </a:r>
            <a:r>
              <a:rPr lang="hu-HU" dirty="0"/>
              <a:t> - </a:t>
            </a:r>
            <a:r>
              <a:rPr lang="hu-HU" dirty="0" err="1"/>
              <a:t>example</a:t>
            </a:r>
            <a:endParaRPr lang="en-US" dirty="0"/>
          </a:p>
        </p:txBody>
      </p:sp>
      <p:pic>
        <p:nvPicPr>
          <p:cNvPr id="7" name="Picture 6">
            <a:extLst>
              <a:ext uri="{FF2B5EF4-FFF2-40B4-BE49-F238E27FC236}">
                <a16:creationId xmlns:a16="http://schemas.microsoft.com/office/drawing/2014/main" id="{EA2124CE-1E3F-5DA1-FA69-A5F943F6E550}"/>
              </a:ext>
            </a:extLst>
          </p:cNvPr>
          <p:cNvPicPr>
            <a:picLocks noChangeAspect="1"/>
          </p:cNvPicPr>
          <p:nvPr/>
        </p:nvPicPr>
        <p:blipFill rotWithShape="1">
          <a:blip r:embed="rId2"/>
          <a:srcRect l="17840" t="8066" r="19974" b="21863"/>
          <a:stretch/>
        </p:blipFill>
        <p:spPr>
          <a:xfrm>
            <a:off x="3525370" y="3708672"/>
            <a:ext cx="4920536" cy="2191387"/>
          </a:xfrm>
          <a:prstGeom prst="rect">
            <a:avLst/>
          </a:prstGeom>
        </p:spPr>
      </p:pic>
      <p:sp>
        <p:nvSpPr>
          <p:cNvPr id="3" name="Élőláb helye 2">
            <a:extLst>
              <a:ext uri="{FF2B5EF4-FFF2-40B4-BE49-F238E27FC236}">
                <a16:creationId xmlns:a16="http://schemas.microsoft.com/office/drawing/2014/main" id="{3742AFC8-E541-264D-83DA-CD7267EA7A80}"/>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8" name="Csoportba foglalás 7">
            <a:extLst>
              <a:ext uri="{FF2B5EF4-FFF2-40B4-BE49-F238E27FC236}">
                <a16:creationId xmlns:a16="http://schemas.microsoft.com/office/drawing/2014/main" id="{7253346D-FECD-95B2-C6D8-9F8639C4EE5D}"/>
              </a:ext>
            </a:extLst>
          </p:cNvPr>
          <p:cNvGrpSpPr/>
          <p:nvPr/>
        </p:nvGrpSpPr>
        <p:grpSpPr>
          <a:xfrm>
            <a:off x="3078726" y="6038296"/>
            <a:ext cx="1736050" cy="787001"/>
            <a:chOff x="6717298" y="6108892"/>
            <a:chExt cx="1736050" cy="787001"/>
          </a:xfrm>
        </p:grpSpPr>
        <p:pic>
          <p:nvPicPr>
            <p:cNvPr id="9" name="Ábra 8">
              <a:extLst>
                <a:ext uri="{FF2B5EF4-FFF2-40B4-BE49-F238E27FC236}">
                  <a16:creationId xmlns:a16="http://schemas.microsoft.com/office/drawing/2014/main" id="{3E4393B2-17CD-B8A7-8BC2-BD51581AB08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10" name="Ábra 9">
              <a:extLst>
                <a:ext uri="{FF2B5EF4-FFF2-40B4-BE49-F238E27FC236}">
                  <a16:creationId xmlns:a16="http://schemas.microsoft.com/office/drawing/2014/main" id="{F448B931-A18F-9197-CDBD-C01FED194C1F}"/>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1551745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rtalom helye 1">
            <a:extLst>
              <a:ext uri="{FF2B5EF4-FFF2-40B4-BE49-F238E27FC236}">
                <a16:creationId xmlns:a16="http://schemas.microsoft.com/office/drawing/2014/main" id="{72993CAC-2F76-86DE-9CDF-21A6EDFEFFC1}"/>
              </a:ext>
            </a:extLst>
          </p:cNvPr>
          <p:cNvSpPr>
            <a:spLocks noGrp="1"/>
          </p:cNvSpPr>
          <p:nvPr>
            <p:ph idx="1"/>
          </p:nvPr>
        </p:nvSpPr>
        <p:spPr/>
        <p:txBody>
          <a:bodyPr/>
          <a:lstStyle/>
          <a:p>
            <a:r>
              <a:rPr lang="hu-HU" dirty="0"/>
              <a:t>1969 - DENDRAL program </a:t>
            </a:r>
            <a:r>
              <a:rPr lang="hu-HU" dirty="0" err="1"/>
              <a:t>for</a:t>
            </a:r>
            <a:r>
              <a:rPr lang="hu-HU" dirty="0"/>
              <a:t> </a:t>
            </a:r>
            <a:r>
              <a:rPr lang="hu-HU" dirty="0" err="1"/>
              <a:t>molecule</a:t>
            </a:r>
            <a:r>
              <a:rPr lang="hu-HU" dirty="0"/>
              <a:t> </a:t>
            </a:r>
            <a:r>
              <a:rPr lang="hu-HU" dirty="0" err="1"/>
              <a:t>structure</a:t>
            </a:r>
            <a:r>
              <a:rPr lang="hu-HU" dirty="0"/>
              <a:t> </a:t>
            </a:r>
            <a:r>
              <a:rPr lang="hu-HU" dirty="0" err="1"/>
              <a:t>analysis</a:t>
            </a:r>
            <a:endParaRPr lang="hu-HU" dirty="0"/>
          </a:p>
          <a:p>
            <a:r>
              <a:rPr lang="hu-HU" dirty="0"/>
              <a:t>1971 – MYCIN </a:t>
            </a:r>
            <a:r>
              <a:rPr lang="hu-HU" dirty="0" err="1"/>
              <a:t>for</a:t>
            </a:r>
            <a:r>
              <a:rPr lang="hu-HU" dirty="0"/>
              <a:t> </a:t>
            </a:r>
            <a:r>
              <a:rPr lang="hu-HU" dirty="0" err="1"/>
              <a:t>blood</a:t>
            </a:r>
            <a:r>
              <a:rPr lang="hu-HU" dirty="0"/>
              <a:t> </a:t>
            </a:r>
            <a:r>
              <a:rPr lang="hu-HU" dirty="0" err="1"/>
              <a:t>disease</a:t>
            </a:r>
            <a:r>
              <a:rPr lang="hu-HU" dirty="0"/>
              <a:t> </a:t>
            </a:r>
            <a:r>
              <a:rPr lang="hu-HU" dirty="0" err="1"/>
              <a:t>diagnosys</a:t>
            </a:r>
            <a:r>
              <a:rPr lang="hu-HU" dirty="0"/>
              <a:t> (450 </a:t>
            </a:r>
            <a:r>
              <a:rPr lang="hu-HU" dirty="0" err="1"/>
              <a:t>rules</a:t>
            </a:r>
            <a:r>
              <a:rPr lang="hu-HU" dirty="0"/>
              <a:t>)</a:t>
            </a:r>
          </a:p>
          <a:p>
            <a:r>
              <a:rPr lang="hu-HU" dirty="0"/>
              <a:t>1982 - R1 </a:t>
            </a:r>
            <a:r>
              <a:rPr lang="hu-HU" dirty="0" err="1"/>
              <a:t>first</a:t>
            </a:r>
            <a:r>
              <a:rPr lang="hu-HU" dirty="0"/>
              <a:t> </a:t>
            </a:r>
            <a:r>
              <a:rPr lang="hu-HU" dirty="0" err="1"/>
              <a:t>commercially</a:t>
            </a:r>
            <a:r>
              <a:rPr lang="hu-HU" dirty="0"/>
              <a:t> </a:t>
            </a:r>
            <a:r>
              <a:rPr lang="hu-HU" dirty="0" err="1"/>
              <a:t>used</a:t>
            </a:r>
            <a:r>
              <a:rPr lang="hu-HU" dirty="0"/>
              <a:t> AI </a:t>
            </a:r>
            <a:r>
              <a:rPr lang="hu-HU" dirty="0" err="1"/>
              <a:t>for</a:t>
            </a:r>
            <a:r>
              <a:rPr lang="hu-HU" dirty="0"/>
              <a:t> computer </a:t>
            </a:r>
            <a:r>
              <a:rPr lang="hu-HU" dirty="0" err="1"/>
              <a:t>configurations</a:t>
            </a:r>
            <a:endParaRPr lang="hu-HU" dirty="0"/>
          </a:p>
          <a:p>
            <a:r>
              <a:rPr lang="hu-HU" dirty="0" err="1"/>
              <a:t>Schank</a:t>
            </a:r>
            <a:r>
              <a:rPr lang="hu-HU" dirty="0"/>
              <a:t> and </a:t>
            </a:r>
            <a:r>
              <a:rPr lang="hu-HU" dirty="0" err="1"/>
              <a:t>his</a:t>
            </a:r>
            <a:r>
              <a:rPr lang="hu-HU" dirty="0"/>
              <a:t> </a:t>
            </a:r>
            <a:r>
              <a:rPr lang="hu-HU" dirty="0" err="1"/>
              <a:t>students</a:t>
            </a:r>
            <a:r>
              <a:rPr lang="hu-HU" dirty="0"/>
              <a:t>: </a:t>
            </a:r>
            <a:r>
              <a:rPr lang="hu-HU" dirty="0" err="1"/>
              <a:t>multiple</a:t>
            </a:r>
            <a:r>
              <a:rPr lang="hu-HU" dirty="0"/>
              <a:t> NLP </a:t>
            </a:r>
            <a:r>
              <a:rPr lang="hu-HU" dirty="0" err="1"/>
              <a:t>programs</a:t>
            </a:r>
            <a:endParaRPr lang="hu-HU" dirty="0"/>
          </a:p>
          <a:p>
            <a:r>
              <a:rPr lang="hu-HU" dirty="0"/>
              <a:t>1981 – </a:t>
            </a:r>
            <a:r>
              <a:rPr lang="hu-HU" dirty="0" err="1"/>
              <a:t>Japan’s</a:t>
            </a:r>
            <a:r>
              <a:rPr lang="hu-HU" dirty="0"/>
              <a:t> </a:t>
            </a:r>
            <a:r>
              <a:rPr lang="hu-HU" dirty="0" err="1"/>
              <a:t>fifth</a:t>
            </a:r>
            <a:r>
              <a:rPr lang="hu-HU" dirty="0"/>
              <a:t> </a:t>
            </a:r>
            <a:r>
              <a:rPr lang="hu-HU" dirty="0" err="1"/>
              <a:t>generation</a:t>
            </a:r>
            <a:r>
              <a:rPr lang="hu-HU" dirty="0"/>
              <a:t> project</a:t>
            </a:r>
          </a:p>
          <a:p>
            <a:r>
              <a:rPr lang="hu-HU" dirty="0" err="1"/>
              <a:t>Microelectronics</a:t>
            </a:r>
            <a:r>
              <a:rPr lang="hu-HU" dirty="0"/>
              <a:t> and Computer </a:t>
            </a:r>
            <a:r>
              <a:rPr lang="hu-HU" dirty="0" err="1"/>
              <a:t>Technology</a:t>
            </a:r>
            <a:r>
              <a:rPr lang="hu-HU" dirty="0"/>
              <a:t> Corporation (MCC)</a:t>
            </a:r>
            <a:endParaRPr lang="en-US" dirty="0"/>
          </a:p>
        </p:txBody>
      </p:sp>
      <p:sp>
        <p:nvSpPr>
          <p:cNvPr id="5" name="Dia számának helye 4">
            <a:extLst>
              <a:ext uri="{FF2B5EF4-FFF2-40B4-BE49-F238E27FC236}">
                <a16:creationId xmlns:a16="http://schemas.microsoft.com/office/drawing/2014/main" id="{147842C8-8B1B-C88F-F7CE-683E963EE51E}"/>
              </a:ext>
            </a:extLst>
          </p:cNvPr>
          <p:cNvSpPr>
            <a:spLocks noGrp="1"/>
          </p:cNvSpPr>
          <p:nvPr>
            <p:ph type="sldNum" sz="quarter" idx="12"/>
          </p:nvPr>
        </p:nvSpPr>
        <p:spPr/>
        <p:txBody>
          <a:bodyPr/>
          <a:lstStyle/>
          <a:p>
            <a:fld id="{9F7ECEBC-3B63-4262-8BE9-06366B519A9F}" type="slidenum">
              <a:rPr lang="hu-HU" smtClean="0"/>
              <a:pPr/>
              <a:t>7</a:t>
            </a:fld>
            <a:endParaRPr lang="hu-HU" dirty="0"/>
          </a:p>
        </p:txBody>
      </p:sp>
      <p:sp>
        <p:nvSpPr>
          <p:cNvPr id="6" name="Cím 5">
            <a:extLst>
              <a:ext uri="{FF2B5EF4-FFF2-40B4-BE49-F238E27FC236}">
                <a16:creationId xmlns:a16="http://schemas.microsoft.com/office/drawing/2014/main" id="{41EA3325-ED51-16A6-3D13-D9ECAF2F8802}"/>
              </a:ext>
            </a:extLst>
          </p:cNvPr>
          <p:cNvSpPr>
            <a:spLocks noGrp="1"/>
          </p:cNvSpPr>
          <p:nvPr>
            <p:ph type="title"/>
          </p:nvPr>
        </p:nvSpPr>
        <p:spPr/>
        <p:txBody>
          <a:bodyPr/>
          <a:lstStyle/>
          <a:p>
            <a:r>
              <a:rPr lang="hu-HU" dirty="0" err="1"/>
              <a:t>Expert</a:t>
            </a:r>
            <a:r>
              <a:rPr lang="hu-HU" dirty="0"/>
              <a:t> </a:t>
            </a:r>
            <a:r>
              <a:rPr lang="hu-HU" dirty="0" err="1"/>
              <a:t>systems</a:t>
            </a:r>
            <a:endParaRPr lang="en-US" dirty="0"/>
          </a:p>
        </p:txBody>
      </p:sp>
      <p:sp>
        <p:nvSpPr>
          <p:cNvPr id="3" name="Élőláb helye 2">
            <a:extLst>
              <a:ext uri="{FF2B5EF4-FFF2-40B4-BE49-F238E27FC236}">
                <a16:creationId xmlns:a16="http://schemas.microsoft.com/office/drawing/2014/main" id="{6CE10B87-F064-A297-C7C9-CD94E414A237}"/>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619173E5-4E7F-22DB-772A-673DB2758127}"/>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A33A6F88-73C1-FFED-9E74-11C243D9A746}"/>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8511C615-F175-414B-1102-167C89C69981}"/>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36355181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AAA84F-EACF-A605-97B5-A432812D04F0}"/>
              </a:ext>
            </a:extLst>
          </p:cNvPr>
          <p:cNvSpPr>
            <a:spLocks noGrp="1"/>
          </p:cNvSpPr>
          <p:nvPr>
            <p:ph idx="1"/>
          </p:nvPr>
        </p:nvSpPr>
        <p:spPr/>
        <p:txBody>
          <a:bodyPr>
            <a:normAutofit/>
          </a:bodyPr>
          <a:lstStyle/>
          <a:p>
            <a:r>
              <a:rPr lang="en-GB" sz="2400" dirty="0"/>
              <a:t>h2 = the sum of the distances of the tiles from their goal positions. </a:t>
            </a:r>
          </a:p>
          <a:p>
            <a:r>
              <a:rPr lang="en-GB" sz="2400" dirty="0"/>
              <a:t>Because tiles cannot move along diagonals, the distance is the sum of the horizontal and vertical distances— sometimes called the city-block distance or Manhattan distance. </a:t>
            </a:r>
          </a:p>
          <a:p>
            <a:r>
              <a:rPr lang="en-GB" sz="2400" dirty="0"/>
              <a:t>h2 is also admissible because all any move can do is move one tile one step closer to the goal. </a:t>
            </a:r>
          </a:p>
          <a:p>
            <a:endParaRPr lang="en-US" sz="2400" dirty="0"/>
          </a:p>
        </p:txBody>
      </p:sp>
      <p:sp>
        <p:nvSpPr>
          <p:cNvPr id="5" name="Slide Number Placeholder 4">
            <a:extLst>
              <a:ext uri="{FF2B5EF4-FFF2-40B4-BE49-F238E27FC236}">
                <a16:creationId xmlns:a16="http://schemas.microsoft.com/office/drawing/2014/main" id="{C917F07A-5301-B850-F738-2BD85B593DC1}"/>
              </a:ext>
            </a:extLst>
          </p:cNvPr>
          <p:cNvSpPr>
            <a:spLocks noGrp="1"/>
          </p:cNvSpPr>
          <p:nvPr>
            <p:ph type="sldNum" sz="quarter" idx="12"/>
          </p:nvPr>
        </p:nvSpPr>
        <p:spPr/>
        <p:txBody>
          <a:bodyPr/>
          <a:lstStyle/>
          <a:p>
            <a:fld id="{9F7ECEBC-3B63-4262-8BE9-06366B519A9F}" type="slidenum">
              <a:rPr lang="hu-HU" smtClean="0"/>
              <a:pPr/>
              <a:t>70</a:t>
            </a:fld>
            <a:endParaRPr lang="hu-HU" dirty="0"/>
          </a:p>
        </p:txBody>
      </p:sp>
      <p:sp>
        <p:nvSpPr>
          <p:cNvPr id="6" name="Title 5">
            <a:extLst>
              <a:ext uri="{FF2B5EF4-FFF2-40B4-BE49-F238E27FC236}">
                <a16:creationId xmlns:a16="http://schemas.microsoft.com/office/drawing/2014/main" id="{327A6B00-D9AA-5E08-9F2C-75F696DBAEE6}"/>
              </a:ext>
            </a:extLst>
          </p:cNvPr>
          <p:cNvSpPr>
            <a:spLocks noGrp="1"/>
          </p:cNvSpPr>
          <p:nvPr>
            <p:ph type="title"/>
          </p:nvPr>
        </p:nvSpPr>
        <p:spPr/>
        <p:txBody>
          <a:bodyPr/>
          <a:lstStyle/>
          <a:p>
            <a:r>
              <a:rPr lang="hu-HU" dirty="0" err="1"/>
              <a:t>Heuristic</a:t>
            </a:r>
            <a:r>
              <a:rPr lang="hu-HU" dirty="0"/>
              <a:t> </a:t>
            </a:r>
            <a:r>
              <a:rPr lang="hu-HU" dirty="0" err="1"/>
              <a:t>function</a:t>
            </a:r>
            <a:r>
              <a:rPr lang="hu-HU" dirty="0"/>
              <a:t> - </a:t>
            </a:r>
            <a:r>
              <a:rPr lang="hu-HU" dirty="0" err="1"/>
              <a:t>example</a:t>
            </a:r>
            <a:endParaRPr lang="en-US" dirty="0"/>
          </a:p>
        </p:txBody>
      </p:sp>
      <p:pic>
        <p:nvPicPr>
          <p:cNvPr id="7" name="Picture 6">
            <a:extLst>
              <a:ext uri="{FF2B5EF4-FFF2-40B4-BE49-F238E27FC236}">
                <a16:creationId xmlns:a16="http://schemas.microsoft.com/office/drawing/2014/main" id="{EA2124CE-1E3F-5DA1-FA69-A5F943F6E550}"/>
              </a:ext>
            </a:extLst>
          </p:cNvPr>
          <p:cNvPicPr>
            <a:picLocks noChangeAspect="1"/>
          </p:cNvPicPr>
          <p:nvPr/>
        </p:nvPicPr>
        <p:blipFill rotWithShape="1">
          <a:blip r:embed="rId2"/>
          <a:srcRect l="17840" t="8066" r="19974" b="21863"/>
          <a:stretch/>
        </p:blipFill>
        <p:spPr>
          <a:xfrm>
            <a:off x="3525370" y="3816219"/>
            <a:ext cx="4920536" cy="2191387"/>
          </a:xfrm>
          <a:prstGeom prst="rect">
            <a:avLst/>
          </a:prstGeom>
        </p:spPr>
      </p:pic>
      <p:sp>
        <p:nvSpPr>
          <p:cNvPr id="3" name="Élőláb helye 2">
            <a:extLst>
              <a:ext uri="{FF2B5EF4-FFF2-40B4-BE49-F238E27FC236}">
                <a16:creationId xmlns:a16="http://schemas.microsoft.com/office/drawing/2014/main" id="{8C072453-27F4-9833-7C19-AE33D5D11821}"/>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8" name="Csoportba foglalás 7">
            <a:extLst>
              <a:ext uri="{FF2B5EF4-FFF2-40B4-BE49-F238E27FC236}">
                <a16:creationId xmlns:a16="http://schemas.microsoft.com/office/drawing/2014/main" id="{A42F7A1A-7B7C-5A68-9A24-64993D3DBC29}"/>
              </a:ext>
            </a:extLst>
          </p:cNvPr>
          <p:cNvGrpSpPr/>
          <p:nvPr/>
        </p:nvGrpSpPr>
        <p:grpSpPr>
          <a:xfrm>
            <a:off x="3078726" y="6038296"/>
            <a:ext cx="1736050" cy="787001"/>
            <a:chOff x="6717298" y="6108892"/>
            <a:chExt cx="1736050" cy="787001"/>
          </a:xfrm>
        </p:grpSpPr>
        <p:pic>
          <p:nvPicPr>
            <p:cNvPr id="9" name="Ábra 8">
              <a:extLst>
                <a:ext uri="{FF2B5EF4-FFF2-40B4-BE49-F238E27FC236}">
                  <a16:creationId xmlns:a16="http://schemas.microsoft.com/office/drawing/2014/main" id="{A559BB83-A414-A42C-829E-9E10EE76A230}"/>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10" name="Ábra 9">
              <a:extLst>
                <a:ext uri="{FF2B5EF4-FFF2-40B4-BE49-F238E27FC236}">
                  <a16:creationId xmlns:a16="http://schemas.microsoft.com/office/drawing/2014/main" id="{6B42E6D5-DD94-C1AF-684D-7CC5FB5B98C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76926520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04AFFC-D8FF-1489-35FC-A843268A2EEC}"/>
              </a:ext>
            </a:extLst>
          </p:cNvPr>
          <p:cNvSpPr>
            <a:spLocks noGrp="1"/>
          </p:cNvSpPr>
          <p:nvPr>
            <p:ph idx="1"/>
          </p:nvPr>
        </p:nvSpPr>
        <p:spPr/>
        <p:txBody>
          <a:bodyPr>
            <a:normAutofit/>
          </a:bodyPr>
          <a:lstStyle/>
          <a:p>
            <a:r>
              <a:rPr lang="en-GB" sz="2800" dirty="0"/>
              <a:t>Tiles 1 to 8 in </a:t>
            </a:r>
            <a:r>
              <a:rPr lang="en-GB" dirty="0"/>
              <a:t>the start state give a Manhattan distance of</a:t>
            </a:r>
          </a:p>
          <a:p>
            <a:r>
              <a:rPr lang="en-GB" dirty="0"/>
              <a:t>h2 = 3+1+2+2+2+3+3+2 = 18.</a:t>
            </a:r>
          </a:p>
          <a:p>
            <a:r>
              <a:rPr lang="en-GB" dirty="0"/>
              <a:t>As expected, neither of these overestimates the true solution cost, which is 26</a:t>
            </a:r>
            <a:endParaRPr lang="en-US" dirty="0"/>
          </a:p>
          <a:p>
            <a:endParaRPr lang="en-US" dirty="0"/>
          </a:p>
        </p:txBody>
      </p:sp>
      <p:sp>
        <p:nvSpPr>
          <p:cNvPr id="5" name="Slide Number Placeholder 4">
            <a:extLst>
              <a:ext uri="{FF2B5EF4-FFF2-40B4-BE49-F238E27FC236}">
                <a16:creationId xmlns:a16="http://schemas.microsoft.com/office/drawing/2014/main" id="{10E5EBCD-6CF2-AFDD-D675-018184264E23}"/>
              </a:ext>
            </a:extLst>
          </p:cNvPr>
          <p:cNvSpPr>
            <a:spLocks noGrp="1"/>
          </p:cNvSpPr>
          <p:nvPr>
            <p:ph type="sldNum" sz="quarter" idx="12"/>
          </p:nvPr>
        </p:nvSpPr>
        <p:spPr/>
        <p:txBody>
          <a:bodyPr/>
          <a:lstStyle/>
          <a:p>
            <a:fld id="{9F7ECEBC-3B63-4262-8BE9-06366B519A9F}" type="slidenum">
              <a:rPr lang="hu-HU" smtClean="0"/>
              <a:pPr/>
              <a:t>71</a:t>
            </a:fld>
            <a:endParaRPr lang="hu-HU" dirty="0"/>
          </a:p>
        </p:txBody>
      </p:sp>
      <p:sp>
        <p:nvSpPr>
          <p:cNvPr id="6" name="Title 5">
            <a:extLst>
              <a:ext uri="{FF2B5EF4-FFF2-40B4-BE49-F238E27FC236}">
                <a16:creationId xmlns:a16="http://schemas.microsoft.com/office/drawing/2014/main" id="{F848FCF9-F862-5FDE-BE0C-6CCD4ECC5823}"/>
              </a:ext>
            </a:extLst>
          </p:cNvPr>
          <p:cNvSpPr>
            <a:spLocks noGrp="1"/>
          </p:cNvSpPr>
          <p:nvPr>
            <p:ph type="title"/>
          </p:nvPr>
        </p:nvSpPr>
        <p:spPr/>
        <p:txBody>
          <a:bodyPr/>
          <a:lstStyle/>
          <a:p>
            <a:r>
              <a:rPr lang="hu-HU" dirty="0" err="1"/>
              <a:t>Heuristic</a:t>
            </a:r>
            <a:r>
              <a:rPr lang="hu-HU" dirty="0"/>
              <a:t> </a:t>
            </a:r>
            <a:r>
              <a:rPr lang="hu-HU" dirty="0" err="1"/>
              <a:t>function</a:t>
            </a:r>
            <a:r>
              <a:rPr lang="hu-HU" dirty="0"/>
              <a:t> - </a:t>
            </a:r>
            <a:r>
              <a:rPr lang="hu-HU" dirty="0" err="1"/>
              <a:t>example</a:t>
            </a:r>
            <a:endParaRPr lang="en-US" dirty="0"/>
          </a:p>
        </p:txBody>
      </p:sp>
      <p:pic>
        <p:nvPicPr>
          <p:cNvPr id="7" name="Picture 6">
            <a:extLst>
              <a:ext uri="{FF2B5EF4-FFF2-40B4-BE49-F238E27FC236}">
                <a16:creationId xmlns:a16="http://schemas.microsoft.com/office/drawing/2014/main" id="{03958ED5-E0A4-DEFB-4508-85B80B9CE6D2}"/>
              </a:ext>
            </a:extLst>
          </p:cNvPr>
          <p:cNvPicPr>
            <a:picLocks noChangeAspect="1"/>
          </p:cNvPicPr>
          <p:nvPr/>
        </p:nvPicPr>
        <p:blipFill rotWithShape="1">
          <a:blip r:embed="rId2"/>
          <a:srcRect l="17840" t="8066" r="19974" b="21863"/>
          <a:stretch/>
        </p:blipFill>
        <p:spPr>
          <a:xfrm>
            <a:off x="3525370" y="3816219"/>
            <a:ext cx="4920536" cy="2191387"/>
          </a:xfrm>
          <a:prstGeom prst="rect">
            <a:avLst/>
          </a:prstGeom>
        </p:spPr>
      </p:pic>
      <p:sp>
        <p:nvSpPr>
          <p:cNvPr id="3" name="Élőláb helye 2">
            <a:extLst>
              <a:ext uri="{FF2B5EF4-FFF2-40B4-BE49-F238E27FC236}">
                <a16:creationId xmlns:a16="http://schemas.microsoft.com/office/drawing/2014/main" id="{EAF07F04-EB6F-DA0C-B354-21E47A8FF190}"/>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8" name="Csoportba foglalás 7">
            <a:extLst>
              <a:ext uri="{FF2B5EF4-FFF2-40B4-BE49-F238E27FC236}">
                <a16:creationId xmlns:a16="http://schemas.microsoft.com/office/drawing/2014/main" id="{D684E8DB-0A68-525D-E85B-64193CED2CE2}"/>
              </a:ext>
            </a:extLst>
          </p:cNvPr>
          <p:cNvGrpSpPr/>
          <p:nvPr/>
        </p:nvGrpSpPr>
        <p:grpSpPr>
          <a:xfrm>
            <a:off x="3078726" y="6038296"/>
            <a:ext cx="1736050" cy="787001"/>
            <a:chOff x="6717298" y="6108892"/>
            <a:chExt cx="1736050" cy="787001"/>
          </a:xfrm>
        </p:grpSpPr>
        <p:pic>
          <p:nvPicPr>
            <p:cNvPr id="9" name="Ábra 8">
              <a:extLst>
                <a:ext uri="{FF2B5EF4-FFF2-40B4-BE49-F238E27FC236}">
                  <a16:creationId xmlns:a16="http://schemas.microsoft.com/office/drawing/2014/main" id="{0F6D78E5-C333-BA29-540D-A5FEBB003E0E}"/>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10" name="Ábra 9">
              <a:extLst>
                <a:ext uri="{FF2B5EF4-FFF2-40B4-BE49-F238E27FC236}">
                  <a16:creationId xmlns:a16="http://schemas.microsoft.com/office/drawing/2014/main" id="{9AC4BDA3-7206-AF01-7AF2-7F39A1CE0E38}"/>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34015663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9132DF0-63DD-5FD0-C952-359C27346416}"/>
              </a:ext>
            </a:extLst>
          </p:cNvPr>
          <p:cNvSpPr>
            <a:spLocks noGrp="1"/>
          </p:cNvSpPr>
          <p:nvPr>
            <p:ph idx="1"/>
          </p:nvPr>
        </p:nvSpPr>
        <p:spPr/>
        <p:txBody>
          <a:bodyPr>
            <a:normAutofit/>
          </a:bodyPr>
          <a:lstStyle/>
          <a:p>
            <a:pPr marL="0" indent="0" algn="l">
              <a:buNone/>
            </a:pPr>
            <a:r>
              <a:rPr lang="en-US" sz="2400" b="0" i="0" u="none" strike="noStrike" baseline="0" dirty="0"/>
              <a:t>Local search algorithms operate by searching from a start state to neighboring states, without keeping track of the paths, nor the set of states that have been reached. That means they are not systematic they might never explore a portion of the search space where a solution resides. </a:t>
            </a:r>
          </a:p>
          <a:p>
            <a:r>
              <a:rPr lang="en-US" sz="2400" b="0" i="0" u="none" strike="noStrike" baseline="0" dirty="0"/>
              <a:t>They use very little memory.</a:t>
            </a:r>
          </a:p>
          <a:p>
            <a:r>
              <a:rPr lang="en-US" sz="2400" dirty="0"/>
              <a:t>T</a:t>
            </a:r>
            <a:r>
              <a:rPr lang="en-US" sz="2400" b="0" i="0" u="none" strike="noStrike" baseline="0" dirty="0"/>
              <a:t>hey can often find reasonable solutions in large or infinite state spaces for which systematic algorithms are unsuitable.</a:t>
            </a:r>
          </a:p>
          <a:p>
            <a:r>
              <a:rPr lang="en-US" sz="2400" dirty="0"/>
              <a:t>C</a:t>
            </a:r>
            <a:r>
              <a:rPr lang="en-US" sz="2400" b="0" i="0" u="none" strike="noStrike" baseline="0" dirty="0"/>
              <a:t>an also solve optimization problems, in which the aim is to find the best state according to an objective function.</a:t>
            </a:r>
            <a:endParaRPr lang="en-US" sz="3600" dirty="0"/>
          </a:p>
        </p:txBody>
      </p:sp>
      <p:sp>
        <p:nvSpPr>
          <p:cNvPr id="5" name="Slide Number Placeholder 4">
            <a:extLst>
              <a:ext uri="{FF2B5EF4-FFF2-40B4-BE49-F238E27FC236}">
                <a16:creationId xmlns:a16="http://schemas.microsoft.com/office/drawing/2014/main" id="{F2C0C609-9F21-49AD-FF3D-0F7AD9F2AD34}"/>
              </a:ext>
            </a:extLst>
          </p:cNvPr>
          <p:cNvSpPr>
            <a:spLocks noGrp="1"/>
          </p:cNvSpPr>
          <p:nvPr>
            <p:ph type="sldNum" sz="quarter" idx="12"/>
          </p:nvPr>
        </p:nvSpPr>
        <p:spPr/>
        <p:txBody>
          <a:bodyPr/>
          <a:lstStyle/>
          <a:p>
            <a:fld id="{9F7ECEBC-3B63-4262-8BE9-06366B519A9F}" type="slidenum">
              <a:rPr lang="hu-HU" smtClean="0"/>
              <a:pPr/>
              <a:t>72</a:t>
            </a:fld>
            <a:endParaRPr lang="hu-HU" dirty="0"/>
          </a:p>
        </p:txBody>
      </p:sp>
      <p:sp>
        <p:nvSpPr>
          <p:cNvPr id="6" name="Title 5">
            <a:extLst>
              <a:ext uri="{FF2B5EF4-FFF2-40B4-BE49-F238E27FC236}">
                <a16:creationId xmlns:a16="http://schemas.microsoft.com/office/drawing/2014/main" id="{B6E79C60-6D57-D1B0-6A82-16102CC0904F}"/>
              </a:ext>
            </a:extLst>
          </p:cNvPr>
          <p:cNvSpPr>
            <a:spLocks noGrp="1"/>
          </p:cNvSpPr>
          <p:nvPr>
            <p:ph type="title"/>
          </p:nvPr>
        </p:nvSpPr>
        <p:spPr/>
        <p:txBody>
          <a:bodyPr/>
          <a:lstStyle/>
          <a:p>
            <a:r>
              <a:rPr lang="en-US" dirty="0"/>
              <a:t>Local search and optimization problems</a:t>
            </a:r>
          </a:p>
        </p:txBody>
      </p:sp>
      <p:sp>
        <p:nvSpPr>
          <p:cNvPr id="3" name="Élőláb helye 2">
            <a:extLst>
              <a:ext uri="{FF2B5EF4-FFF2-40B4-BE49-F238E27FC236}">
                <a16:creationId xmlns:a16="http://schemas.microsoft.com/office/drawing/2014/main" id="{F1997D07-6BEC-182E-02FF-8D74749266D5}"/>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0BEC20AB-25A5-2760-5363-3777524694D5}"/>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6EE36D73-017C-FE88-E5E2-DDBB5C1E2153}"/>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E4EB3C0C-E5F5-C54E-5144-515CF54EACD3}"/>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38149887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F954DAC-C14D-C9F1-2499-85D53D030BBD}"/>
              </a:ext>
            </a:extLst>
          </p:cNvPr>
          <p:cNvSpPr>
            <a:spLocks noGrp="1"/>
          </p:cNvSpPr>
          <p:nvPr>
            <p:ph type="sldNum" sz="quarter" idx="12"/>
          </p:nvPr>
        </p:nvSpPr>
        <p:spPr/>
        <p:txBody>
          <a:bodyPr/>
          <a:lstStyle/>
          <a:p>
            <a:fld id="{9F7ECEBC-3B63-4262-8BE9-06366B519A9F}" type="slidenum">
              <a:rPr lang="hu-HU" smtClean="0"/>
              <a:pPr/>
              <a:t>73</a:t>
            </a:fld>
            <a:endParaRPr lang="hu-HU" dirty="0"/>
          </a:p>
        </p:txBody>
      </p:sp>
      <p:sp>
        <p:nvSpPr>
          <p:cNvPr id="6" name="Title 5">
            <a:extLst>
              <a:ext uri="{FF2B5EF4-FFF2-40B4-BE49-F238E27FC236}">
                <a16:creationId xmlns:a16="http://schemas.microsoft.com/office/drawing/2014/main" id="{6CA673CA-FCB3-26E0-B87E-51E1098B6A96}"/>
              </a:ext>
            </a:extLst>
          </p:cNvPr>
          <p:cNvSpPr>
            <a:spLocks noGrp="1"/>
          </p:cNvSpPr>
          <p:nvPr>
            <p:ph type="title"/>
          </p:nvPr>
        </p:nvSpPr>
        <p:spPr/>
        <p:txBody>
          <a:bodyPr/>
          <a:lstStyle/>
          <a:p>
            <a:r>
              <a:rPr lang="en-US" dirty="0"/>
              <a:t>Local search and optimization problems</a:t>
            </a:r>
          </a:p>
        </p:txBody>
      </p:sp>
      <p:pic>
        <p:nvPicPr>
          <p:cNvPr id="12" name="Content Placeholder 11">
            <a:extLst>
              <a:ext uri="{FF2B5EF4-FFF2-40B4-BE49-F238E27FC236}">
                <a16:creationId xmlns:a16="http://schemas.microsoft.com/office/drawing/2014/main" id="{4743B349-1E00-5336-B9ED-4F5787A27EE3}"/>
              </a:ext>
            </a:extLst>
          </p:cNvPr>
          <p:cNvPicPr>
            <a:picLocks noGrp="1" noChangeAspect="1"/>
          </p:cNvPicPr>
          <p:nvPr>
            <p:ph idx="1"/>
          </p:nvPr>
        </p:nvPicPr>
        <p:blipFill>
          <a:blip r:embed="rId2"/>
          <a:stretch>
            <a:fillRect/>
          </a:stretch>
        </p:blipFill>
        <p:spPr>
          <a:xfrm>
            <a:off x="5081047" y="1670386"/>
            <a:ext cx="6983032" cy="3517227"/>
          </a:xfrm>
        </p:spPr>
      </p:pic>
      <p:sp>
        <p:nvSpPr>
          <p:cNvPr id="13" name="TextBox 12">
            <a:extLst>
              <a:ext uri="{FF2B5EF4-FFF2-40B4-BE49-F238E27FC236}">
                <a16:creationId xmlns:a16="http://schemas.microsoft.com/office/drawing/2014/main" id="{09961FFC-77C3-C02B-96F1-494678214097}"/>
              </a:ext>
            </a:extLst>
          </p:cNvPr>
          <p:cNvSpPr txBox="1"/>
          <p:nvPr/>
        </p:nvSpPr>
        <p:spPr>
          <a:xfrm>
            <a:off x="838200" y="1647334"/>
            <a:ext cx="4751895" cy="3785652"/>
          </a:xfrm>
          <a:prstGeom prst="rect">
            <a:avLst/>
          </a:prstGeom>
          <a:noFill/>
        </p:spPr>
        <p:txBody>
          <a:bodyPr wrap="square" rtlCol="0">
            <a:spAutoFit/>
          </a:bodyPr>
          <a:lstStyle/>
          <a:p>
            <a:r>
              <a:rPr lang="en-US" sz="2400" dirty="0">
                <a:solidFill>
                  <a:srgbClr val="012851"/>
                </a:solidFill>
              </a:rPr>
              <a:t>State space landscape with elevation, if we consider elevation being an objective function then the process of finding the global maximum would be called hill-climbing in the other hand if we consider the elevation a cost function then the process of finding a global minimum would be gradient descent</a:t>
            </a:r>
          </a:p>
        </p:txBody>
      </p:sp>
      <p:sp>
        <p:nvSpPr>
          <p:cNvPr id="2" name="Élőláb helye 2">
            <a:extLst>
              <a:ext uri="{FF2B5EF4-FFF2-40B4-BE49-F238E27FC236}">
                <a16:creationId xmlns:a16="http://schemas.microsoft.com/office/drawing/2014/main" id="{1EA040EF-EF44-7DF8-1BAD-F80EFF2EB6BA}"/>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3" name="Csoportba foglalás 2">
            <a:extLst>
              <a:ext uri="{FF2B5EF4-FFF2-40B4-BE49-F238E27FC236}">
                <a16:creationId xmlns:a16="http://schemas.microsoft.com/office/drawing/2014/main" id="{CEFECFAE-AD74-696D-80F3-028D22C1624C}"/>
              </a:ext>
            </a:extLst>
          </p:cNvPr>
          <p:cNvGrpSpPr/>
          <p:nvPr/>
        </p:nvGrpSpPr>
        <p:grpSpPr>
          <a:xfrm>
            <a:off x="3078726" y="6038296"/>
            <a:ext cx="1736050" cy="787001"/>
            <a:chOff x="6717298" y="6108892"/>
            <a:chExt cx="1736050" cy="787001"/>
          </a:xfrm>
        </p:grpSpPr>
        <p:pic>
          <p:nvPicPr>
            <p:cNvPr id="7" name="Ábra 6">
              <a:extLst>
                <a:ext uri="{FF2B5EF4-FFF2-40B4-BE49-F238E27FC236}">
                  <a16:creationId xmlns:a16="http://schemas.microsoft.com/office/drawing/2014/main" id="{129621A0-03C1-4AF0-2E92-E30DE5B38FC7}"/>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8" name="Ábra 7">
              <a:extLst>
                <a:ext uri="{FF2B5EF4-FFF2-40B4-BE49-F238E27FC236}">
                  <a16:creationId xmlns:a16="http://schemas.microsoft.com/office/drawing/2014/main" id="{5F1B1666-41A6-C39A-2A09-1DBC6AB06B2F}"/>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23196760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50E47A9-07DF-6313-59DC-47F78C8099CC}"/>
              </a:ext>
            </a:extLst>
          </p:cNvPr>
          <p:cNvSpPr>
            <a:spLocks noGrp="1"/>
          </p:cNvSpPr>
          <p:nvPr>
            <p:ph type="sldNum" sz="quarter" idx="12"/>
          </p:nvPr>
        </p:nvSpPr>
        <p:spPr/>
        <p:txBody>
          <a:bodyPr/>
          <a:lstStyle/>
          <a:p>
            <a:fld id="{9F7ECEBC-3B63-4262-8BE9-06366B519A9F}" type="slidenum">
              <a:rPr lang="hu-HU" smtClean="0"/>
              <a:pPr/>
              <a:t>74</a:t>
            </a:fld>
            <a:endParaRPr lang="hu-HU" dirty="0"/>
          </a:p>
        </p:txBody>
      </p:sp>
      <p:sp>
        <p:nvSpPr>
          <p:cNvPr id="6" name="Title 5">
            <a:extLst>
              <a:ext uri="{FF2B5EF4-FFF2-40B4-BE49-F238E27FC236}">
                <a16:creationId xmlns:a16="http://schemas.microsoft.com/office/drawing/2014/main" id="{961B7114-0F92-5777-AB59-6AF41DFEE82A}"/>
              </a:ext>
            </a:extLst>
          </p:cNvPr>
          <p:cNvSpPr>
            <a:spLocks noGrp="1"/>
          </p:cNvSpPr>
          <p:nvPr>
            <p:ph type="title"/>
          </p:nvPr>
        </p:nvSpPr>
        <p:spPr/>
        <p:txBody>
          <a:bodyPr/>
          <a:lstStyle/>
          <a:p>
            <a:r>
              <a:rPr lang="hu-HU" dirty="0"/>
              <a:t>Problem definition</a:t>
            </a:r>
            <a:endParaRPr lang="en-US" dirty="0"/>
          </a:p>
        </p:txBody>
      </p:sp>
      <p:pic>
        <p:nvPicPr>
          <p:cNvPr id="9" name="Content Placeholder 8" descr="Chart, line chart&#10;&#10;Description automatically generated">
            <a:extLst>
              <a:ext uri="{FF2B5EF4-FFF2-40B4-BE49-F238E27FC236}">
                <a16:creationId xmlns:a16="http://schemas.microsoft.com/office/drawing/2014/main" id="{F92D47B8-3E44-D1D8-955B-4A2975B6DC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528651"/>
            <a:ext cx="8004291" cy="4477443"/>
          </a:xfrm>
        </p:spPr>
      </p:pic>
      <p:sp>
        <p:nvSpPr>
          <p:cNvPr id="11" name="TextBox 10">
            <a:extLst>
              <a:ext uri="{FF2B5EF4-FFF2-40B4-BE49-F238E27FC236}">
                <a16:creationId xmlns:a16="http://schemas.microsoft.com/office/drawing/2014/main" id="{7E8191F8-6F48-C5BE-7A03-694892DC4153}"/>
              </a:ext>
            </a:extLst>
          </p:cNvPr>
          <p:cNvSpPr txBox="1"/>
          <p:nvPr/>
        </p:nvSpPr>
        <p:spPr>
          <a:xfrm>
            <a:off x="5157479" y="1730124"/>
            <a:ext cx="6525790" cy="2031325"/>
          </a:xfrm>
          <a:prstGeom prst="rect">
            <a:avLst/>
          </a:prstGeom>
          <a:noFill/>
        </p:spPr>
        <p:txBody>
          <a:bodyPr wrap="square" rtlCol="0">
            <a:spAutoFit/>
          </a:bodyPr>
          <a:lstStyle/>
          <a:p>
            <a:r>
              <a:rPr lang="hu-HU" dirty="0">
                <a:solidFill>
                  <a:srgbClr val="012851"/>
                </a:solidFill>
                <a:latin typeface="Open Sans" panose="020B0606030504020204" pitchFamily="34" charset="0"/>
                <a:ea typeface="Open Sans" panose="020B0606030504020204" pitchFamily="34" charset="0"/>
                <a:cs typeface="Open Sans" panose="020B0606030504020204" pitchFamily="34" charset="0"/>
              </a:rPr>
              <a:t>The </a:t>
            </a:r>
            <a:r>
              <a:rPr lang="hu-HU" b="1" dirty="0">
                <a:solidFill>
                  <a:srgbClr val="012851"/>
                </a:solidFill>
                <a:latin typeface="Open Sans" panose="020B0606030504020204" pitchFamily="34" charset="0"/>
                <a:ea typeface="Open Sans" panose="020B0606030504020204" pitchFamily="34" charset="0"/>
                <a:cs typeface="Open Sans" panose="020B0606030504020204" pitchFamily="34" charset="0"/>
              </a:rPr>
              <a:t>objective function</a:t>
            </a:r>
            <a:r>
              <a:rPr lang="hu-HU" dirty="0">
                <a:solidFill>
                  <a:srgbClr val="012851"/>
                </a:solidFill>
                <a:latin typeface="Open Sans" panose="020B0606030504020204" pitchFamily="34" charset="0"/>
                <a:ea typeface="Open Sans" panose="020B0606030504020204" pitchFamily="34" charset="0"/>
                <a:cs typeface="Open Sans" panose="020B0606030504020204" pitchFamily="34" charset="0"/>
              </a:rPr>
              <a:t> can show some kind of positive value that needs to be maximized (</a:t>
            </a:r>
            <a:r>
              <a:rPr lang="hu-HU" i="1" dirty="0">
                <a:solidFill>
                  <a:srgbClr val="012851"/>
                </a:solidFill>
                <a:latin typeface="Open Sans" panose="020B0606030504020204" pitchFamily="34" charset="0"/>
                <a:ea typeface="Open Sans" panose="020B0606030504020204" pitchFamily="34" charset="0"/>
                <a:cs typeface="Open Sans" panose="020B0606030504020204" pitchFamily="34" charset="0"/>
              </a:rPr>
              <a:t>e.g. profit, population, number of waypoints reached, number of people saved</a:t>
            </a:r>
            <a:r>
              <a:rPr lang="hu-HU" dirty="0">
                <a:solidFill>
                  <a:srgbClr val="012851"/>
                </a:solidFill>
                <a:latin typeface="Open Sans" panose="020B0606030504020204" pitchFamily="34" charset="0"/>
                <a:ea typeface="Open Sans" panose="020B0606030504020204" pitchFamily="34" charset="0"/>
                <a:cs typeface="Open Sans" panose="020B0606030504020204" pitchFamily="34" charset="0"/>
              </a:rPr>
              <a:t>).</a:t>
            </a:r>
          </a:p>
          <a:p>
            <a:endParaRPr lang="hu-HU" dirty="0">
              <a:solidFill>
                <a:srgbClr val="012851"/>
              </a:solidFill>
              <a:latin typeface="Open Sans" panose="020B0606030504020204" pitchFamily="34" charset="0"/>
              <a:ea typeface="Open Sans" panose="020B0606030504020204" pitchFamily="34" charset="0"/>
              <a:cs typeface="Open Sans" panose="020B0606030504020204" pitchFamily="34" charset="0"/>
            </a:endParaRPr>
          </a:p>
          <a:p>
            <a:r>
              <a:rPr lang="hu-HU" dirty="0">
                <a:solidFill>
                  <a:srgbClr val="012851"/>
                </a:solidFill>
                <a:latin typeface="Open Sans" panose="020B0606030504020204" pitchFamily="34" charset="0"/>
                <a:ea typeface="Open Sans" panose="020B0606030504020204" pitchFamily="34" charset="0"/>
                <a:cs typeface="Open Sans" panose="020B0606030504020204" pitchFamily="34" charset="0"/>
              </a:rPr>
              <a:t>Alternatively, it can be a </a:t>
            </a:r>
            <a:r>
              <a:rPr lang="hu-HU" b="1" dirty="0">
                <a:solidFill>
                  <a:srgbClr val="012851"/>
                </a:solidFill>
                <a:latin typeface="Open Sans" panose="020B0606030504020204" pitchFamily="34" charset="0"/>
                <a:ea typeface="Open Sans" panose="020B0606030504020204" pitchFamily="34" charset="0"/>
                <a:cs typeface="Open Sans" panose="020B0606030504020204" pitchFamily="34" charset="0"/>
              </a:rPr>
              <a:t>cost function</a:t>
            </a:r>
            <a:r>
              <a:rPr lang="hu-HU" dirty="0">
                <a:solidFill>
                  <a:srgbClr val="012851"/>
                </a:solidFill>
                <a:latin typeface="Open Sans" panose="020B0606030504020204" pitchFamily="34" charset="0"/>
                <a:ea typeface="Open Sans" panose="020B0606030504020204" pitchFamily="34" charset="0"/>
                <a:cs typeface="Open Sans" panose="020B0606030504020204" pitchFamily="34" charset="0"/>
              </a:rPr>
              <a:t> that needs to be minimized (</a:t>
            </a:r>
            <a:r>
              <a:rPr lang="hu-HU" i="1" dirty="0">
                <a:solidFill>
                  <a:srgbClr val="012851"/>
                </a:solidFill>
                <a:latin typeface="Open Sans" panose="020B0606030504020204" pitchFamily="34" charset="0"/>
                <a:ea typeface="Open Sans" panose="020B0606030504020204" pitchFamily="34" charset="0"/>
                <a:cs typeface="Open Sans" panose="020B0606030504020204" pitchFamily="34" charset="0"/>
              </a:rPr>
              <a:t>e.g. memory usage, CPU usage, energy consumption, financial cost</a:t>
            </a:r>
            <a:r>
              <a:rPr lang="hu-HU" dirty="0">
                <a:solidFill>
                  <a:srgbClr val="012851"/>
                </a:solidFill>
                <a:latin typeface="Open Sans" panose="020B0606030504020204" pitchFamily="34" charset="0"/>
                <a:ea typeface="Open Sans" panose="020B0606030504020204" pitchFamily="34" charset="0"/>
                <a:cs typeface="Open Sans" panose="020B0606030504020204" pitchFamily="34" charset="0"/>
              </a:rPr>
              <a:t>).</a:t>
            </a:r>
            <a:endParaRPr lang="en-US" dirty="0">
              <a:solidFill>
                <a:srgbClr val="01285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Élőláb helye 2">
            <a:extLst>
              <a:ext uri="{FF2B5EF4-FFF2-40B4-BE49-F238E27FC236}">
                <a16:creationId xmlns:a16="http://schemas.microsoft.com/office/drawing/2014/main" id="{63D9FC76-920E-09E7-1343-8AB17E58903F}"/>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3" name="Csoportba foglalás 2">
            <a:extLst>
              <a:ext uri="{FF2B5EF4-FFF2-40B4-BE49-F238E27FC236}">
                <a16:creationId xmlns:a16="http://schemas.microsoft.com/office/drawing/2014/main" id="{9359AF1C-581B-EC3E-D93F-28CBA90945FE}"/>
              </a:ext>
            </a:extLst>
          </p:cNvPr>
          <p:cNvGrpSpPr/>
          <p:nvPr/>
        </p:nvGrpSpPr>
        <p:grpSpPr>
          <a:xfrm>
            <a:off x="3078726" y="6038296"/>
            <a:ext cx="1736050" cy="787001"/>
            <a:chOff x="6717298" y="6108892"/>
            <a:chExt cx="1736050" cy="787001"/>
          </a:xfrm>
        </p:grpSpPr>
        <p:pic>
          <p:nvPicPr>
            <p:cNvPr id="7" name="Ábra 6">
              <a:extLst>
                <a:ext uri="{FF2B5EF4-FFF2-40B4-BE49-F238E27FC236}">
                  <a16:creationId xmlns:a16="http://schemas.microsoft.com/office/drawing/2014/main" id="{1F0E31E7-F72A-3CFC-8F15-5F645F06D2D0}"/>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8" name="Ábra 7">
              <a:extLst>
                <a:ext uri="{FF2B5EF4-FFF2-40B4-BE49-F238E27FC236}">
                  <a16:creationId xmlns:a16="http://schemas.microsoft.com/office/drawing/2014/main" id="{2C6AC27B-A32F-8FA2-39CF-A9127BEB5518}"/>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36609339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50E47A9-07DF-6313-59DC-47F78C8099CC}"/>
              </a:ext>
            </a:extLst>
          </p:cNvPr>
          <p:cNvSpPr>
            <a:spLocks noGrp="1"/>
          </p:cNvSpPr>
          <p:nvPr>
            <p:ph type="sldNum" sz="quarter" idx="12"/>
          </p:nvPr>
        </p:nvSpPr>
        <p:spPr/>
        <p:txBody>
          <a:bodyPr/>
          <a:lstStyle/>
          <a:p>
            <a:fld id="{9F7ECEBC-3B63-4262-8BE9-06366B519A9F}" type="slidenum">
              <a:rPr lang="hu-HU" smtClean="0"/>
              <a:pPr/>
              <a:t>75</a:t>
            </a:fld>
            <a:endParaRPr lang="hu-HU" dirty="0"/>
          </a:p>
        </p:txBody>
      </p:sp>
      <p:sp>
        <p:nvSpPr>
          <p:cNvPr id="6" name="Title 5">
            <a:extLst>
              <a:ext uri="{FF2B5EF4-FFF2-40B4-BE49-F238E27FC236}">
                <a16:creationId xmlns:a16="http://schemas.microsoft.com/office/drawing/2014/main" id="{961B7114-0F92-5777-AB59-6AF41DFEE82A}"/>
              </a:ext>
            </a:extLst>
          </p:cNvPr>
          <p:cNvSpPr>
            <a:spLocks noGrp="1"/>
          </p:cNvSpPr>
          <p:nvPr>
            <p:ph type="title"/>
          </p:nvPr>
        </p:nvSpPr>
        <p:spPr/>
        <p:txBody>
          <a:bodyPr/>
          <a:lstStyle/>
          <a:p>
            <a:r>
              <a:rPr lang="hu-HU" dirty="0"/>
              <a:t>Problem definition</a:t>
            </a:r>
            <a:endParaRPr lang="en-US" dirty="0"/>
          </a:p>
        </p:txBody>
      </p:sp>
      <p:pic>
        <p:nvPicPr>
          <p:cNvPr id="9" name="Content Placeholder 8" descr="Chart, line chart&#10;&#10;Description automatically generated">
            <a:extLst>
              <a:ext uri="{FF2B5EF4-FFF2-40B4-BE49-F238E27FC236}">
                <a16:creationId xmlns:a16="http://schemas.microsoft.com/office/drawing/2014/main" id="{F92D47B8-3E44-D1D8-955B-4A2975B6DC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528651"/>
            <a:ext cx="8004291" cy="4477443"/>
          </a:xfrm>
        </p:spPr>
      </p:pic>
      <p:sp>
        <p:nvSpPr>
          <p:cNvPr id="11" name="TextBox 10">
            <a:extLst>
              <a:ext uri="{FF2B5EF4-FFF2-40B4-BE49-F238E27FC236}">
                <a16:creationId xmlns:a16="http://schemas.microsoft.com/office/drawing/2014/main" id="{7E8191F8-6F48-C5BE-7A03-694892DC4153}"/>
              </a:ext>
            </a:extLst>
          </p:cNvPr>
          <p:cNvSpPr txBox="1"/>
          <p:nvPr/>
        </p:nvSpPr>
        <p:spPr>
          <a:xfrm>
            <a:off x="5157479" y="1730124"/>
            <a:ext cx="6525790" cy="1477328"/>
          </a:xfrm>
          <a:prstGeom prst="rect">
            <a:avLst/>
          </a:prstGeom>
          <a:noFill/>
        </p:spPr>
        <p:txBody>
          <a:bodyPr wrap="square" rtlCol="0">
            <a:spAutoFit/>
          </a:bodyPr>
          <a:lstStyle/>
          <a:p>
            <a:r>
              <a:rPr lang="hu-HU" dirty="0">
                <a:solidFill>
                  <a:srgbClr val="012851"/>
                </a:solidFill>
                <a:latin typeface="Open Sans" panose="020B0606030504020204" pitchFamily="34" charset="0"/>
                <a:ea typeface="Open Sans" panose="020B0606030504020204" pitchFamily="34" charset="0"/>
                <a:cs typeface="Open Sans" panose="020B0606030504020204" pitchFamily="34" charset="0"/>
              </a:rPr>
              <a:t>Simplest way of finding a solution: exhaustive search.</a:t>
            </a:r>
          </a:p>
          <a:p>
            <a:r>
              <a:rPr lang="hu-HU" dirty="0">
                <a:solidFill>
                  <a:srgbClr val="012851"/>
                </a:solidFill>
                <a:latin typeface="Open Sans" panose="020B0606030504020204" pitchFamily="34" charset="0"/>
                <a:ea typeface="Open Sans" panose="020B0606030504020204" pitchFamily="34" charset="0"/>
                <a:cs typeface="Open Sans" panose="020B0606030504020204" pitchFamily="34" charset="0"/>
              </a:rPr>
              <a:t>On a one-dimensional problem space this looks doable, yet even there we can run into problems.</a:t>
            </a:r>
          </a:p>
          <a:p>
            <a:endParaRPr lang="hu-HU" dirty="0">
              <a:solidFill>
                <a:srgbClr val="012851"/>
              </a:solidFill>
              <a:latin typeface="Open Sans" panose="020B0606030504020204" pitchFamily="34" charset="0"/>
              <a:ea typeface="Open Sans" panose="020B0606030504020204" pitchFamily="34" charset="0"/>
              <a:cs typeface="Open Sans" panose="020B0606030504020204" pitchFamily="34" charset="0"/>
            </a:endParaRPr>
          </a:p>
          <a:p>
            <a:r>
              <a:rPr lang="hu-HU" dirty="0">
                <a:solidFill>
                  <a:srgbClr val="012851"/>
                </a:solidFill>
                <a:latin typeface="Open Sans" panose="020B0606030504020204" pitchFamily="34" charset="0"/>
                <a:ea typeface="Open Sans" panose="020B0606030504020204" pitchFamily="34" charset="0"/>
                <a:cs typeface="Open Sans" panose="020B0606030504020204" pitchFamily="34" charset="0"/>
              </a:rPr>
              <a:t>Can be costly / impossible</a:t>
            </a:r>
            <a:endParaRPr lang="en-US" dirty="0">
              <a:solidFill>
                <a:srgbClr val="01285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Élőláb helye 2">
            <a:extLst>
              <a:ext uri="{FF2B5EF4-FFF2-40B4-BE49-F238E27FC236}">
                <a16:creationId xmlns:a16="http://schemas.microsoft.com/office/drawing/2014/main" id="{964615D4-65B6-3A40-3ABE-5809C23A4975}"/>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3" name="Csoportba foglalás 2">
            <a:extLst>
              <a:ext uri="{FF2B5EF4-FFF2-40B4-BE49-F238E27FC236}">
                <a16:creationId xmlns:a16="http://schemas.microsoft.com/office/drawing/2014/main" id="{96B535B3-3928-31C8-679C-189D59C2A217}"/>
              </a:ext>
            </a:extLst>
          </p:cNvPr>
          <p:cNvGrpSpPr/>
          <p:nvPr/>
        </p:nvGrpSpPr>
        <p:grpSpPr>
          <a:xfrm>
            <a:off x="3078726" y="6038296"/>
            <a:ext cx="1736050" cy="787001"/>
            <a:chOff x="6717298" y="6108892"/>
            <a:chExt cx="1736050" cy="787001"/>
          </a:xfrm>
        </p:grpSpPr>
        <p:pic>
          <p:nvPicPr>
            <p:cNvPr id="7" name="Ábra 6">
              <a:extLst>
                <a:ext uri="{FF2B5EF4-FFF2-40B4-BE49-F238E27FC236}">
                  <a16:creationId xmlns:a16="http://schemas.microsoft.com/office/drawing/2014/main" id="{6200D1E1-7E91-329B-4E8E-09312260ECB6}"/>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8" name="Ábra 7">
              <a:extLst>
                <a:ext uri="{FF2B5EF4-FFF2-40B4-BE49-F238E27FC236}">
                  <a16:creationId xmlns:a16="http://schemas.microsoft.com/office/drawing/2014/main" id="{9D053B74-8E8A-450F-0BD4-1C8A6E948992}"/>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7844794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50E47A9-07DF-6313-59DC-47F78C8099CC}"/>
              </a:ext>
            </a:extLst>
          </p:cNvPr>
          <p:cNvSpPr>
            <a:spLocks noGrp="1"/>
          </p:cNvSpPr>
          <p:nvPr>
            <p:ph type="sldNum" sz="quarter" idx="12"/>
          </p:nvPr>
        </p:nvSpPr>
        <p:spPr/>
        <p:txBody>
          <a:bodyPr/>
          <a:lstStyle/>
          <a:p>
            <a:fld id="{9F7ECEBC-3B63-4262-8BE9-06366B519A9F}" type="slidenum">
              <a:rPr lang="hu-HU" smtClean="0"/>
              <a:pPr/>
              <a:t>76</a:t>
            </a:fld>
            <a:endParaRPr lang="hu-HU" dirty="0"/>
          </a:p>
        </p:txBody>
      </p:sp>
      <p:sp>
        <p:nvSpPr>
          <p:cNvPr id="6" name="Title 5">
            <a:extLst>
              <a:ext uri="{FF2B5EF4-FFF2-40B4-BE49-F238E27FC236}">
                <a16:creationId xmlns:a16="http://schemas.microsoft.com/office/drawing/2014/main" id="{961B7114-0F92-5777-AB59-6AF41DFEE82A}"/>
              </a:ext>
            </a:extLst>
          </p:cNvPr>
          <p:cNvSpPr>
            <a:spLocks noGrp="1"/>
          </p:cNvSpPr>
          <p:nvPr>
            <p:ph type="title"/>
          </p:nvPr>
        </p:nvSpPr>
        <p:spPr/>
        <p:txBody>
          <a:bodyPr/>
          <a:lstStyle/>
          <a:p>
            <a:r>
              <a:rPr lang="hu-HU" dirty="0"/>
              <a:t>Problem definition</a:t>
            </a:r>
            <a:endParaRPr lang="en-US" dirty="0"/>
          </a:p>
        </p:txBody>
      </p:sp>
      <p:pic>
        <p:nvPicPr>
          <p:cNvPr id="9" name="Content Placeholder 8" descr="Chart, line chart&#10;&#10;Description automatically generated">
            <a:extLst>
              <a:ext uri="{FF2B5EF4-FFF2-40B4-BE49-F238E27FC236}">
                <a16:creationId xmlns:a16="http://schemas.microsoft.com/office/drawing/2014/main" id="{F92D47B8-3E44-D1D8-955B-4A2975B6DC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517" y="1528651"/>
            <a:ext cx="8004291" cy="4477443"/>
          </a:xfrm>
        </p:spPr>
      </p:pic>
      <p:sp>
        <p:nvSpPr>
          <p:cNvPr id="11" name="TextBox 10">
            <a:extLst>
              <a:ext uri="{FF2B5EF4-FFF2-40B4-BE49-F238E27FC236}">
                <a16:creationId xmlns:a16="http://schemas.microsoft.com/office/drawing/2014/main" id="{7E8191F8-6F48-C5BE-7A03-694892DC4153}"/>
              </a:ext>
            </a:extLst>
          </p:cNvPr>
          <p:cNvSpPr txBox="1"/>
          <p:nvPr/>
        </p:nvSpPr>
        <p:spPr>
          <a:xfrm>
            <a:off x="5157479" y="1730124"/>
            <a:ext cx="6525790" cy="923330"/>
          </a:xfrm>
          <a:prstGeom prst="rect">
            <a:avLst/>
          </a:prstGeom>
          <a:noFill/>
        </p:spPr>
        <p:txBody>
          <a:bodyPr wrap="square" rtlCol="0">
            <a:spAutoFit/>
          </a:bodyPr>
          <a:lstStyle/>
          <a:p>
            <a:r>
              <a:rPr lang="hu-HU" dirty="0">
                <a:solidFill>
                  <a:srgbClr val="012851"/>
                </a:solidFill>
                <a:latin typeface="Open Sans" panose="020B0606030504020204" pitchFamily="34" charset="0"/>
                <a:ea typeface="Open Sans" panose="020B0606030504020204" pitchFamily="34" charset="0"/>
                <a:cs typeface="Open Sans" panose="020B0606030504020204" pitchFamily="34" charset="0"/>
              </a:rPr>
              <a:t>Simple heuristic using local characteristics (gradient):</a:t>
            </a:r>
          </a:p>
          <a:p>
            <a:r>
              <a:rPr lang="hu-HU" b="1" dirty="0">
                <a:solidFill>
                  <a:srgbClr val="012851"/>
                </a:solidFill>
                <a:latin typeface="Open Sans" panose="020B0606030504020204" pitchFamily="34" charset="0"/>
                <a:ea typeface="Open Sans" panose="020B0606030504020204" pitchFamily="34" charset="0"/>
                <a:cs typeface="Open Sans" panose="020B0606030504020204" pitchFamily="34" charset="0"/>
              </a:rPr>
              <a:t>Hill Climbing</a:t>
            </a:r>
            <a:r>
              <a:rPr lang="hu-HU" dirty="0">
                <a:solidFill>
                  <a:srgbClr val="012851"/>
                </a:solidFill>
                <a:latin typeface="Open Sans" panose="020B0606030504020204" pitchFamily="34" charset="0"/>
                <a:ea typeface="Open Sans" panose="020B0606030504020204" pitchFamily="34" charset="0"/>
                <a:cs typeface="Open Sans" panose="020B0606030504020204" pitchFamily="34" charset="0"/>
              </a:rPr>
              <a:t> for maximization problems</a:t>
            </a:r>
          </a:p>
          <a:p>
            <a:r>
              <a:rPr lang="hu-HU" b="1" dirty="0">
                <a:solidFill>
                  <a:srgbClr val="012851"/>
                </a:solidFill>
                <a:latin typeface="Open Sans" panose="020B0606030504020204" pitchFamily="34" charset="0"/>
                <a:ea typeface="Open Sans" panose="020B0606030504020204" pitchFamily="34" charset="0"/>
                <a:cs typeface="Open Sans" panose="020B0606030504020204" pitchFamily="34" charset="0"/>
              </a:rPr>
              <a:t>Gradient Descent</a:t>
            </a:r>
            <a:r>
              <a:rPr lang="hu-HU" dirty="0">
                <a:solidFill>
                  <a:srgbClr val="012851"/>
                </a:solidFill>
                <a:latin typeface="Open Sans" panose="020B0606030504020204" pitchFamily="34" charset="0"/>
                <a:ea typeface="Open Sans" panose="020B0606030504020204" pitchFamily="34" charset="0"/>
                <a:cs typeface="Open Sans" panose="020B0606030504020204" pitchFamily="34" charset="0"/>
              </a:rPr>
              <a:t> for  minimization problems</a:t>
            </a:r>
            <a:endParaRPr lang="en-US" dirty="0">
              <a:solidFill>
                <a:srgbClr val="01285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Élőláb helye 2">
            <a:extLst>
              <a:ext uri="{FF2B5EF4-FFF2-40B4-BE49-F238E27FC236}">
                <a16:creationId xmlns:a16="http://schemas.microsoft.com/office/drawing/2014/main" id="{A2F7DC14-793B-9449-F74F-3C418CB8D049}"/>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3" name="Csoportba foglalás 2">
            <a:extLst>
              <a:ext uri="{FF2B5EF4-FFF2-40B4-BE49-F238E27FC236}">
                <a16:creationId xmlns:a16="http://schemas.microsoft.com/office/drawing/2014/main" id="{262E77ED-7C07-EAAB-5E9F-707937960C29}"/>
              </a:ext>
            </a:extLst>
          </p:cNvPr>
          <p:cNvGrpSpPr/>
          <p:nvPr/>
        </p:nvGrpSpPr>
        <p:grpSpPr>
          <a:xfrm>
            <a:off x="3078726" y="6038296"/>
            <a:ext cx="1736050" cy="787001"/>
            <a:chOff x="6717298" y="6108892"/>
            <a:chExt cx="1736050" cy="787001"/>
          </a:xfrm>
        </p:grpSpPr>
        <p:pic>
          <p:nvPicPr>
            <p:cNvPr id="7" name="Ábra 6">
              <a:extLst>
                <a:ext uri="{FF2B5EF4-FFF2-40B4-BE49-F238E27FC236}">
                  <a16:creationId xmlns:a16="http://schemas.microsoft.com/office/drawing/2014/main" id="{C0A53BD7-1255-B51A-E929-A3F4844CF07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8" name="Ábra 7">
              <a:extLst>
                <a:ext uri="{FF2B5EF4-FFF2-40B4-BE49-F238E27FC236}">
                  <a16:creationId xmlns:a16="http://schemas.microsoft.com/office/drawing/2014/main" id="{4C71C0BB-9C3C-6C32-6DF6-C8B3061DE73D}"/>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6244721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EF7C1FE3-7353-31C0-86C5-7D615D6DCD2A}"/>
              </a:ext>
            </a:extLst>
          </p:cNvPr>
          <p:cNvPicPr>
            <a:picLocks noGrp="1" noChangeAspect="1"/>
          </p:cNvPicPr>
          <p:nvPr>
            <p:ph idx="1"/>
          </p:nvPr>
        </p:nvPicPr>
        <p:blipFill>
          <a:blip r:embed="rId2"/>
          <a:stretch>
            <a:fillRect/>
          </a:stretch>
        </p:blipFill>
        <p:spPr>
          <a:xfrm>
            <a:off x="1884397" y="3754434"/>
            <a:ext cx="8423206" cy="2205444"/>
          </a:xfrm>
        </p:spPr>
      </p:pic>
      <p:sp>
        <p:nvSpPr>
          <p:cNvPr id="5" name="Slide Number Placeholder 4">
            <a:extLst>
              <a:ext uri="{FF2B5EF4-FFF2-40B4-BE49-F238E27FC236}">
                <a16:creationId xmlns:a16="http://schemas.microsoft.com/office/drawing/2014/main" id="{FDFA2DFB-7044-4BE8-CDD5-B75CAD6E95B4}"/>
              </a:ext>
            </a:extLst>
          </p:cNvPr>
          <p:cNvSpPr>
            <a:spLocks noGrp="1"/>
          </p:cNvSpPr>
          <p:nvPr>
            <p:ph type="sldNum" sz="quarter" idx="12"/>
          </p:nvPr>
        </p:nvSpPr>
        <p:spPr/>
        <p:txBody>
          <a:bodyPr/>
          <a:lstStyle/>
          <a:p>
            <a:fld id="{9F7ECEBC-3B63-4262-8BE9-06366B519A9F}" type="slidenum">
              <a:rPr lang="hu-HU" smtClean="0"/>
              <a:pPr/>
              <a:t>77</a:t>
            </a:fld>
            <a:endParaRPr lang="hu-HU" dirty="0"/>
          </a:p>
        </p:txBody>
      </p:sp>
      <p:sp>
        <p:nvSpPr>
          <p:cNvPr id="6" name="Title 5">
            <a:extLst>
              <a:ext uri="{FF2B5EF4-FFF2-40B4-BE49-F238E27FC236}">
                <a16:creationId xmlns:a16="http://schemas.microsoft.com/office/drawing/2014/main" id="{1D4F0A1F-B201-CBE5-2184-46261619FB43}"/>
              </a:ext>
            </a:extLst>
          </p:cNvPr>
          <p:cNvSpPr>
            <a:spLocks noGrp="1"/>
          </p:cNvSpPr>
          <p:nvPr>
            <p:ph type="title"/>
          </p:nvPr>
        </p:nvSpPr>
        <p:spPr/>
        <p:txBody>
          <a:bodyPr/>
          <a:lstStyle/>
          <a:p>
            <a:r>
              <a:rPr lang="en-US" dirty="0"/>
              <a:t>Hill-climbing search</a:t>
            </a:r>
          </a:p>
        </p:txBody>
      </p:sp>
      <p:sp>
        <p:nvSpPr>
          <p:cNvPr id="12" name="TextBox 11">
            <a:extLst>
              <a:ext uri="{FF2B5EF4-FFF2-40B4-BE49-F238E27FC236}">
                <a16:creationId xmlns:a16="http://schemas.microsoft.com/office/drawing/2014/main" id="{56E40B32-750F-B90E-258C-AB7E1DAA1618}"/>
              </a:ext>
            </a:extLst>
          </p:cNvPr>
          <p:cNvSpPr txBox="1"/>
          <p:nvPr/>
        </p:nvSpPr>
        <p:spPr>
          <a:xfrm>
            <a:off x="942679" y="1742550"/>
            <a:ext cx="10642863" cy="1938992"/>
          </a:xfrm>
          <a:prstGeom prst="rect">
            <a:avLst/>
          </a:prstGeom>
          <a:noFill/>
        </p:spPr>
        <p:txBody>
          <a:bodyPr wrap="square" rtlCol="0">
            <a:spAutoFit/>
          </a:bodyPr>
          <a:lstStyle/>
          <a:p>
            <a:pPr marL="342900" indent="-342900" algn="l">
              <a:buFont typeface="Arial" panose="020B0604020202020204" pitchFamily="34" charset="0"/>
              <a:buChar char="•"/>
            </a:pPr>
            <a:r>
              <a:rPr lang="en-US" sz="2400" dirty="0">
                <a:solidFill>
                  <a:srgbClr val="012851"/>
                </a:solidFill>
                <a:latin typeface="Open Sans" panose="020B0606030504020204" pitchFamily="34" charset="0"/>
                <a:ea typeface="Open Sans" panose="020B0606030504020204" pitchFamily="34" charset="0"/>
                <a:cs typeface="Open Sans" panose="020B0606030504020204" pitchFamily="34" charset="0"/>
              </a:rPr>
              <a:t>O</a:t>
            </a:r>
            <a:r>
              <a:rPr lang="en-US" sz="2400" b="0" i="0" u="none" strike="noStrike" baseline="0" dirty="0">
                <a:solidFill>
                  <a:srgbClr val="012851"/>
                </a:solidFill>
                <a:latin typeface="Open Sans" panose="020B0606030504020204" pitchFamily="34" charset="0"/>
                <a:ea typeface="Open Sans" panose="020B0606030504020204" pitchFamily="34" charset="0"/>
                <a:cs typeface="Open Sans" panose="020B0606030504020204" pitchFamily="34" charset="0"/>
              </a:rPr>
              <a:t>n each iteration it moves the current state to the neighboring state with highest value. </a:t>
            </a:r>
          </a:p>
          <a:p>
            <a:pPr marL="342900" indent="-342900" algn="l">
              <a:buFont typeface="Arial" panose="020B0604020202020204" pitchFamily="34" charset="0"/>
              <a:buChar char="•"/>
            </a:pPr>
            <a:r>
              <a:rPr lang="en-US" sz="2400" b="0" i="0" u="none" strike="noStrike" baseline="0" dirty="0">
                <a:solidFill>
                  <a:srgbClr val="012851"/>
                </a:solidFill>
                <a:latin typeface="Open Sans" panose="020B0606030504020204" pitchFamily="34" charset="0"/>
                <a:ea typeface="Open Sans" panose="020B0606030504020204" pitchFamily="34" charset="0"/>
                <a:cs typeface="Open Sans" panose="020B0606030504020204" pitchFamily="34" charset="0"/>
              </a:rPr>
              <a:t>It heads in the direction that provides the steepest ascent.</a:t>
            </a:r>
          </a:p>
          <a:p>
            <a:pPr marL="342900" indent="-342900" algn="l">
              <a:buFont typeface="Arial" panose="020B0604020202020204" pitchFamily="34" charset="0"/>
              <a:buChar char="•"/>
            </a:pPr>
            <a:r>
              <a:rPr lang="en-US" sz="2400" dirty="0">
                <a:solidFill>
                  <a:srgbClr val="012851"/>
                </a:solidFill>
                <a:latin typeface="Open Sans" panose="020B0606030504020204" pitchFamily="34" charset="0"/>
                <a:ea typeface="Open Sans" panose="020B0606030504020204" pitchFamily="34" charset="0"/>
                <a:cs typeface="Open Sans" panose="020B0606030504020204" pitchFamily="34" charset="0"/>
              </a:rPr>
              <a:t>It terminates when it reaches a peak where no neighbor has a higher value.</a:t>
            </a:r>
          </a:p>
        </p:txBody>
      </p:sp>
      <p:sp>
        <p:nvSpPr>
          <p:cNvPr id="2" name="Élőláb helye 2">
            <a:extLst>
              <a:ext uri="{FF2B5EF4-FFF2-40B4-BE49-F238E27FC236}">
                <a16:creationId xmlns:a16="http://schemas.microsoft.com/office/drawing/2014/main" id="{76CF5B3C-D9AC-8CC1-A8D2-731418C5FF4E}"/>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3" name="Csoportba foglalás 2">
            <a:extLst>
              <a:ext uri="{FF2B5EF4-FFF2-40B4-BE49-F238E27FC236}">
                <a16:creationId xmlns:a16="http://schemas.microsoft.com/office/drawing/2014/main" id="{5C390142-B3AA-9D1F-03CA-A48B867D633E}"/>
              </a:ext>
            </a:extLst>
          </p:cNvPr>
          <p:cNvGrpSpPr/>
          <p:nvPr/>
        </p:nvGrpSpPr>
        <p:grpSpPr>
          <a:xfrm>
            <a:off x="3078726" y="6038296"/>
            <a:ext cx="1736050" cy="787001"/>
            <a:chOff x="6717298" y="6108892"/>
            <a:chExt cx="1736050" cy="787001"/>
          </a:xfrm>
        </p:grpSpPr>
        <p:pic>
          <p:nvPicPr>
            <p:cNvPr id="7" name="Ábra 6">
              <a:extLst>
                <a:ext uri="{FF2B5EF4-FFF2-40B4-BE49-F238E27FC236}">
                  <a16:creationId xmlns:a16="http://schemas.microsoft.com/office/drawing/2014/main" id="{A6D7787E-3F19-9E63-B587-A995D9AAE98C}"/>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490ABD7F-960C-763F-FF1A-196E60282ACF}"/>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286769624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4977D6-10C4-95C4-2659-8A38F5EBADE9}"/>
              </a:ext>
            </a:extLst>
          </p:cNvPr>
          <p:cNvSpPr>
            <a:spLocks noGrp="1"/>
          </p:cNvSpPr>
          <p:nvPr>
            <p:ph idx="1"/>
          </p:nvPr>
        </p:nvSpPr>
        <p:spPr/>
        <p:txBody>
          <a:bodyPr>
            <a:normAutofit lnSpcReduction="10000"/>
          </a:bodyPr>
          <a:lstStyle/>
          <a:p>
            <a:pPr marL="0" indent="0">
              <a:buNone/>
            </a:pPr>
            <a:r>
              <a:rPr lang="en-US" dirty="0"/>
              <a:t>Simple Hill-Climbing:</a:t>
            </a:r>
            <a:br>
              <a:rPr lang="en-US" dirty="0"/>
            </a:br>
            <a:r>
              <a:rPr lang="en-US" dirty="0"/>
              <a:t>It examines the neighboring nodes one by one and selects the first neighboring node which optimizes the current cost as the next node.</a:t>
            </a:r>
          </a:p>
          <a:p>
            <a:r>
              <a:rPr lang="en-US" dirty="0"/>
              <a:t>If initial state is a goal state, then stop and return success otherwise current state = initial state.</a:t>
            </a:r>
          </a:p>
          <a:p>
            <a:r>
              <a:rPr lang="en-US" dirty="0"/>
              <a:t>Loop until solution is found or no new state:</a:t>
            </a:r>
          </a:p>
          <a:p>
            <a:pPr lvl="1"/>
            <a:r>
              <a:rPr lang="en-US" dirty="0"/>
              <a:t>If the current state is a goal state, then stop and return success</a:t>
            </a:r>
          </a:p>
          <a:p>
            <a:pPr lvl="1"/>
            <a:r>
              <a:rPr lang="en-US" dirty="0"/>
              <a:t>Select a new state.</a:t>
            </a:r>
          </a:p>
          <a:p>
            <a:pPr lvl="1"/>
            <a:r>
              <a:rPr lang="en-US" dirty="0"/>
              <a:t>If the new state is better than the current state, then make the new state the current state.</a:t>
            </a:r>
          </a:p>
        </p:txBody>
      </p:sp>
      <p:sp>
        <p:nvSpPr>
          <p:cNvPr id="5" name="Slide Number Placeholder 4">
            <a:extLst>
              <a:ext uri="{FF2B5EF4-FFF2-40B4-BE49-F238E27FC236}">
                <a16:creationId xmlns:a16="http://schemas.microsoft.com/office/drawing/2014/main" id="{FF08D925-3AF3-5E84-7B65-DD0825B0147F}"/>
              </a:ext>
            </a:extLst>
          </p:cNvPr>
          <p:cNvSpPr>
            <a:spLocks noGrp="1"/>
          </p:cNvSpPr>
          <p:nvPr>
            <p:ph type="sldNum" sz="quarter" idx="12"/>
          </p:nvPr>
        </p:nvSpPr>
        <p:spPr/>
        <p:txBody>
          <a:bodyPr/>
          <a:lstStyle/>
          <a:p>
            <a:fld id="{9F7ECEBC-3B63-4262-8BE9-06366B519A9F}" type="slidenum">
              <a:rPr lang="hu-HU" smtClean="0"/>
              <a:pPr/>
              <a:t>78</a:t>
            </a:fld>
            <a:endParaRPr lang="hu-HU" dirty="0"/>
          </a:p>
        </p:txBody>
      </p:sp>
      <p:sp>
        <p:nvSpPr>
          <p:cNvPr id="6" name="Title 5">
            <a:extLst>
              <a:ext uri="{FF2B5EF4-FFF2-40B4-BE49-F238E27FC236}">
                <a16:creationId xmlns:a16="http://schemas.microsoft.com/office/drawing/2014/main" id="{1589D0AB-1C9B-7E41-F743-B94B4D5F1AD5}"/>
              </a:ext>
            </a:extLst>
          </p:cNvPr>
          <p:cNvSpPr>
            <a:spLocks noGrp="1"/>
          </p:cNvSpPr>
          <p:nvPr>
            <p:ph type="title"/>
          </p:nvPr>
        </p:nvSpPr>
        <p:spPr/>
        <p:txBody>
          <a:bodyPr/>
          <a:lstStyle/>
          <a:p>
            <a:r>
              <a:rPr lang="en-US" dirty="0"/>
              <a:t>Types of hill-climbing algorithm</a:t>
            </a:r>
          </a:p>
        </p:txBody>
      </p:sp>
      <p:sp>
        <p:nvSpPr>
          <p:cNvPr id="3" name="Élőláb helye 2">
            <a:extLst>
              <a:ext uri="{FF2B5EF4-FFF2-40B4-BE49-F238E27FC236}">
                <a16:creationId xmlns:a16="http://schemas.microsoft.com/office/drawing/2014/main" id="{01CAF576-0F2E-248B-5E85-85AF6F90ADE1}"/>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D8C9B039-1BE3-1B74-0F1B-ED8F3D710144}"/>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DAA44996-0AF5-3EA7-E6B2-510E34FEB94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1C6901D1-AC26-9435-0FAC-B69E47A40FF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425131539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92AE847-7602-E78A-D73E-4F803A686C1A}"/>
              </a:ext>
            </a:extLst>
          </p:cNvPr>
          <p:cNvSpPr>
            <a:spLocks noGrp="1"/>
          </p:cNvSpPr>
          <p:nvPr>
            <p:ph idx="1"/>
          </p:nvPr>
        </p:nvSpPr>
        <p:spPr>
          <a:xfrm>
            <a:off x="838200" y="1548721"/>
            <a:ext cx="10515600" cy="4333605"/>
          </a:xfrm>
        </p:spPr>
        <p:txBody>
          <a:bodyPr>
            <a:normAutofit/>
          </a:bodyPr>
          <a:lstStyle/>
          <a:p>
            <a:pPr marL="0" indent="0">
              <a:buNone/>
            </a:pPr>
            <a:r>
              <a:rPr lang="en-US" sz="2000" dirty="0"/>
              <a:t>Steepest-Ascent Hill-Climbing:</a:t>
            </a:r>
          </a:p>
          <a:p>
            <a:pPr marL="0" indent="0">
              <a:buNone/>
            </a:pPr>
            <a:r>
              <a:rPr lang="en-US" sz="2000" dirty="0"/>
              <a:t>This variation examines all the neighboring nodes of the current state and selects one neighbor node which is closest to the goal state, it consumes more time as it searches for multiple neighbors.</a:t>
            </a:r>
          </a:p>
          <a:p>
            <a:r>
              <a:rPr lang="en-US" sz="2000" dirty="0"/>
              <a:t>If initial state is a goal state, then stop and return success otherwise current state = initial state.</a:t>
            </a:r>
          </a:p>
          <a:p>
            <a:r>
              <a:rPr lang="en-US" sz="2000" dirty="0"/>
              <a:t>Loop until solution is found or no new state:</a:t>
            </a:r>
          </a:p>
          <a:p>
            <a:pPr lvl="1"/>
            <a:r>
              <a:rPr lang="en-US" sz="2000" dirty="0"/>
              <a:t>Select a new state </a:t>
            </a:r>
          </a:p>
          <a:p>
            <a:pPr lvl="1"/>
            <a:r>
              <a:rPr lang="en-US" sz="2000" dirty="0"/>
              <a:t>Initialize a best state = current state</a:t>
            </a:r>
          </a:p>
          <a:p>
            <a:pPr lvl="1"/>
            <a:r>
              <a:rPr lang="en-US" sz="2000" dirty="0"/>
              <a:t>If current state is goal state, then stop and return success</a:t>
            </a:r>
          </a:p>
          <a:p>
            <a:pPr lvl="1"/>
            <a:r>
              <a:rPr lang="en-US" sz="2000" dirty="0"/>
              <a:t>If new state is better than the best state, then make the best state = new state</a:t>
            </a:r>
          </a:p>
          <a:p>
            <a:pPr lvl="1"/>
            <a:r>
              <a:rPr lang="en-US" sz="2000" dirty="0"/>
              <a:t>Make the best state as the current state</a:t>
            </a:r>
          </a:p>
          <a:p>
            <a:pPr marL="0" indent="0">
              <a:buNone/>
            </a:pPr>
            <a:endParaRPr lang="en-US" sz="1800" dirty="0"/>
          </a:p>
        </p:txBody>
      </p:sp>
      <p:sp>
        <p:nvSpPr>
          <p:cNvPr id="5" name="Slide Number Placeholder 4">
            <a:extLst>
              <a:ext uri="{FF2B5EF4-FFF2-40B4-BE49-F238E27FC236}">
                <a16:creationId xmlns:a16="http://schemas.microsoft.com/office/drawing/2014/main" id="{A1A9AA0D-53FF-EBDF-207A-561AE436BE58}"/>
              </a:ext>
            </a:extLst>
          </p:cNvPr>
          <p:cNvSpPr>
            <a:spLocks noGrp="1"/>
          </p:cNvSpPr>
          <p:nvPr>
            <p:ph type="sldNum" sz="quarter" idx="12"/>
          </p:nvPr>
        </p:nvSpPr>
        <p:spPr/>
        <p:txBody>
          <a:bodyPr/>
          <a:lstStyle/>
          <a:p>
            <a:fld id="{9F7ECEBC-3B63-4262-8BE9-06366B519A9F}" type="slidenum">
              <a:rPr lang="hu-HU" smtClean="0"/>
              <a:pPr/>
              <a:t>79</a:t>
            </a:fld>
            <a:endParaRPr lang="hu-HU" dirty="0"/>
          </a:p>
        </p:txBody>
      </p:sp>
      <p:sp>
        <p:nvSpPr>
          <p:cNvPr id="6" name="Title 5">
            <a:extLst>
              <a:ext uri="{FF2B5EF4-FFF2-40B4-BE49-F238E27FC236}">
                <a16:creationId xmlns:a16="http://schemas.microsoft.com/office/drawing/2014/main" id="{ECB3DD35-F0CF-1C7C-6B72-D3AA2B22F81B}"/>
              </a:ext>
            </a:extLst>
          </p:cNvPr>
          <p:cNvSpPr>
            <a:spLocks noGrp="1"/>
          </p:cNvSpPr>
          <p:nvPr>
            <p:ph type="title"/>
          </p:nvPr>
        </p:nvSpPr>
        <p:spPr/>
        <p:txBody>
          <a:bodyPr/>
          <a:lstStyle/>
          <a:p>
            <a:r>
              <a:rPr lang="en-US" dirty="0"/>
              <a:t>Types of hill-climbing algorithm</a:t>
            </a:r>
          </a:p>
        </p:txBody>
      </p:sp>
      <p:sp>
        <p:nvSpPr>
          <p:cNvPr id="3" name="Élőláb helye 2">
            <a:extLst>
              <a:ext uri="{FF2B5EF4-FFF2-40B4-BE49-F238E27FC236}">
                <a16:creationId xmlns:a16="http://schemas.microsoft.com/office/drawing/2014/main" id="{3FF0364D-AC3D-180E-5943-06BB2E6B2E94}"/>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F76C8DBF-2659-60D3-E2FB-3A7499271F15}"/>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FCC73CA7-021A-9D3C-9D11-AD669FEBD5E7}"/>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26FB2C41-1F7F-68E7-1676-964783D9B70B}"/>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2326836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rtalom helye 1">
            <a:extLst>
              <a:ext uri="{FF2B5EF4-FFF2-40B4-BE49-F238E27FC236}">
                <a16:creationId xmlns:a16="http://schemas.microsoft.com/office/drawing/2014/main" id="{3AE162E0-6F9C-0BED-AD04-C2DEFA3E497B}"/>
              </a:ext>
            </a:extLst>
          </p:cNvPr>
          <p:cNvSpPr>
            <a:spLocks noGrp="1"/>
          </p:cNvSpPr>
          <p:nvPr>
            <p:ph idx="1"/>
          </p:nvPr>
        </p:nvSpPr>
        <p:spPr/>
        <p:txBody>
          <a:bodyPr/>
          <a:lstStyle/>
          <a:p>
            <a:r>
              <a:rPr lang="hu-HU" dirty="0"/>
              <a:t>1980s - </a:t>
            </a:r>
            <a:r>
              <a:rPr lang="hu-HU" dirty="0" err="1"/>
              <a:t>At</a:t>
            </a:r>
            <a:r>
              <a:rPr lang="hu-HU" dirty="0"/>
              <a:t> </a:t>
            </a:r>
            <a:r>
              <a:rPr lang="hu-HU" dirty="0" err="1"/>
              <a:t>least</a:t>
            </a:r>
            <a:r>
              <a:rPr lang="hu-HU" dirty="0"/>
              <a:t> 4 </a:t>
            </a:r>
            <a:r>
              <a:rPr lang="hu-HU" dirty="0" err="1"/>
              <a:t>research</a:t>
            </a:r>
            <a:r>
              <a:rPr lang="hu-HU" dirty="0"/>
              <a:t> </a:t>
            </a:r>
            <a:r>
              <a:rPr lang="hu-HU" dirty="0" err="1"/>
              <a:t>groups</a:t>
            </a:r>
            <a:r>
              <a:rPr lang="hu-HU" dirty="0"/>
              <a:t> </a:t>
            </a:r>
            <a:r>
              <a:rPr lang="hu-HU" dirty="0" err="1"/>
              <a:t>reinvent</a:t>
            </a:r>
            <a:r>
              <a:rPr lang="hu-HU" dirty="0"/>
              <a:t> the </a:t>
            </a:r>
            <a:r>
              <a:rPr lang="hu-HU" dirty="0" err="1"/>
              <a:t>backpropagation</a:t>
            </a:r>
            <a:r>
              <a:rPr lang="hu-HU" dirty="0"/>
              <a:t> </a:t>
            </a:r>
            <a:r>
              <a:rPr lang="hu-HU" dirty="0" err="1"/>
              <a:t>algorithm</a:t>
            </a:r>
            <a:endParaRPr lang="hu-HU" dirty="0"/>
          </a:p>
          <a:p>
            <a:r>
              <a:rPr lang="hu-HU" dirty="0" err="1"/>
              <a:t>Connectionists</a:t>
            </a:r>
            <a:endParaRPr lang="hu-HU" dirty="0"/>
          </a:p>
          <a:p>
            <a:r>
              <a:rPr lang="hu-HU" dirty="0" err="1"/>
              <a:t>Models</a:t>
            </a:r>
            <a:r>
              <a:rPr lang="hu-HU" dirty="0"/>
              <a:t> </a:t>
            </a:r>
            <a:r>
              <a:rPr lang="hu-HU" dirty="0" err="1"/>
              <a:t>that</a:t>
            </a:r>
            <a:r>
              <a:rPr lang="hu-HU" dirty="0"/>
              <a:t> </a:t>
            </a:r>
            <a:r>
              <a:rPr lang="hu-HU" dirty="0" err="1"/>
              <a:t>can</a:t>
            </a:r>
            <a:r>
              <a:rPr lang="hu-HU" dirty="0"/>
              <a:t> </a:t>
            </a:r>
            <a:r>
              <a:rPr lang="hu-HU" dirty="0" err="1"/>
              <a:t>learn</a:t>
            </a:r>
            <a:endParaRPr lang="hu-HU" dirty="0"/>
          </a:p>
          <a:p>
            <a:r>
              <a:rPr lang="hu-HU" dirty="0" err="1"/>
              <a:t>Rigid</a:t>
            </a:r>
            <a:r>
              <a:rPr lang="hu-HU" dirty="0"/>
              <a:t> </a:t>
            </a:r>
            <a:r>
              <a:rPr lang="hu-HU" dirty="0" err="1"/>
              <a:t>expert</a:t>
            </a:r>
            <a:r>
              <a:rPr lang="hu-HU" dirty="0"/>
              <a:t> </a:t>
            </a:r>
            <a:r>
              <a:rPr lang="hu-HU" dirty="0" err="1"/>
              <a:t>systems</a:t>
            </a:r>
            <a:r>
              <a:rPr lang="hu-HU" dirty="0"/>
              <a:t> </a:t>
            </a:r>
            <a:r>
              <a:rPr lang="hu-HU" dirty="0">
                <a:sym typeface="Wingdings" panose="05000000000000000000" pitchFamily="2" charset="2"/>
              </a:rPr>
              <a:t> </a:t>
            </a:r>
            <a:r>
              <a:rPr lang="hu-HU" dirty="0" err="1">
                <a:sym typeface="Wingdings" panose="05000000000000000000" pitchFamily="2" charset="2"/>
              </a:rPr>
              <a:t>probability</a:t>
            </a:r>
            <a:r>
              <a:rPr lang="hu-HU" dirty="0">
                <a:sym typeface="Wingdings" panose="05000000000000000000" pitchFamily="2" charset="2"/>
              </a:rPr>
              <a:t> &amp; </a:t>
            </a:r>
            <a:r>
              <a:rPr lang="hu-HU" dirty="0" err="1">
                <a:sym typeface="Wingdings" panose="05000000000000000000" pitchFamily="2" charset="2"/>
              </a:rPr>
              <a:t>hard</a:t>
            </a:r>
            <a:r>
              <a:rPr lang="hu-HU" dirty="0">
                <a:sym typeface="Wingdings" panose="05000000000000000000" pitchFamily="2" charset="2"/>
              </a:rPr>
              <a:t> </a:t>
            </a:r>
            <a:r>
              <a:rPr lang="hu-HU" dirty="0" err="1">
                <a:sym typeface="Wingdings" panose="05000000000000000000" pitchFamily="2" charset="2"/>
              </a:rPr>
              <a:t>coded</a:t>
            </a:r>
            <a:r>
              <a:rPr lang="hu-HU" dirty="0">
                <a:sym typeface="Wingdings" panose="05000000000000000000" pitchFamily="2" charset="2"/>
              </a:rPr>
              <a:t>  ML</a:t>
            </a:r>
          </a:p>
          <a:p>
            <a:r>
              <a:rPr lang="hu-HU" dirty="0" err="1">
                <a:sym typeface="Wingdings" panose="05000000000000000000" pitchFamily="2" charset="2"/>
              </a:rPr>
              <a:t>Hidden</a:t>
            </a:r>
            <a:r>
              <a:rPr lang="hu-HU" dirty="0">
                <a:sym typeface="Wingdings" panose="05000000000000000000" pitchFamily="2" charset="2"/>
              </a:rPr>
              <a:t> </a:t>
            </a:r>
            <a:r>
              <a:rPr lang="hu-HU" dirty="0" err="1">
                <a:sym typeface="Wingdings" panose="05000000000000000000" pitchFamily="2" charset="2"/>
              </a:rPr>
              <a:t>Markov</a:t>
            </a:r>
            <a:r>
              <a:rPr lang="hu-HU" dirty="0">
                <a:sym typeface="Wingdings" panose="05000000000000000000" pitchFamily="2" charset="2"/>
              </a:rPr>
              <a:t> </a:t>
            </a:r>
            <a:r>
              <a:rPr lang="hu-HU" dirty="0" err="1">
                <a:sym typeface="Wingdings" panose="05000000000000000000" pitchFamily="2" charset="2"/>
              </a:rPr>
              <a:t>models</a:t>
            </a:r>
            <a:endParaRPr lang="hu-HU" dirty="0">
              <a:sym typeface="Wingdings" panose="05000000000000000000" pitchFamily="2" charset="2"/>
            </a:endParaRPr>
          </a:p>
          <a:p>
            <a:r>
              <a:rPr lang="hu-HU" dirty="0" err="1">
                <a:sym typeface="Wingdings" panose="05000000000000000000" pitchFamily="2" charset="2"/>
              </a:rPr>
              <a:t>Bayes</a:t>
            </a:r>
            <a:r>
              <a:rPr lang="hu-HU" dirty="0">
                <a:sym typeface="Wingdings" panose="05000000000000000000" pitchFamily="2" charset="2"/>
              </a:rPr>
              <a:t> </a:t>
            </a:r>
            <a:r>
              <a:rPr lang="hu-HU" dirty="0" err="1">
                <a:sym typeface="Wingdings" panose="05000000000000000000" pitchFamily="2" charset="2"/>
              </a:rPr>
              <a:t>networks</a:t>
            </a:r>
            <a:endParaRPr lang="hu-HU" dirty="0">
              <a:sym typeface="Wingdings" panose="05000000000000000000" pitchFamily="2" charset="2"/>
            </a:endParaRPr>
          </a:p>
          <a:p>
            <a:r>
              <a:rPr lang="hu-HU" dirty="0" err="1">
                <a:sym typeface="Wingdings" panose="05000000000000000000" pitchFamily="2" charset="2"/>
              </a:rPr>
              <a:t>Markov</a:t>
            </a:r>
            <a:r>
              <a:rPr lang="hu-HU" dirty="0">
                <a:sym typeface="Wingdings" panose="05000000000000000000" pitchFamily="2" charset="2"/>
              </a:rPr>
              <a:t> Decision </a:t>
            </a:r>
            <a:r>
              <a:rPr lang="hu-HU" dirty="0" err="1">
                <a:sym typeface="Wingdings" panose="05000000000000000000" pitchFamily="2" charset="2"/>
              </a:rPr>
              <a:t>Process</a:t>
            </a:r>
            <a:endParaRPr lang="hu-HU" dirty="0">
              <a:sym typeface="Wingdings" panose="05000000000000000000" pitchFamily="2" charset="2"/>
            </a:endParaRPr>
          </a:p>
          <a:p>
            <a:endParaRPr lang="hu-HU" dirty="0"/>
          </a:p>
          <a:p>
            <a:endParaRPr lang="en-US" dirty="0"/>
          </a:p>
        </p:txBody>
      </p:sp>
      <p:sp>
        <p:nvSpPr>
          <p:cNvPr id="5" name="Dia számának helye 4">
            <a:extLst>
              <a:ext uri="{FF2B5EF4-FFF2-40B4-BE49-F238E27FC236}">
                <a16:creationId xmlns:a16="http://schemas.microsoft.com/office/drawing/2014/main" id="{3A89D128-5A3A-2636-DA0E-818ECE1FAD8B}"/>
              </a:ext>
            </a:extLst>
          </p:cNvPr>
          <p:cNvSpPr>
            <a:spLocks noGrp="1"/>
          </p:cNvSpPr>
          <p:nvPr>
            <p:ph type="sldNum" sz="quarter" idx="12"/>
          </p:nvPr>
        </p:nvSpPr>
        <p:spPr/>
        <p:txBody>
          <a:bodyPr/>
          <a:lstStyle/>
          <a:p>
            <a:fld id="{9F7ECEBC-3B63-4262-8BE9-06366B519A9F}" type="slidenum">
              <a:rPr lang="hu-HU" smtClean="0"/>
              <a:pPr/>
              <a:t>8</a:t>
            </a:fld>
            <a:endParaRPr lang="hu-HU" dirty="0"/>
          </a:p>
        </p:txBody>
      </p:sp>
      <p:sp>
        <p:nvSpPr>
          <p:cNvPr id="6" name="Cím 5">
            <a:extLst>
              <a:ext uri="{FF2B5EF4-FFF2-40B4-BE49-F238E27FC236}">
                <a16:creationId xmlns:a16="http://schemas.microsoft.com/office/drawing/2014/main" id="{8F433069-8588-0C9C-2C28-93C96F9A4B73}"/>
              </a:ext>
            </a:extLst>
          </p:cNvPr>
          <p:cNvSpPr>
            <a:spLocks noGrp="1"/>
          </p:cNvSpPr>
          <p:nvPr>
            <p:ph type="title"/>
          </p:nvPr>
        </p:nvSpPr>
        <p:spPr/>
        <p:txBody>
          <a:bodyPr/>
          <a:lstStyle/>
          <a:p>
            <a:r>
              <a:rPr lang="hu-HU" dirty="0" err="1"/>
              <a:t>NNs</a:t>
            </a:r>
            <a:r>
              <a:rPr lang="hu-HU" dirty="0"/>
              <a:t> again &amp; </a:t>
            </a:r>
            <a:r>
              <a:rPr lang="hu-HU" dirty="0" err="1"/>
              <a:t>Probability</a:t>
            </a:r>
            <a:r>
              <a:rPr lang="hu-HU" dirty="0"/>
              <a:t> in the </a:t>
            </a:r>
            <a:r>
              <a:rPr lang="hu-HU" dirty="0" err="1"/>
              <a:t>inference</a:t>
            </a:r>
            <a:r>
              <a:rPr lang="hu-HU" dirty="0"/>
              <a:t> &amp; ML</a:t>
            </a:r>
            <a:endParaRPr lang="en-US" dirty="0"/>
          </a:p>
        </p:txBody>
      </p:sp>
      <p:sp>
        <p:nvSpPr>
          <p:cNvPr id="3" name="Élőláb helye 2">
            <a:extLst>
              <a:ext uri="{FF2B5EF4-FFF2-40B4-BE49-F238E27FC236}">
                <a16:creationId xmlns:a16="http://schemas.microsoft.com/office/drawing/2014/main" id="{5DA6AEE4-CBF3-866E-6C42-FF21B9421271}"/>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332E12E4-7883-D732-DF1A-8815EF148D5F}"/>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5EDD1809-33BD-D504-36A1-2436E0ABF1E2}"/>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B819A238-D64C-7438-02ED-3193F773259D}"/>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35207300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23A350D-B057-95C1-622C-09FB6AC2C85A}"/>
              </a:ext>
            </a:extLst>
          </p:cNvPr>
          <p:cNvSpPr>
            <a:spLocks noGrp="1"/>
          </p:cNvSpPr>
          <p:nvPr>
            <p:ph idx="1"/>
          </p:nvPr>
        </p:nvSpPr>
        <p:spPr/>
        <p:txBody>
          <a:bodyPr>
            <a:normAutofit/>
          </a:bodyPr>
          <a:lstStyle/>
          <a:p>
            <a:pPr marL="0" indent="0">
              <a:buNone/>
            </a:pPr>
            <a:r>
              <a:rPr lang="en-US" sz="2000" dirty="0"/>
              <a:t>Stochastic Hill-Climbing:</a:t>
            </a:r>
          </a:p>
          <a:p>
            <a:pPr marL="0" indent="0">
              <a:buNone/>
            </a:pPr>
            <a:r>
              <a:rPr lang="en-US" sz="2000" dirty="0"/>
              <a:t>It does not examine all the neighboring nodes before deciding which node to select. It just selects a neighboring node at random and decides whether to move to that neighbor or to examine another.</a:t>
            </a:r>
          </a:p>
          <a:p>
            <a:r>
              <a:rPr lang="en-US" sz="2000" dirty="0"/>
              <a:t>If initial state is a goal state, then stop and return success otherwise current state = initial state.</a:t>
            </a:r>
          </a:p>
          <a:p>
            <a:r>
              <a:rPr lang="en-US" sz="2000" dirty="0"/>
              <a:t>Loop until solution is found or no new state:</a:t>
            </a:r>
          </a:p>
          <a:p>
            <a:pPr lvl="1"/>
            <a:r>
              <a:rPr lang="en-US" sz="2000" dirty="0"/>
              <a:t>Generate all neighboring states</a:t>
            </a:r>
          </a:p>
          <a:p>
            <a:pPr lvl="1"/>
            <a:r>
              <a:rPr lang="en-US" sz="2000" dirty="0"/>
              <a:t>Among the generated neighbor states which are better than the current state choose a state randomly.</a:t>
            </a:r>
          </a:p>
          <a:p>
            <a:pPr lvl="1"/>
            <a:r>
              <a:rPr lang="en-US" sz="2000" dirty="0"/>
              <a:t>If the chosen state is the goal state, then return success, else make it the current state.</a:t>
            </a:r>
          </a:p>
        </p:txBody>
      </p:sp>
      <p:sp>
        <p:nvSpPr>
          <p:cNvPr id="5" name="Slide Number Placeholder 4">
            <a:extLst>
              <a:ext uri="{FF2B5EF4-FFF2-40B4-BE49-F238E27FC236}">
                <a16:creationId xmlns:a16="http://schemas.microsoft.com/office/drawing/2014/main" id="{53EFB92B-1990-5002-688E-CF43EB6FBC8F}"/>
              </a:ext>
            </a:extLst>
          </p:cNvPr>
          <p:cNvSpPr>
            <a:spLocks noGrp="1"/>
          </p:cNvSpPr>
          <p:nvPr>
            <p:ph type="sldNum" sz="quarter" idx="12"/>
          </p:nvPr>
        </p:nvSpPr>
        <p:spPr/>
        <p:txBody>
          <a:bodyPr/>
          <a:lstStyle/>
          <a:p>
            <a:fld id="{9F7ECEBC-3B63-4262-8BE9-06366B519A9F}" type="slidenum">
              <a:rPr lang="hu-HU" smtClean="0"/>
              <a:pPr/>
              <a:t>80</a:t>
            </a:fld>
            <a:endParaRPr lang="hu-HU" dirty="0"/>
          </a:p>
        </p:txBody>
      </p:sp>
      <p:sp>
        <p:nvSpPr>
          <p:cNvPr id="6" name="Title 5">
            <a:extLst>
              <a:ext uri="{FF2B5EF4-FFF2-40B4-BE49-F238E27FC236}">
                <a16:creationId xmlns:a16="http://schemas.microsoft.com/office/drawing/2014/main" id="{C5E70A67-1ACD-E06B-A21F-59C7C8DAC3E7}"/>
              </a:ext>
            </a:extLst>
          </p:cNvPr>
          <p:cNvSpPr>
            <a:spLocks noGrp="1"/>
          </p:cNvSpPr>
          <p:nvPr>
            <p:ph type="title"/>
          </p:nvPr>
        </p:nvSpPr>
        <p:spPr/>
        <p:txBody>
          <a:bodyPr/>
          <a:lstStyle/>
          <a:p>
            <a:r>
              <a:rPr lang="en-US" dirty="0"/>
              <a:t>Types of hill-climbing algorithm</a:t>
            </a:r>
          </a:p>
        </p:txBody>
      </p:sp>
      <p:sp>
        <p:nvSpPr>
          <p:cNvPr id="3" name="Élőláb helye 2">
            <a:extLst>
              <a:ext uri="{FF2B5EF4-FFF2-40B4-BE49-F238E27FC236}">
                <a16:creationId xmlns:a16="http://schemas.microsoft.com/office/drawing/2014/main" id="{7061D720-8946-5107-3D97-4AFB8CF222DF}"/>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491A19EA-A603-7E17-669A-FF33B1A0DDC0}"/>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B93E57DE-4065-F959-E6F8-C7D775336184}"/>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2E42DFA4-7048-3040-35A8-4127667D4F66}"/>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34900934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7BE301A-FE3E-248A-7A4B-0DD0D4A98C58}"/>
              </a:ext>
            </a:extLst>
          </p:cNvPr>
          <p:cNvSpPr>
            <a:spLocks noGrp="1"/>
          </p:cNvSpPr>
          <p:nvPr>
            <p:ph idx="1"/>
          </p:nvPr>
        </p:nvSpPr>
        <p:spPr/>
        <p:txBody>
          <a:bodyPr/>
          <a:lstStyle/>
          <a:p>
            <a:pPr marL="0" indent="0">
              <a:buNone/>
            </a:pPr>
            <a:r>
              <a:rPr lang="en-US" dirty="0"/>
              <a:t>Other variants of the stochastic Hill-Climbing:</a:t>
            </a:r>
          </a:p>
          <a:p>
            <a:pPr marL="0" indent="0">
              <a:buNone/>
            </a:pPr>
            <a:r>
              <a:rPr lang="en-US" b="1" dirty="0"/>
              <a:t>First-choice hill climbing</a:t>
            </a:r>
            <a:r>
              <a:rPr lang="en-US" dirty="0"/>
              <a:t> generates successors randomly until one is generated that is better than the current state.</a:t>
            </a:r>
          </a:p>
          <a:p>
            <a:pPr marL="0" indent="0">
              <a:buNone/>
            </a:pPr>
            <a:r>
              <a:rPr lang="en-US" b="1" dirty="0"/>
              <a:t>Random-restart hill climbing </a:t>
            </a:r>
            <a:r>
              <a:rPr lang="en-US" dirty="0"/>
              <a:t>adopts the adage, “If at first you don’t succeed, try, try again”. It conducts a series of hill-climbing searches from randomly generated initial states, until a goal is found. </a:t>
            </a:r>
          </a:p>
        </p:txBody>
      </p:sp>
      <p:sp>
        <p:nvSpPr>
          <p:cNvPr id="5" name="Slide Number Placeholder 4">
            <a:extLst>
              <a:ext uri="{FF2B5EF4-FFF2-40B4-BE49-F238E27FC236}">
                <a16:creationId xmlns:a16="http://schemas.microsoft.com/office/drawing/2014/main" id="{B472CC5C-EE14-351B-3AFD-655279EC344B}"/>
              </a:ext>
            </a:extLst>
          </p:cNvPr>
          <p:cNvSpPr>
            <a:spLocks noGrp="1"/>
          </p:cNvSpPr>
          <p:nvPr>
            <p:ph type="sldNum" sz="quarter" idx="12"/>
          </p:nvPr>
        </p:nvSpPr>
        <p:spPr/>
        <p:txBody>
          <a:bodyPr/>
          <a:lstStyle/>
          <a:p>
            <a:fld id="{9F7ECEBC-3B63-4262-8BE9-06366B519A9F}" type="slidenum">
              <a:rPr lang="hu-HU" smtClean="0"/>
              <a:pPr/>
              <a:t>81</a:t>
            </a:fld>
            <a:endParaRPr lang="hu-HU" dirty="0"/>
          </a:p>
        </p:txBody>
      </p:sp>
      <p:sp>
        <p:nvSpPr>
          <p:cNvPr id="6" name="Title 5">
            <a:extLst>
              <a:ext uri="{FF2B5EF4-FFF2-40B4-BE49-F238E27FC236}">
                <a16:creationId xmlns:a16="http://schemas.microsoft.com/office/drawing/2014/main" id="{C4D8D66D-A020-B3A5-CA8D-301DE1BEA9F3}"/>
              </a:ext>
            </a:extLst>
          </p:cNvPr>
          <p:cNvSpPr>
            <a:spLocks noGrp="1"/>
          </p:cNvSpPr>
          <p:nvPr>
            <p:ph type="title"/>
          </p:nvPr>
        </p:nvSpPr>
        <p:spPr/>
        <p:txBody>
          <a:bodyPr/>
          <a:lstStyle/>
          <a:p>
            <a:r>
              <a:rPr lang="en-US" dirty="0"/>
              <a:t>Types of hill-climbing algorithm</a:t>
            </a:r>
          </a:p>
        </p:txBody>
      </p:sp>
      <p:sp>
        <p:nvSpPr>
          <p:cNvPr id="3" name="Élőláb helye 2">
            <a:extLst>
              <a:ext uri="{FF2B5EF4-FFF2-40B4-BE49-F238E27FC236}">
                <a16:creationId xmlns:a16="http://schemas.microsoft.com/office/drawing/2014/main" id="{78459E84-3470-AC99-AA27-07C448A1C7D4}"/>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61200D04-645D-D3AB-83ED-DCADD309FB95}"/>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D0B3916B-4136-A6E6-5305-2D2D3CE61748}"/>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FB997541-7901-1216-1D46-B7816ADF2B7D}"/>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9708651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11">
            <a:extLst>
              <a:ext uri="{FF2B5EF4-FFF2-40B4-BE49-F238E27FC236}">
                <a16:creationId xmlns:a16="http://schemas.microsoft.com/office/drawing/2014/main" id="{8FEDE35E-25D5-D12E-BF1F-C1ACF28C5C48}"/>
              </a:ext>
            </a:extLst>
          </p:cNvPr>
          <p:cNvPicPr>
            <a:picLocks noGrp="1" noChangeAspect="1"/>
          </p:cNvPicPr>
          <p:nvPr>
            <p:ph idx="1"/>
          </p:nvPr>
        </p:nvPicPr>
        <p:blipFill>
          <a:blip r:embed="rId2"/>
          <a:stretch>
            <a:fillRect/>
          </a:stretch>
        </p:blipFill>
        <p:spPr>
          <a:xfrm>
            <a:off x="5569683" y="1599832"/>
            <a:ext cx="5186300" cy="2612246"/>
          </a:xfrm>
        </p:spPr>
      </p:pic>
      <p:sp>
        <p:nvSpPr>
          <p:cNvPr id="5" name="Slide Number Placeholder 4">
            <a:extLst>
              <a:ext uri="{FF2B5EF4-FFF2-40B4-BE49-F238E27FC236}">
                <a16:creationId xmlns:a16="http://schemas.microsoft.com/office/drawing/2014/main" id="{7B08DF52-1E82-4CBE-C4D0-C6342E521A59}"/>
              </a:ext>
            </a:extLst>
          </p:cNvPr>
          <p:cNvSpPr>
            <a:spLocks noGrp="1"/>
          </p:cNvSpPr>
          <p:nvPr>
            <p:ph type="sldNum" sz="quarter" idx="12"/>
          </p:nvPr>
        </p:nvSpPr>
        <p:spPr/>
        <p:txBody>
          <a:bodyPr/>
          <a:lstStyle/>
          <a:p>
            <a:fld id="{9F7ECEBC-3B63-4262-8BE9-06366B519A9F}" type="slidenum">
              <a:rPr lang="hu-HU" smtClean="0">
                <a:latin typeface="Open Sans" panose="020B0606030504020204" pitchFamily="34" charset="0"/>
                <a:ea typeface="Open Sans" panose="020B0606030504020204" pitchFamily="34" charset="0"/>
                <a:cs typeface="Open Sans" panose="020B0606030504020204" pitchFamily="34" charset="0"/>
              </a:rPr>
              <a:pPr/>
              <a:t>82</a:t>
            </a:fld>
            <a:endParaRPr lang="hu-HU" dirty="0">
              <a:latin typeface="Open Sans" panose="020B0606030504020204" pitchFamily="34" charset="0"/>
              <a:ea typeface="Open Sans" panose="020B0606030504020204" pitchFamily="34" charset="0"/>
              <a:cs typeface="Open Sans" panose="020B0606030504020204" pitchFamily="34" charset="0"/>
            </a:endParaRPr>
          </a:p>
        </p:txBody>
      </p:sp>
      <p:sp>
        <p:nvSpPr>
          <p:cNvPr id="6" name="Title 5">
            <a:extLst>
              <a:ext uri="{FF2B5EF4-FFF2-40B4-BE49-F238E27FC236}">
                <a16:creationId xmlns:a16="http://schemas.microsoft.com/office/drawing/2014/main" id="{BDD3E9C4-0824-6C79-81CA-20FAA6DCDCE9}"/>
              </a:ext>
            </a:extLst>
          </p:cNvPr>
          <p:cNvSpPr>
            <a:spLocks noGrp="1"/>
          </p:cNvSpPr>
          <p:nvPr>
            <p:ph type="title"/>
          </p:nvPr>
        </p:nvSpPr>
        <p:spPr/>
        <p:txBody>
          <a:bodyPr/>
          <a:lstStyle/>
          <a:p>
            <a:r>
              <a:rPr lang="en-US" dirty="0"/>
              <a:t>Problems with hill-climbing</a:t>
            </a:r>
          </a:p>
        </p:txBody>
      </p:sp>
      <p:sp>
        <p:nvSpPr>
          <p:cNvPr id="7" name="TextBox 6">
            <a:extLst>
              <a:ext uri="{FF2B5EF4-FFF2-40B4-BE49-F238E27FC236}">
                <a16:creationId xmlns:a16="http://schemas.microsoft.com/office/drawing/2014/main" id="{EC2C5D39-9BB4-EBA9-BAA8-D9CBEDCBB032}"/>
              </a:ext>
            </a:extLst>
          </p:cNvPr>
          <p:cNvSpPr txBox="1"/>
          <p:nvPr/>
        </p:nvSpPr>
        <p:spPr>
          <a:xfrm>
            <a:off x="838200" y="1564850"/>
            <a:ext cx="5163765" cy="4278094"/>
          </a:xfrm>
          <a:prstGeom prst="rect">
            <a:avLst/>
          </a:prstGeom>
          <a:noFill/>
        </p:spPr>
        <p:txBody>
          <a:bodyPr wrap="square" rtlCol="0">
            <a:spAutoFit/>
          </a:bodyPr>
          <a:lstStyle/>
          <a:p>
            <a:r>
              <a:rPr lang="en-US" sz="1600" dirty="0">
                <a:solidFill>
                  <a:srgbClr val="012851"/>
                </a:solidFill>
                <a:latin typeface="Open Sans" panose="020B0606030504020204" pitchFamily="34" charset="0"/>
                <a:ea typeface="Open Sans" panose="020B0606030504020204" pitchFamily="34" charset="0"/>
                <a:cs typeface="Open Sans" panose="020B0606030504020204" pitchFamily="34" charset="0"/>
              </a:rPr>
              <a:t>Local maximum:</a:t>
            </a:r>
          </a:p>
          <a:p>
            <a:r>
              <a:rPr lang="en-US" sz="1600" dirty="0">
                <a:solidFill>
                  <a:srgbClr val="012851"/>
                </a:solidFill>
                <a:latin typeface="Open Sans" panose="020B0606030504020204" pitchFamily="34" charset="0"/>
                <a:ea typeface="Open Sans" panose="020B0606030504020204" pitchFamily="34" charset="0"/>
                <a:cs typeface="Open Sans" panose="020B0606030504020204" pitchFamily="34" charset="0"/>
              </a:rPr>
              <a:t>At this point, the neighboring states have lower values than the current state. The greedy feature will not move the algorithm to a worse state and the process will terminate. One way to overcome is to use backtracking techniques maintaining a list of valid states.</a:t>
            </a:r>
          </a:p>
          <a:p>
            <a:endParaRPr lang="en-US" sz="1600" dirty="0">
              <a:solidFill>
                <a:srgbClr val="012851"/>
              </a:solidFill>
              <a:latin typeface="Open Sans" panose="020B0606030504020204" pitchFamily="34" charset="0"/>
              <a:ea typeface="Open Sans" panose="020B0606030504020204" pitchFamily="34" charset="0"/>
              <a:cs typeface="Open Sans" panose="020B0606030504020204" pitchFamily="34" charset="0"/>
            </a:endParaRPr>
          </a:p>
          <a:p>
            <a:r>
              <a:rPr lang="en-US" sz="1600" dirty="0">
                <a:solidFill>
                  <a:srgbClr val="012851"/>
                </a:solidFill>
                <a:latin typeface="Open Sans" panose="020B0606030504020204" pitchFamily="34" charset="0"/>
                <a:ea typeface="Open Sans" panose="020B0606030504020204" pitchFamily="34" charset="0"/>
                <a:cs typeface="Open Sans" panose="020B0606030504020204" pitchFamily="34" charset="0"/>
              </a:rPr>
              <a:t>Plateau:</a:t>
            </a:r>
          </a:p>
          <a:p>
            <a:r>
              <a:rPr lang="en-US" sz="1600" dirty="0">
                <a:solidFill>
                  <a:srgbClr val="012851"/>
                </a:solidFill>
                <a:latin typeface="Open Sans" panose="020B0606030504020204" pitchFamily="34" charset="0"/>
                <a:ea typeface="Open Sans" panose="020B0606030504020204" pitchFamily="34" charset="0"/>
                <a:cs typeface="Open Sans" panose="020B0606030504020204" pitchFamily="34" charset="0"/>
              </a:rPr>
              <a:t>In this region, the values attained by the neighboring states are the same, to avoid such dead-end big jumps can be used or limited sideways moves to not wander on the plateau for ever.</a:t>
            </a:r>
          </a:p>
          <a:p>
            <a:endParaRPr lang="en-US" sz="1600" dirty="0">
              <a:solidFill>
                <a:srgbClr val="012851"/>
              </a:solidFill>
              <a:latin typeface="Open Sans" panose="020B0606030504020204" pitchFamily="34" charset="0"/>
              <a:ea typeface="Open Sans" panose="020B0606030504020204" pitchFamily="34" charset="0"/>
              <a:cs typeface="Open Sans" panose="020B0606030504020204" pitchFamily="34" charset="0"/>
            </a:endParaRPr>
          </a:p>
          <a:p>
            <a:r>
              <a:rPr lang="en-US" sz="1600" dirty="0">
                <a:solidFill>
                  <a:srgbClr val="012851"/>
                </a:solidFill>
                <a:latin typeface="Open Sans" panose="020B0606030504020204" pitchFamily="34" charset="0"/>
                <a:ea typeface="Open Sans" panose="020B0606030504020204" pitchFamily="34" charset="0"/>
                <a:cs typeface="Open Sans" panose="020B0606030504020204" pitchFamily="34" charset="0"/>
              </a:rPr>
              <a:t>Ridge:</a:t>
            </a:r>
          </a:p>
          <a:p>
            <a:r>
              <a:rPr lang="en-US" sz="1600" dirty="0">
                <a:solidFill>
                  <a:srgbClr val="012851"/>
                </a:solidFill>
                <a:latin typeface="Open Sans" panose="020B0606030504020204" pitchFamily="34" charset="0"/>
                <a:ea typeface="Open Sans" panose="020B0606030504020204" pitchFamily="34" charset="0"/>
                <a:cs typeface="Open Sans" panose="020B0606030504020204" pitchFamily="34" charset="0"/>
              </a:rPr>
              <a:t>The algorithm may terminate itself when it reaches a ridge. Moving in several directions at once </a:t>
            </a:r>
          </a:p>
        </p:txBody>
      </p:sp>
      <p:pic>
        <p:nvPicPr>
          <p:cNvPr id="10" name="Picture 9">
            <a:extLst>
              <a:ext uri="{FF2B5EF4-FFF2-40B4-BE49-F238E27FC236}">
                <a16:creationId xmlns:a16="http://schemas.microsoft.com/office/drawing/2014/main" id="{E913FB7F-68AE-42BA-9BD8-B15E89BB8C8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590" b="97640" l="10000" r="90000">
                        <a14:foregroundMark x1="7632" y1="78466" x2="13421" y2="58702"/>
                        <a14:foregroundMark x1="13421" y1="58702" x2="25000" y2="41298"/>
                        <a14:foregroundMark x1="25000" y1="41298" x2="39474" y2="33923"/>
                        <a14:foregroundMark x1="39474" y1="33923" x2="45789" y2="97640"/>
                        <a14:foregroundMark x1="23684" y1="41298" x2="61053" y2="7080"/>
                        <a14:foregroundMark x1="61053" y1="7080" x2="80263" y2="14454"/>
                        <a14:foregroundMark x1="80263" y1="14454" x2="91053" y2="39823"/>
                        <a14:foregroundMark x1="91053" y1="39823" x2="80000" y2="64897"/>
                        <a14:foregroundMark x1="80000" y1="64897" x2="43684" y2="98525"/>
                        <a14:foregroundMark x1="43684" y1="98525" x2="38684" y2="51622"/>
                        <a14:foregroundMark x1="38684" y1="51622" x2="25000" y2="41593"/>
                        <a14:foregroundMark x1="25000" y1="41593" x2="23684" y2="41298"/>
                        <a14:foregroundMark x1="42895" y1="30678" x2="47368" y2="74631"/>
                        <a14:foregroundMark x1="47368" y1="74631" x2="54474" y2="94100"/>
                        <a14:foregroundMark x1="54474" y1="94100" x2="84211" y2="48968"/>
                        <a14:foregroundMark x1="84211" y1="48968" x2="67895" y2="5015"/>
                        <a14:foregroundMark x1="42368" y1="41003" x2="72632" y2="59587"/>
                        <a14:foregroundMark x1="72632" y1="59587" x2="68421" y2="33333"/>
                        <a14:foregroundMark x1="68421" y1="33333" x2="83421" y2="28909"/>
                        <a14:foregroundMark x1="83421" y1="28909" x2="76316" y2="23894"/>
                        <a14:foregroundMark x1="53947" y1="40413" x2="54211" y2="21829"/>
                        <a14:foregroundMark x1="54211" y1="21829" x2="71842" y2="23009"/>
                        <a14:foregroundMark x1="71842" y1="23009" x2="68947" y2="40118"/>
                        <a14:foregroundMark x1="68947" y1="40118" x2="60263" y2="53982"/>
                        <a14:foregroundMark x1="60263" y1="53982" x2="54211" y2="41593"/>
                        <a14:foregroundMark x1="60526" y1="69617" x2="66053" y2="71976"/>
                        <a14:foregroundMark x1="56842" y1="82891" x2="63684" y2="60472"/>
                        <a14:foregroundMark x1="63684" y1="60472" x2="65789" y2="57522"/>
                        <a14:foregroundMark x1="56579" y1="72271" x2="51842" y2="30678"/>
                        <a14:foregroundMark x1="49474" y1="59292" x2="45526" y2="35103"/>
                        <a14:foregroundMark x1="45526" y1="35103" x2="49211" y2="29499"/>
                        <a14:foregroundMark x1="40263" y1="29499" x2="57368" y2="22714"/>
                        <a14:foregroundMark x1="57368" y1="22714" x2="62632" y2="15044"/>
                        <a14:foregroundMark x1="68421" y1="50442" x2="75526" y2="36578"/>
                        <a14:foregroundMark x1="75526" y1="36578" x2="75526" y2="34513"/>
                        <a14:foregroundMark x1="53158" y1="24484" x2="60000" y2="8555"/>
                        <a14:foregroundMark x1="60000" y1="8555" x2="68158" y2="2655"/>
                        <a14:foregroundMark x1="83684" y1="19174" x2="73684" y2="2655"/>
                        <a14:foregroundMark x1="73684" y1="2655" x2="65263" y2="4130"/>
                        <a14:foregroundMark x1="56053" y1="11799" x2="65263" y2="590"/>
                        <a14:foregroundMark x1="52632" y1="12684" x2="57105" y2="5605"/>
                        <a14:foregroundMark x1="18158" y1="48378" x2="21316" y2="43953"/>
                        <a14:foregroundMark x1="15000" y1="55457" x2="17895" y2="42773"/>
                        <a14:foregroundMark x1="22895" y1="41593" x2="23947" y2="39233"/>
                        <a14:foregroundMark x1="29211" y1="34808" x2="31316" y2="32743"/>
                        <a14:foregroundMark x1="25263" y1="38938" x2="27895" y2="36283"/>
                        <a14:foregroundMark x1="59737" y1="35988" x2="59737" y2="27139"/>
                        <a14:foregroundMark x1="60000" y1="64012" x2="58421" y2="62242"/>
                        <a14:foregroundMark x1="58421" y1="61947" x2="59474" y2="52507"/>
                        <a14:foregroundMark x1="58421" y1="54867" x2="58421" y2="54867"/>
                        <a14:backgroundMark x1="33947" y1="75221" x2="33421" y2="57817"/>
                        <a14:backgroundMark x1="33421" y1="57817" x2="32895" y2="58702"/>
                      </a14:backgroundRemoval>
                    </a14:imgEffect>
                  </a14:imgLayer>
                </a14:imgProps>
              </a:ext>
            </a:extLst>
          </a:blip>
          <a:stretch>
            <a:fillRect/>
          </a:stretch>
        </p:blipFill>
        <p:spPr>
          <a:xfrm>
            <a:off x="8929576" y="3290013"/>
            <a:ext cx="3023103" cy="2696927"/>
          </a:xfrm>
          <a:prstGeom prst="rect">
            <a:avLst/>
          </a:prstGeom>
        </p:spPr>
      </p:pic>
      <p:sp>
        <p:nvSpPr>
          <p:cNvPr id="2" name="Élőláb helye 2">
            <a:extLst>
              <a:ext uri="{FF2B5EF4-FFF2-40B4-BE49-F238E27FC236}">
                <a16:creationId xmlns:a16="http://schemas.microsoft.com/office/drawing/2014/main" id="{0A2DADE2-7EE4-9381-BDC6-CEB2520A95F2}"/>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3" name="Csoportba foglalás 2">
            <a:extLst>
              <a:ext uri="{FF2B5EF4-FFF2-40B4-BE49-F238E27FC236}">
                <a16:creationId xmlns:a16="http://schemas.microsoft.com/office/drawing/2014/main" id="{6827E230-1727-8027-5D75-1C6F550BE50D}"/>
              </a:ext>
            </a:extLst>
          </p:cNvPr>
          <p:cNvGrpSpPr/>
          <p:nvPr/>
        </p:nvGrpSpPr>
        <p:grpSpPr>
          <a:xfrm>
            <a:off x="3078726" y="6038296"/>
            <a:ext cx="1736050" cy="787001"/>
            <a:chOff x="6717298" y="6108892"/>
            <a:chExt cx="1736050" cy="787001"/>
          </a:xfrm>
        </p:grpSpPr>
        <p:pic>
          <p:nvPicPr>
            <p:cNvPr id="9" name="Ábra 8">
              <a:extLst>
                <a:ext uri="{FF2B5EF4-FFF2-40B4-BE49-F238E27FC236}">
                  <a16:creationId xmlns:a16="http://schemas.microsoft.com/office/drawing/2014/main" id="{3800E6DD-0DD5-7AF3-A2A8-9EB1648FF9AE}"/>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51528"/>
            <a:stretch/>
          </p:blipFill>
          <p:spPr>
            <a:xfrm>
              <a:off x="6717298" y="6197751"/>
              <a:ext cx="834080" cy="698142"/>
            </a:xfrm>
            <a:prstGeom prst="rect">
              <a:avLst/>
            </a:prstGeom>
          </p:spPr>
        </p:pic>
        <p:pic>
          <p:nvPicPr>
            <p:cNvPr id="11" name="Ábra 10">
              <a:extLst>
                <a:ext uri="{FF2B5EF4-FFF2-40B4-BE49-F238E27FC236}">
                  <a16:creationId xmlns:a16="http://schemas.microsoft.com/office/drawing/2014/main" id="{7741B7FA-00E2-84A3-2205-10FA813AD6A8}"/>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22927377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DF98EA-1B3B-27C1-9F02-53A8BCCEF726}"/>
              </a:ext>
            </a:extLst>
          </p:cNvPr>
          <p:cNvSpPr>
            <a:spLocks noGrp="1"/>
          </p:cNvSpPr>
          <p:nvPr>
            <p:ph idx="1"/>
          </p:nvPr>
        </p:nvSpPr>
        <p:spPr/>
        <p:txBody>
          <a:bodyPr/>
          <a:lstStyle/>
          <a:p>
            <a:pPr marL="0" indent="0">
              <a:buNone/>
            </a:pPr>
            <a:r>
              <a:rPr lang="hu-HU" dirty="0"/>
              <a:t>Hill Climbing Search keeps track of only the current state, and searches </a:t>
            </a:r>
            <a:r>
              <a:rPr lang="hu-HU" dirty="0" err="1"/>
              <a:t>its</a:t>
            </a:r>
            <a:r>
              <a:rPr lang="hu-HU" dirty="0"/>
              <a:t> </a:t>
            </a:r>
            <a:r>
              <a:rPr lang="hu-HU" b="1" dirty="0" err="1"/>
              <a:t>neighborhood</a:t>
            </a:r>
            <a:r>
              <a:rPr lang="hu-HU" dirty="0"/>
              <a:t> for the highest value.</a:t>
            </a:r>
          </a:p>
          <a:p>
            <a:pPr lvl="1"/>
            <a:r>
              <a:rPr lang="hu-HU" dirty="0"/>
              <a:t>It is heading in the direction of the steepest ascent</a:t>
            </a:r>
          </a:p>
          <a:p>
            <a:pPr lvl="1"/>
            <a:r>
              <a:rPr lang="hu-HU" dirty="0"/>
              <a:t>Gradient Descent is the opposite</a:t>
            </a:r>
            <a:endParaRPr lang="en-US" dirty="0"/>
          </a:p>
        </p:txBody>
      </p:sp>
      <p:sp>
        <p:nvSpPr>
          <p:cNvPr id="5" name="Slide Number Placeholder 4">
            <a:extLst>
              <a:ext uri="{FF2B5EF4-FFF2-40B4-BE49-F238E27FC236}">
                <a16:creationId xmlns:a16="http://schemas.microsoft.com/office/drawing/2014/main" id="{C3E75192-152D-EC87-9A2C-F752BFA4A339}"/>
              </a:ext>
            </a:extLst>
          </p:cNvPr>
          <p:cNvSpPr>
            <a:spLocks noGrp="1"/>
          </p:cNvSpPr>
          <p:nvPr>
            <p:ph type="sldNum" sz="quarter" idx="12"/>
          </p:nvPr>
        </p:nvSpPr>
        <p:spPr/>
        <p:txBody>
          <a:bodyPr/>
          <a:lstStyle/>
          <a:p>
            <a:fld id="{9F7ECEBC-3B63-4262-8BE9-06366B519A9F}" type="slidenum">
              <a:rPr lang="hu-HU" smtClean="0"/>
              <a:pPr/>
              <a:t>83</a:t>
            </a:fld>
            <a:endParaRPr lang="hu-HU" dirty="0"/>
          </a:p>
        </p:txBody>
      </p:sp>
      <p:sp>
        <p:nvSpPr>
          <p:cNvPr id="6" name="Title 5">
            <a:extLst>
              <a:ext uri="{FF2B5EF4-FFF2-40B4-BE49-F238E27FC236}">
                <a16:creationId xmlns:a16="http://schemas.microsoft.com/office/drawing/2014/main" id="{8FB292DE-6A84-B0FD-2524-60217CCC1CF3}"/>
              </a:ext>
            </a:extLst>
          </p:cNvPr>
          <p:cNvSpPr>
            <a:spLocks noGrp="1"/>
          </p:cNvSpPr>
          <p:nvPr>
            <p:ph type="title"/>
          </p:nvPr>
        </p:nvSpPr>
        <p:spPr/>
        <p:txBody>
          <a:bodyPr/>
          <a:lstStyle/>
          <a:p>
            <a:r>
              <a:rPr lang="hu-HU" dirty="0"/>
              <a:t>Hill Climbing</a:t>
            </a:r>
            <a:endParaRPr lang="en-US" dirty="0"/>
          </a:p>
        </p:txBody>
      </p:sp>
      <p:sp>
        <p:nvSpPr>
          <p:cNvPr id="3" name="Élőláb helye 2">
            <a:extLst>
              <a:ext uri="{FF2B5EF4-FFF2-40B4-BE49-F238E27FC236}">
                <a16:creationId xmlns:a16="http://schemas.microsoft.com/office/drawing/2014/main" id="{1D21A6D8-4C2E-DDF6-FD99-D1CEB6F3CFB9}"/>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7447805E-65F1-6A4D-94C8-0596F82151E1}"/>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3D3F1E0C-3089-C3DA-A083-2EE98B229380}"/>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DF1E5BEA-1105-9B1C-FDD9-203FFFDF3BA2}"/>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35645909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8DF98EA-1B3B-27C1-9F02-53A8BCCEF726}"/>
              </a:ext>
            </a:extLst>
          </p:cNvPr>
          <p:cNvSpPr>
            <a:spLocks noGrp="1"/>
          </p:cNvSpPr>
          <p:nvPr>
            <p:ph idx="1"/>
          </p:nvPr>
        </p:nvSpPr>
        <p:spPr/>
        <p:txBody>
          <a:bodyPr/>
          <a:lstStyle/>
          <a:p>
            <a:pPr marL="0" indent="0">
              <a:buNone/>
            </a:pPr>
            <a:r>
              <a:rPr lang="hu-HU" dirty="0"/>
              <a:t>Hill Climbing Search keeps track of only the current state, and searches its </a:t>
            </a:r>
            <a:r>
              <a:rPr lang="hu-HU" b="1" dirty="0"/>
              <a:t>neighbourhood</a:t>
            </a:r>
            <a:r>
              <a:rPr lang="hu-HU" dirty="0"/>
              <a:t> for the highest value.</a:t>
            </a:r>
          </a:p>
          <a:p>
            <a:pPr lvl="1"/>
            <a:r>
              <a:rPr lang="hu-HU" dirty="0"/>
              <a:t>It is heading in the direction of the steepest ascent</a:t>
            </a:r>
          </a:p>
          <a:p>
            <a:pPr lvl="1"/>
            <a:r>
              <a:rPr lang="hu-HU" dirty="0"/>
              <a:t>Gradient Descent is the opposite</a:t>
            </a:r>
          </a:p>
          <a:p>
            <a:pPr lvl="1"/>
            <a:r>
              <a:rPr lang="hu-HU" dirty="0"/>
              <a:t>For discrete problems the question of </a:t>
            </a:r>
            <a:r>
              <a:rPr lang="hu-HU" dirty="0" err="1"/>
              <a:t>the</a:t>
            </a:r>
            <a:r>
              <a:rPr lang="hu-HU" dirty="0"/>
              <a:t> </a:t>
            </a:r>
            <a:r>
              <a:rPr lang="hu-HU" dirty="0" err="1"/>
              <a:t>neighborhood</a:t>
            </a:r>
            <a:r>
              <a:rPr lang="hu-HU" dirty="0"/>
              <a:t> might be trivial. For continuous problems, not necessarily, and a „step size” needs to be defined</a:t>
            </a:r>
          </a:p>
          <a:p>
            <a:pPr lvl="2"/>
            <a:r>
              <a:rPr lang="hu-HU" dirty="0"/>
              <a:t>What is the right step size?</a:t>
            </a:r>
          </a:p>
          <a:p>
            <a:pPr lvl="2"/>
            <a:r>
              <a:rPr lang="hu-HU" dirty="0"/>
              <a:t>Issues with too small step: slow convergence</a:t>
            </a:r>
          </a:p>
          <a:p>
            <a:pPr lvl="2"/>
            <a:r>
              <a:rPr lang="hu-HU" dirty="0"/>
              <a:t>Issues of too big step: possibly jumping over solutions</a:t>
            </a:r>
            <a:endParaRPr lang="en-US" dirty="0"/>
          </a:p>
        </p:txBody>
      </p:sp>
      <p:sp>
        <p:nvSpPr>
          <p:cNvPr id="5" name="Slide Number Placeholder 4">
            <a:extLst>
              <a:ext uri="{FF2B5EF4-FFF2-40B4-BE49-F238E27FC236}">
                <a16:creationId xmlns:a16="http://schemas.microsoft.com/office/drawing/2014/main" id="{C3E75192-152D-EC87-9A2C-F752BFA4A339}"/>
              </a:ext>
            </a:extLst>
          </p:cNvPr>
          <p:cNvSpPr>
            <a:spLocks noGrp="1"/>
          </p:cNvSpPr>
          <p:nvPr>
            <p:ph type="sldNum" sz="quarter" idx="12"/>
          </p:nvPr>
        </p:nvSpPr>
        <p:spPr/>
        <p:txBody>
          <a:bodyPr/>
          <a:lstStyle/>
          <a:p>
            <a:fld id="{9F7ECEBC-3B63-4262-8BE9-06366B519A9F}" type="slidenum">
              <a:rPr lang="hu-HU" smtClean="0"/>
              <a:pPr/>
              <a:t>84</a:t>
            </a:fld>
            <a:endParaRPr lang="hu-HU" dirty="0"/>
          </a:p>
        </p:txBody>
      </p:sp>
      <p:sp>
        <p:nvSpPr>
          <p:cNvPr id="6" name="Title 5">
            <a:extLst>
              <a:ext uri="{FF2B5EF4-FFF2-40B4-BE49-F238E27FC236}">
                <a16:creationId xmlns:a16="http://schemas.microsoft.com/office/drawing/2014/main" id="{8FB292DE-6A84-B0FD-2524-60217CCC1CF3}"/>
              </a:ext>
            </a:extLst>
          </p:cNvPr>
          <p:cNvSpPr>
            <a:spLocks noGrp="1"/>
          </p:cNvSpPr>
          <p:nvPr>
            <p:ph type="title"/>
          </p:nvPr>
        </p:nvSpPr>
        <p:spPr/>
        <p:txBody>
          <a:bodyPr/>
          <a:lstStyle/>
          <a:p>
            <a:r>
              <a:rPr lang="hu-HU" dirty="0"/>
              <a:t>Hill Climbing</a:t>
            </a:r>
            <a:endParaRPr lang="en-US" dirty="0"/>
          </a:p>
        </p:txBody>
      </p:sp>
      <p:sp>
        <p:nvSpPr>
          <p:cNvPr id="3" name="Élőláb helye 2">
            <a:extLst>
              <a:ext uri="{FF2B5EF4-FFF2-40B4-BE49-F238E27FC236}">
                <a16:creationId xmlns:a16="http://schemas.microsoft.com/office/drawing/2014/main" id="{426D96AA-721F-5768-3189-0785688207DC}"/>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04F8131D-E779-5988-0AE5-96F1F7A5691A}"/>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4551E77F-40EA-3313-4CDC-40FE33AAEDA0}"/>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DD2C356B-619A-33FB-6B7C-C864EFB6AB82}"/>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413513039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50E47A9-07DF-6313-59DC-47F78C8099CC}"/>
              </a:ext>
            </a:extLst>
          </p:cNvPr>
          <p:cNvSpPr>
            <a:spLocks noGrp="1"/>
          </p:cNvSpPr>
          <p:nvPr>
            <p:ph type="sldNum" sz="quarter" idx="12"/>
          </p:nvPr>
        </p:nvSpPr>
        <p:spPr/>
        <p:txBody>
          <a:bodyPr/>
          <a:lstStyle/>
          <a:p>
            <a:fld id="{9F7ECEBC-3B63-4262-8BE9-06366B519A9F}" type="slidenum">
              <a:rPr lang="hu-HU" smtClean="0"/>
              <a:pPr/>
              <a:t>85</a:t>
            </a:fld>
            <a:endParaRPr lang="hu-HU" dirty="0"/>
          </a:p>
        </p:txBody>
      </p:sp>
      <p:sp>
        <p:nvSpPr>
          <p:cNvPr id="6" name="Title 5">
            <a:extLst>
              <a:ext uri="{FF2B5EF4-FFF2-40B4-BE49-F238E27FC236}">
                <a16:creationId xmlns:a16="http://schemas.microsoft.com/office/drawing/2014/main" id="{961B7114-0F92-5777-AB59-6AF41DFEE82A}"/>
              </a:ext>
            </a:extLst>
          </p:cNvPr>
          <p:cNvSpPr>
            <a:spLocks noGrp="1"/>
          </p:cNvSpPr>
          <p:nvPr>
            <p:ph type="title"/>
          </p:nvPr>
        </p:nvSpPr>
        <p:spPr/>
        <p:txBody>
          <a:bodyPr/>
          <a:lstStyle/>
          <a:p>
            <a:r>
              <a:rPr lang="hu-HU" dirty="0"/>
              <a:t>Hill Climbing</a:t>
            </a:r>
            <a:endParaRPr lang="en-US" dirty="0"/>
          </a:p>
        </p:txBody>
      </p:sp>
      <p:pic>
        <p:nvPicPr>
          <p:cNvPr id="9" name="Content Placeholder 8" descr="Chart, line chart&#10;&#10;Description automatically generated">
            <a:extLst>
              <a:ext uri="{FF2B5EF4-FFF2-40B4-BE49-F238E27FC236}">
                <a16:creationId xmlns:a16="http://schemas.microsoft.com/office/drawing/2014/main" id="{F92D47B8-3E44-D1D8-955B-4A2975B6DC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528651"/>
            <a:ext cx="8004291" cy="4477443"/>
          </a:xfrm>
        </p:spPr>
      </p:pic>
      <p:sp>
        <p:nvSpPr>
          <p:cNvPr id="11" name="TextBox 10">
            <a:extLst>
              <a:ext uri="{FF2B5EF4-FFF2-40B4-BE49-F238E27FC236}">
                <a16:creationId xmlns:a16="http://schemas.microsoft.com/office/drawing/2014/main" id="{7E8191F8-6F48-C5BE-7A03-694892DC4153}"/>
              </a:ext>
            </a:extLst>
          </p:cNvPr>
          <p:cNvSpPr txBox="1"/>
          <p:nvPr/>
        </p:nvSpPr>
        <p:spPr>
          <a:xfrm>
            <a:off x="5157479" y="1730124"/>
            <a:ext cx="6525790" cy="369332"/>
          </a:xfrm>
          <a:prstGeom prst="rect">
            <a:avLst/>
          </a:prstGeom>
          <a:noFill/>
        </p:spPr>
        <p:txBody>
          <a:bodyPr wrap="square" rtlCol="0">
            <a:spAutoFit/>
          </a:bodyPr>
          <a:lstStyle/>
          <a:p>
            <a:r>
              <a:rPr lang="hu-HU" dirty="0">
                <a:solidFill>
                  <a:srgbClr val="012851"/>
                </a:solidFill>
                <a:latin typeface="Open Sans" panose="020B0606030504020204" pitchFamily="34" charset="0"/>
                <a:ea typeface="Open Sans" panose="020B0606030504020204" pitchFamily="34" charset="0"/>
                <a:cs typeface="Open Sans" panose="020B0606030504020204" pitchFamily="34" charset="0"/>
              </a:rPr>
              <a:t>Will Hill Climbing find the maximum on this state space?</a:t>
            </a:r>
            <a:endParaRPr lang="en-US" dirty="0">
              <a:solidFill>
                <a:srgbClr val="01285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Élőláb helye 2">
            <a:extLst>
              <a:ext uri="{FF2B5EF4-FFF2-40B4-BE49-F238E27FC236}">
                <a16:creationId xmlns:a16="http://schemas.microsoft.com/office/drawing/2014/main" id="{141413C0-7233-D3AA-3E03-1ED5595EF6BB}"/>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3" name="Csoportba foglalás 2">
            <a:extLst>
              <a:ext uri="{FF2B5EF4-FFF2-40B4-BE49-F238E27FC236}">
                <a16:creationId xmlns:a16="http://schemas.microsoft.com/office/drawing/2014/main" id="{E0E1FFC6-7655-934E-5B22-3D30C15B7497}"/>
              </a:ext>
            </a:extLst>
          </p:cNvPr>
          <p:cNvGrpSpPr/>
          <p:nvPr/>
        </p:nvGrpSpPr>
        <p:grpSpPr>
          <a:xfrm>
            <a:off x="3078726" y="6038296"/>
            <a:ext cx="1736050" cy="787001"/>
            <a:chOff x="6717298" y="6108892"/>
            <a:chExt cx="1736050" cy="787001"/>
          </a:xfrm>
        </p:grpSpPr>
        <p:pic>
          <p:nvPicPr>
            <p:cNvPr id="7" name="Ábra 6">
              <a:extLst>
                <a:ext uri="{FF2B5EF4-FFF2-40B4-BE49-F238E27FC236}">
                  <a16:creationId xmlns:a16="http://schemas.microsoft.com/office/drawing/2014/main" id="{21A8AE13-24AC-E60D-1603-072FC16698F8}"/>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8" name="Ábra 7">
              <a:extLst>
                <a:ext uri="{FF2B5EF4-FFF2-40B4-BE49-F238E27FC236}">
                  <a16:creationId xmlns:a16="http://schemas.microsoft.com/office/drawing/2014/main" id="{71E12A7E-E7CC-5CB2-7742-10EC492EC982}"/>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21782053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50E47A9-07DF-6313-59DC-47F78C8099CC}"/>
              </a:ext>
            </a:extLst>
          </p:cNvPr>
          <p:cNvSpPr>
            <a:spLocks noGrp="1"/>
          </p:cNvSpPr>
          <p:nvPr>
            <p:ph type="sldNum" sz="quarter" idx="12"/>
          </p:nvPr>
        </p:nvSpPr>
        <p:spPr/>
        <p:txBody>
          <a:bodyPr/>
          <a:lstStyle/>
          <a:p>
            <a:fld id="{9F7ECEBC-3B63-4262-8BE9-06366B519A9F}" type="slidenum">
              <a:rPr lang="hu-HU" smtClean="0"/>
              <a:pPr/>
              <a:t>86</a:t>
            </a:fld>
            <a:endParaRPr lang="hu-HU" dirty="0"/>
          </a:p>
        </p:txBody>
      </p:sp>
      <p:sp>
        <p:nvSpPr>
          <p:cNvPr id="6" name="Title 5">
            <a:extLst>
              <a:ext uri="{FF2B5EF4-FFF2-40B4-BE49-F238E27FC236}">
                <a16:creationId xmlns:a16="http://schemas.microsoft.com/office/drawing/2014/main" id="{961B7114-0F92-5777-AB59-6AF41DFEE82A}"/>
              </a:ext>
            </a:extLst>
          </p:cNvPr>
          <p:cNvSpPr>
            <a:spLocks noGrp="1"/>
          </p:cNvSpPr>
          <p:nvPr>
            <p:ph type="title"/>
          </p:nvPr>
        </p:nvSpPr>
        <p:spPr/>
        <p:txBody>
          <a:bodyPr/>
          <a:lstStyle/>
          <a:p>
            <a:r>
              <a:rPr lang="hu-HU" dirty="0"/>
              <a:t>Hill Climbing</a:t>
            </a:r>
            <a:endParaRPr lang="en-US" dirty="0"/>
          </a:p>
        </p:txBody>
      </p:sp>
      <p:pic>
        <p:nvPicPr>
          <p:cNvPr id="9" name="Content Placeholder 8">
            <a:extLst>
              <a:ext uri="{FF2B5EF4-FFF2-40B4-BE49-F238E27FC236}">
                <a16:creationId xmlns:a16="http://schemas.microsoft.com/office/drawing/2014/main" id="{F92D47B8-3E44-D1D8-955B-4A2975B6DC4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 y="1528651"/>
            <a:ext cx="8004289" cy="4477443"/>
          </a:xfrm>
        </p:spPr>
      </p:pic>
      <p:sp>
        <p:nvSpPr>
          <p:cNvPr id="11" name="TextBox 10">
            <a:extLst>
              <a:ext uri="{FF2B5EF4-FFF2-40B4-BE49-F238E27FC236}">
                <a16:creationId xmlns:a16="http://schemas.microsoft.com/office/drawing/2014/main" id="{7E8191F8-6F48-C5BE-7A03-694892DC4153}"/>
              </a:ext>
            </a:extLst>
          </p:cNvPr>
          <p:cNvSpPr txBox="1"/>
          <p:nvPr/>
        </p:nvSpPr>
        <p:spPr>
          <a:xfrm>
            <a:off x="5157479" y="1730124"/>
            <a:ext cx="6525790" cy="646331"/>
          </a:xfrm>
          <a:prstGeom prst="rect">
            <a:avLst/>
          </a:prstGeom>
          <a:noFill/>
        </p:spPr>
        <p:txBody>
          <a:bodyPr wrap="square" rtlCol="0">
            <a:spAutoFit/>
          </a:bodyPr>
          <a:lstStyle/>
          <a:p>
            <a:r>
              <a:rPr lang="hu-HU" dirty="0">
                <a:solidFill>
                  <a:srgbClr val="012851"/>
                </a:solidFill>
                <a:latin typeface="Open Sans" panose="020B0606030504020204" pitchFamily="34" charset="0"/>
                <a:ea typeface="Open Sans" panose="020B0606030504020204" pitchFamily="34" charset="0"/>
                <a:cs typeface="Open Sans" panose="020B0606030504020204" pitchFamily="34" charset="0"/>
              </a:rPr>
              <a:t>Depending on the starting position, different maxima will be found and converged to.</a:t>
            </a:r>
            <a:endParaRPr lang="en-US" dirty="0">
              <a:solidFill>
                <a:srgbClr val="01285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Élőláb helye 2">
            <a:extLst>
              <a:ext uri="{FF2B5EF4-FFF2-40B4-BE49-F238E27FC236}">
                <a16:creationId xmlns:a16="http://schemas.microsoft.com/office/drawing/2014/main" id="{F5644D0D-E2C9-42F9-332F-96B1D3CDE927}"/>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3" name="Csoportba foglalás 2">
            <a:extLst>
              <a:ext uri="{FF2B5EF4-FFF2-40B4-BE49-F238E27FC236}">
                <a16:creationId xmlns:a16="http://schemas.microsoft.com/office/drawing/2014/main" id="{D1BF68A5-EC12-AD1C-D174-57564907BE29}"/>
              </a:ext>
            </a:extLst>
          </p:cNvPr>
          <p:cNvGrpSpPr/>
          <p:nvPr/>
        </p:nvGrpSpPr>
        <p:grpSpPr>
          <a:xfrm>
            <a:off x="3078726" y="6038296"/>
            <a:ext cx="1736050" cy="787001"/>
            <a:chOff x="6717298" y="6108892"/>
            <a:chExt cx="1736050" cy="787001"/>
          </a:xfrm>
        </p:grpSpPr>
        <p:pic>
          <p:nvPicPr>
            <p:cNvPr id="7" name="Ábra 6">
              <a:extLst>
                <a:ext uri="{FF2B5EF4-FFF2-40B4-BE49-F238E27FC236}">
                  <a16:creationId xmlns:a16="http://schemas.microsoft.com/office/drawing/2014/main" id="{236FEA75-4CDE-7A9B-F0CC-974BD8C1693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8" name="Ábra 7">
              <a:extLst>
                <a:ext uri="{FF2B5EF4-FFF2-40B4-BE49-F238E27FC236}">
                  <a16:creationId xmlns:a16="http://schemas.microsoft.com/office/drawing/2014/main" id="{4C6235FA-CFC3-4DDD-38A2-E1F09DCE3C69}"/>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85537399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50E47A9-07DF-6313-59DC-47F78C8099CC}"/>
              </a:ext>
            </a:extLst>
          </p:cNvPr>
          <p:cNvSpPr>
            <a:spLocks noGrp="1"/>
          </p:cNvSpPr>
          <p:nvPr>
            <p:ph type="sldNum" sz="quarter" idx="12"/>
          </p:nvPr>
        </p:nvSpPr>
        <p:spPr/>
        <p:txBody>
          <a:bodyPr/>
          <a:lstStyle/>
          <a:p>
            <a:fld id="{9F7ECEBC-3B63-4262-8BE9-06366B519A9F}" type="slidenum">
              <a:rPr lang="hu-HU" smtClean="0"/>
              <a:pPr/>
              <a:t>87</a:t>
            </a:fld>
            <a:endParaRPr lang="hu-HU" dirty="0"/>
          </a:p>
        </p:txBody>
      </p:sp>
      <p:sp>
        <p:nvSpPr>
          <p:cNvPr id="6" name="Title 5">
            <a:extLst>
              <a:ext uri="{FF2B5EF4-FFF2-40B4-BE49-F238E27FC236}">
                <a16:creationId xmlns:a16="http://schemas.microsoft.com/office/drawing/2014/main" id="{961B7114-0F92-5777-AB59-6AF41DFEE82A}"/>
              </a:ext>
            </a:extLst>
          </p:cNvPr>
          <p:cNvSpPr>
            <a:spLocks noGrp="1"/>
          </p:cNvSpPr>
          <p:nvPr>
            <p:ph type="title"/>
          </p:nvPr>
        </p:nvSpPr>
        <p:spPr/>
        <p:txBody>
          <a:bodyPr/>
          <a:lstStyle/>
          <a:p>
            <a:r>
              <a:rPr lang="hu-HU" dirty="0"/>
              <a:t>Hill Climbing</a:t>
            </a:r>
            <a:endParaRPr lang="en-US" dirty="0"/>
          </a:p>
        </p:txBody>
      </p:sp>
      <p:pic>
        <p:nvPicPr>
          <p:cNvPr id="9" name="Content Placeholder 8" descr="Chart, line chart&#10;&#10;Description automatically generated">
            <a:extLst>
              <a:ext uri="{FF2B5EF4-FFF2-40B4-BE49-F238E27FC236}">
                <a16:creationId xmlns:a16="http://schemas.microsoft.com/office/drawing/2014/main" id="{F92D47B8-3E44-D1D8-955B-4A2975B6DC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528651"/>
            <a:ext cx="8004291" cy="4477443"/>
          </a:xfrm>
        </p:spPr>
      </p:pic>
      <p:sp>
        <p:nvSpPr>
          <p:cNvPr id="11" name="TextBox 10">
            <a:extLst>
              <a:ext uri="{FF2B5EF4-FFF2-40B4-BE49-F238E27FC236}">
                <a16:creationId xmlns:a16="http://schemas.microsoft.com/office/drawing/2014/main" id="{7E8191F8-6F48-C5BE-7A03-694892DC4153}"/>
              </a:ext>
            </a:extLst>
          </p:cNvPr>
          <p:cNvSpPr txBox="1"/>
          <p:nvPr/>
        </p:nvSpPr>
        <p:spPr>
          <a:xfrm>
            <a:off x="5157479" y="1730124"/>
            <a:ext cx="6525790" cy="923330"/>
          </a:xfrm>
          <a:prstGeom prst="rect">
            <a:avLst/>
          </a:prstGeom>
          <a:noFill/>
        </p:spPr>
        <p:txBody>
          <a:bodyPr wrap="square" rtlCol="0">
            <a:spAutoFit/>
          </a:bodyPr>
          <a:lstStyle/>
          <a:p>
            <a:r>
              <a:rPr lang="hu-HU" dirty="0">
                <a:solidFill>
                  <a:srgbClr val="012851"/>
                </a:solidFill>
                <a:latin typeface="Open Sans" panose="020B0606030504020204" pitchFamily="34" charset="0"/>
                <a:ea typeface="Open Sans" panose="020B0606030504020204" pitchFamily="34" charset="0"/>
                <a:cs typeface="Open Sans" panose="020B0606030504020204" pitchFamily="34" charset="0"/>
              </a:rPr>
              <a:t>Hill Climbing is a </a:t>
            </a:r>
            <a:r>
              <a:rPr lang="hu-HU" b="1" dirty="0">
                <a:solidFill>
                  <a:srgbClr val="012851"/>
                </a:solidFill>
                <a:latin typeface="Open Sans" panose="020B0606030504020204" pitchFamily="34" charset="0"/>
                <a:ea typeface="Open Sans" panose="020B0606030504020204" pitchFamily="34" charset="0"/>
                <a:cs typeface="Open Sans" panose="020B0606030504020204" pitchFamily="34" charset="0"/>
              </a:rPr>
              <a:t>greedy local search</a:t>
            </a:r>
            <a:r>
              <a:rPr lang="hu-HU" dirty="0">
                <a:solidFill>
                  <a:srgbClr val="012851"/>
                </a:solidFill>
                <a:latin typeface="Open Sans" panose="020B0606030504020204" pitchFamily="34" charset="0"/>
                <a:ea typeface="Open Sans" panose="020B0606030504020204" pitchFamily="34" charset="0"/>
                <a:cs typeface="Open Sans" panose="020B0606030504020204" pitchFamily="34" charset="0"/>
              </a:rPr>
              <a:t>, it does not look ahead, just picks the immediately most beneficial next position.</a:t>
            </a:r>
            <a:endParaRPr lang="en-US" dirty="0">
              <a:solidFill>
                <a:srgbClr val="01285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Élőláb helye 2">
            <a:extLst>
              <a:ext uri="{FF2B5EF4-FFF2-40B4-BE49-F238E27FC236}">
                <a16:creationId xmlns:a16="http://schemas.microsoft.com/office/drawing/2014/main" id="{C0D22351-0090-27F8-CF86-9B02066CAA7A}"/>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3" name="Csoportba foglalás 2">
            <a:extLst>
              <a:ext uri="{FF2B5EF4-FFF2-40B4-BE49-F238E27FC236}">
                <a16:creationId xmlns:a16="http://schemas.microsoft.com/office/drawing/2014/main" id="{97495669-2AD8-D682-3C73-95BE4C6736E7}"/>
              </a:ext>
            </a:extLst>
          </p:cNvPr>
          <p:cNvGrpSpPr/>
          <p:nvPr/>
        </p:nvGrpSpPr>
        <p:grpSpPr>
          <a:xfrm>
            <a:off x="3078726" y="6038296"/>
            <a:ext cx="1736050" cy="787001"/>
            <a:chOff x="6717298" y="6108892"/>
            <a:chExt cx="1736050" cy="787001"/>
          </a:xfrm>
        </p:grpSpPr>
        <p:pic>
          <p:nvPicPr>
            <p:cNvPr id="7" name="Ábra 6">
              <a:extLst>
                <a:ext uri="{FF2B5EF4-FFF2-40B4-BE49-F238E27FC236}">
                  <a16:creationId xmlns:a16="http://schemas.microsoft.com/office/drawing/2014/main" id="{CCA381D5-1768-84A9-8AA2-8072AD601BD5}"/>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8" name="Ábra 7">
              <a:extLst>
                <a:ext uri="{FF2B5EF4-FFF2-40B4-BE49-F238E27FC236}">
                  <a16:creationId xmlns:a16="http://schemas.microsoft.com/office/drawing/2014/main" id="{9230036C-8AEB-9001-B577-122FD422C856}"/>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8856729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50E47A9-07DF-6313-59DC-47F78C8099CC}"/>
              </a:ext>
            </a:extLst>
          </p:cNvPr>
          <p:cNvSpPr>
            <a:spLocks noGrp="1"/>
          </p:cNvSpPr>
          <p:nvPr>
            <p:ph type="sldNum" sz="quarter" idx="12"/>
          </p:nvPr>
        </p:nvSpPr>
        <p:spPr/>
        <p:txBody>
          <a:bodyPr/>
          <a:lstStyle/>
          <a:p>
            <a:fld id="{9F7ECEBC-3B63-4262-8BE9-06366B519A9F}" type="slidenum">
              <a:rPr lang="hu-HU" smtClean="0"/>
              <a:pPr/>
              <a:t>88</a:t>
            </a:fld>
            <a:endParaRPr lang="hu-HU" dirty="0"/>
          </a:p>
        </p:txBody>
      </p:sp>
      <p:sp>
        <p:nvSpPr>
          <p:cNvPr id="6" name="Title 5">
            <a:extLst>
              <a:ext uri="{FF2B5EF4-FFF2-40B4-BE49-F238E27FC236}">
                <a16:creationId xmlns:a16="http://schemas.microsoft.com/office/drawing/2014/main" id="{961B7114-0F92-5777-AB59-6AF41DFEE82A}"/>
              </a:ext>
            </a:extLst>
          </p:cNvPr>
          <p:cNvSpPr>
            <a:spLocks noGrp="1"/>
          </p:cNvSpPr>
          <p:nvPr>
            <p:ph type="title"/>
          </p:nvPr>
        </p:nvSpPr>
        <p:spPr/>
        <p:txBody>
          <a:bodyPr/>
          <a:lstStyle/>
          <a:p>
            <a:r>
              <a:rPr lang="hu-HU" dirty="0"/>
              <a:t>Hill Climbing</a:t>
            </a:r>
            <a:endParaRPr lang="en-US" dirty="0"/>
          </a:p>
        </p:txBody>
      </p:sp>
      <p:pic>
        <p:nvPicPr>
          <p:cNvPr id="9" name="Content Placeholder 8" descr="Chart, line chart&#10;&#10;Description automatically generated">
            <a:extLst>
              <a:ext uri="{FF2B5EF4-FFF2-40B4-BE49-F238E27FC236}">
                <a16:creationId xmlns:a16="http://schemas.microsoft.com/office/drawing/2014/main" id="{F92D47B8-3E44-D1D8-955B-4A2975B6DC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528651"/>
            <a:ext cx="8004291" cy="4477443"/>
          </a:xfrm>
        </p:spPr>
      </p:pic>
      <p:sp>
        <p:nvSpPr>
          <p:cNvPr id="11" name="TextBox 10">
            <a:extLst>
              <a:ext uri="{FF2B5EF4-FFF2-40B4-BE49-F238E27FC236}">
                <a16:creationId xmlns:a16="http://schemas.microsoft.com/office/drawing/2014/main" id="{7E8191F8-6F48-C5BE-7A03-694892DC4153}"/>
              </a:ext>
            </a:extLst>
          </p:cNvPr>
          <p:cNvSpPr txBox="1"/>
          <p:nvPr/>
        </p:nvSpPr>
        <p:spPr>
          <a:xfrm>
            <a:off x="5157479" y="1730124"/>
            <a:ext cx="6525790" cy="1477328"/>
          </a:xfrm>
          <a:prstGeom prst="rect">
            <a:avLst/>
          </a:prstGeom>
          <a:noFill/>
        </p:spPr>
        <p:txBody>
          <a:bodyPr wrap="square" rtlCol="0">
            <a:spAutoFit/>
          </a:bodyPr>
          <a:lstStyle/>
          <a:p>
            <a:r>
              <a:rPr lang="hu-HU" dirty="0">
                <a:solidFill>
                  <a:srgbClr val="012851"/>
                </a:solidFill>
                <a:latin typeface="Open Sans" panose="020B0606030504020204" pitchFamily="34" charset="0"/>
                <a:ea typeface="Open Sans" panose="020B0606030504020204" pitchFamily="34" charset="0"/>
                <a:cs typeface="Open Sans" panose="020B0606030504020204" pitchFamily="34" charset="0"/>
              </a:rPr>
              <a:t>Good: can be rather quick</a:t>
            </a:r>
          </a:p>
          <a:p>
            <a:endParaRPr lang="hu-HU" dirty="0">
              <a:solidFill>
                <a:srgbClr val="012851"/>
              </a:solidFill>
              <a:latin typeface="Open Sans" panose="020B0606030504020204" pitchFamily="34" charset="0"/>
              <a:ea typeface="Open Sans" panose="020B0606030504020204" pitchFamily="34" charset="0"/>
              <a:cs typeface="Open Sans" panose="020B0606030504020204" pitchFamily="34" charset="0"/>
            </a:endParaRPr>
          </a:p>
          <a:p>
            <a:r>
              <a:rPr lang="hu-HU" dirty="0">
                <a:solidFill>
                  <a:srgbClr val="012851"/>
                </a:solidFill>
                <a:latin typeface="Open Sans" panose="020B0606030504020204" pitchFamily="34" charset="0"/>
                <a:ea typeface="Open Sans" panose="020B0606030504020204" pitchFamily="34" charset="0"/>
                <a:cs typeface="Open Sans" panose="020B0606030504020204" pitchFamily="34" charset="0"/>
              </a:rPr>
              <a:t>Bad: </a:t>
            </a:r>
          </a:p>
          <a:p>
            <a:pPr marL="285750" indent="-285750">
              <a:buFont typeface="Arial" panose="020B0604020202020204" pitchFamily="34" charset="0"/>
              <a:buChar char="•"/>
            </a:pPr>
            <a:r>
              <a:rPr lang="hu-HU" dirty="0">
                <a:solidFill>
                  <a:srgbClr val="012851"/>
                </a:solidFill>
                <a:latin typeface="Open Sans" panose="020B0606030504020204" pitchFamily="34" charset="0"/>
                <a:ea typeface="Open Sans" panose="020B0606030504020204" pitchFamily="34" charset="0"/>
                <a:cs typeface="Open Sans" panose="020B0606030504020204" pitchFamily="34" charset="0"/>
              </a:rPr>
              <a:t>it can get stuck in sub-optimal solutions like </a:t>
            </a:r>
            <a:r>
              <a:rPr lang="hu-HU" b="1" dirty="0">
                <a:solidFill>
                  <a:srgbClr val="012851"/>
                </a:solidFill>
                <a:latin typeface="Open Sans" panose="020B0606030504020204" pitchFamily="34" charset="0"/>
                <a:ea typeface="Open Sans" panose="020B0606030504020204" pitchFamily="34" charset="0"/>
                <a:cs typeface="Open Sans" panose="020B0606030504020204" pitchFamily="34" charset="0"/>
              </a:rPr>
              <a:t>local maxima</a:t>
            </a:r>
            <a:r>
              <a:rPr lang="hu-HU" dirty="0">
                <a:solidFill>
                  <a:srgbClr val="012851"/>
                </a:solidFill>
                <a:latin typeface="Open Sans" panose="020B0606030504020204" pitchFamily="34" charset="0"/>
                <a:ea typeface="Open Sans" panose="020B0606030504020204" pitchFamily="34" charset="0"/>
                <a:cs typeface="Open Sans" panose="020B0606030504020204" pitchFamily="34" charset="0"/>
              </a:rPr>
              <a:t>, ridges or </a:t>
            </a:r>
            <a:r>
              <a:rPr lang="hu-HU" b="1" dirty="0">
                <a:solidFill>
                  <a:srgbClr val="012851"/>
                </a:solidFill>
                <a:latin typeface="Open Sans" panose="020B0606030504020204" pitchFamily="34" charset="0"/>
                <a:ea typeface="Open Sans" panose="020B0606030504020204" pitchFamily="34" charset="0"/>
                <a:cs typeface="Open Sans" panose="020B0606030504020204" pitchFamily="34" charset="0"/>
              </a:rPr>
              <a:t>plateaus</a:t>
            </a:r>
            <a:r>
              <a:rPr lang="hu-HU" dirty="0">
                <a:solidFill>
                  <a:srgbClr val="012851"/>
                </a:solidFill>
                <a:latin typeface="Open Sans" panose="020B0606030504020204" pitchFamily="34" charset="0"/>
                <a:ea typeface="Open Sans" panose="020B0606030504020204" pitchFamily="34" charset="0"/>
                <a:cs typeface="Open Sans" panose="020B0606030504020204" pitchFamily="34" charset="0"/>
              </a:rPr>
              <a:t>.</a:t>
            </a:r>
            <a:endParaRPr lang="en-US" dirty="0">
              <a:solidFill>
                <a:srgbClr val="012851"/>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7" name="Straight Arrow Connector 6">
            <a:extLst>
              <a:ext uri="{FF2B5EF4-FFF2-40B4-BE49-F238E27FC236}">
                <a16:creationId xmlns:a16="http://schemas.microsoft.com/office/drawing/2014/main" id="{88E63EA2-FD86-2C88-1C8C-914BE02E7F73}"/>
              </a:ext>
            </a:extLst>
          </p:cNvPr>
          <p:cNvCxnSpPr/>
          <p:nvPr/>
        </p:nvCxnSpPr>
        <p:spPr>
          <a:xfrm flipH="1">
            <a:off x="5323974" y="3134226"/>
            <a:ext cx="2478505" cy="10708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090CB3DF-6B83-BDA1-A0EB-0D279C2B1A1F}"/>
              </a:ext>
            </a:extLst>
          </p:cNvPr>
          <p:cNvCxnSpPr/>
          <p:nvPr/>
        </p:nvCxnSpPr>
        <p:spPr>
          <a:xfrm flipH="1">
            <a:off x="4427621" y="3031958"/>
            <a:ext cx="1052763" cy="5835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DBE62F5-FED2-6D05-6601-56E1954C9313}"/>
              </a:ext>
            </a:extLst>
          </p:cNvPr>
          <p:cNvCxnSpPr/>
          <p:nvPr/>
        </p:nvCxnSpPr>
        <p:spPr>
          <a:xfrm flipH="1">
            <a:off x="2424363" y="3134226"/>
            <a:ext cx="5378116" cy="4150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Élőláb helye 2">
            <a:extLst>
              <a:ext uri="{FF2B5EF4-FFF2-40B4-BE49-F238E27FC236}">
                <a16:creationId xmlns:a16="http://schemas.microsoft.com/office/drawing/2014/main" id="{9522B790-917D-E490-5FB2-D6108C457D13}"/>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3" name="Csoportba foglalás 2">
            <a:extLst>
              <a:ext uri="{FF2B5EF4-FFF2-40B4-BE49-F238E27FC236}">
                <a16:creationId xmlns:a16="http://schemas.microsoft.com/office/drawing/2014/main" id="{442CDF37-0D5E-F20E-9174-FE530E228F12}"/>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9511D52C-E75D-5D76-085C-BE015D7FF652}"/>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12" name="Ábra 11">
              <a:extLst>
                <a:ext uri="{FF2B5EF4-FFF2-40B4-BE49-F238E27FC236}">
                  <a16:creationId xmlns:a16="http://schemas.microsoft.com/office/drawing/2014/main" id="{4B1C3ACD-5D54-D157-75BD-C85CD7CA8BC7}"/>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30276472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50E47A9-07DF-6313-59DC-47F78C8099CC}"/>
              </a:ext>
            </a:extLst>
          </p:cNvPr>
          <p:cNvSpPr>
            <a:spLocks noGrp="1"/>
          </p:cNvSpPr>
          <p:nvPr>
            <p:ph type="sldNum" sz="quarter" idx="12"/>
          </p:nvPr>
        </p:nvSpPr>
        <p:spPr/>
        <p:txBody>
          <a:bodyPr/>
          <a:lstStyle/>
          <a:p>
            <a:fld id="{9F7ECEBC-3B63-4262-8BE9-06366B519A9F}" type="slidenum">
              <a:rPr lang="hu-HU" smtClean="0"/>
              <a:pPr/>
              <a:t>89</a:t>
            </a:fld>
            <a:endParaRPr lang="hu-HU" dirty="0"/>
          </a:p>
        </p:txBody>
      </p:sp>
      <p:sp>
        <p:nvSpPr>
          <p:cNvPr id="6" name="Title 5">
            <a:extLst>
              <a:ext uri="{FF2B5EF4-FFF2-40B4-BE49-F238E27FC236}">
                <a16:creationId xmlns:a16="http://schemas.microsoft.com/office/drawing/2014/main" id="{961B7114-0F92-5777-AB59-6AF41DFEE82A}"/>
              </a:ext>
            </a:extLst>
          </p:cNvPr>
          <p:cNvSpPr>
            <a:spLocks noGrp="1"/>
          </p:cNvSpPr>
          <p:nvPr>
            <p:ph type="title"/>
          </p:nvPr>
        </p:nvSpPr>
        <p:spPr/>
        <p:txBody>
          <a:bodyPr/>
          <a:lstStyle/>
          <a:p>
            <a:r>
              <a:rPr lang="hu-HU" dirty="0"/>
              <a:t>Hill Climbing</a:t>
            </a:r>
            <a:endParaRPr lang="en-US" dirty="0"/>
          </a:p>
        </p:txBody>
      </p:sp>
      <p:pic>
        <p:nvPicPr>
          <p:cNvPr id="9" name="Content Placeholder 8" descr="Chart, line chart&#10;&#10;Description automatically generated">
            <a:extLst>
              <a:ext uri="{FF2B5EF4-FFF2-40B4-BE49-F238E27FC236}">
                <a16:creationId xmlns:a16="http://schemas.microsoft.com/office/drawing/2014/main" id="{F92D47B8-3E44-D1D8-955B-4A2975B6DC4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528651"/>
            <a:ext cx="8004291" cy="4477443"/>
          </a:xfrm>
        </p:spPr>
      </p:pic>
      <p:sp>
        <p:nvSpPr>
          <p:cNvPr id="11" name="TextBox 10">
            <a:extLst>
              <a:ext uri="{FF2B5EF4-FFF2-40B4-BE49-F238E27FC236}">
                <a16:creationId xmlns:a16="http://schemas.microsoft.com/office/drawing/2014/main" id="{7E8191F8-6F48-C5BE-7A03-694892DC4153}"/>
              </a:ext>
            </a:extLst>
          </p:cNvPr>
          <p:cNvSpPr txBox="1"/>
          <p:nvPr/>
        </p:nvSpPr>
        <p:spPr>
          <a:xfrm>
            <a:off x="5157479" y="1730124"/>
            <a:ext cx="6525790" cy="1754326"/>
          </a:xfrm>
          <a:prstGeom prst="rect">
            <a:avLst/>
          </a:prstGeom>
          <a:noFill/>
        </p:spPr>
        <p:txBody>
          <a:bodyPr wrap="square" rtlCol="0">
            <a:spAutoFit/>
          </a:bodyPr>
          <a:lstStyle/>
          <a:p>
            <a:r>
              <a:rPr lang="hu-HU" dirty="0">
                <a:solidFill>
                  <a:srgbClr val="012851"/>
                </a:solidFill>
                <a:latin typeface="Open Sans" panose="020B0606030504020204" pitchFamily="34" charset="0"/>
                <a:ea typeface="Open Sans" panose="020B0606030504020204" pitchFamily="34" charset="0"/>
                <a:cs typeface="Open Sans" panose="020B0606030504020204" pitchFamily="34" charset="0"/>
              </a:rPr>
              <a:t>Good: can be rather quick</a:t>
            </a:r>
          </a:p>
          <a:p>
            <a:endParaRPr lang="hu-HU" dirty="0">
              <a:solidFill>
                <a:srgbClr val="012851"/>
              </a:solidFill>
              <a:latin typeface="Open Sans" panose="020B0606030504020204" pitchFamily="34" charset="0"/>
              <a:ea typeface="Open Sans" panose="020B0606030504020204" pitchFamily="34" charset="0"/>
              <a:cs typeface="Open Sans" panose="020B0606030504020204" pitchFamily="34" charset="0"/>
            </a:endParaRPr>
          </a:p>
          <a:p>
            <a:r>
              <a:rPr lang="hu-HU" dirty="0">
                <a:solidFill>
                  <a:srgbClr val="012851"/>
                </a:solidFill>
                <a:latin typeface="Open Sans" panose="020B0606030504020204" pitchFamily="34" charset="0"/>
                <a:ea typeface="Open Sans" panose="020B0606030504020204" pitchFamily="34" charset="0"/>
                <a:cs typeface="Open Sans" panose="020B0606030504020204" pitchFamily="34" charset="0"/>
              </a:rPr>
              <a:t>Bad: </a:t>
            </a:r>
          </a:p>
          <a:p>
            <a:pPr marL="285750" indent="-285750">
              <a:buFont typeface="Arial" panose="020B0604020202020204" pitchFamily="34" charset="0"/>
              <a:buChar char="•"/>
            </a:pPr>
            <a:r>
              <a:rPr lang="hu-HU" dirty="0">
                <a:solidFill>
                  <a:srgbClr val="012851"/>
                </a:solidFill>
                <a:latin typeface="Open Sans" panose="020B0606030504020204" pitchFamily="34" charset="0"/>
                <a:ea typeface="Open Sans" panose="020B0606030504020204" pitchFamily="34" charset="0"/>
                <a:cs typeface="Open Sans" panose="020B0606030504020204" pitchFamily="34" charset="0"/>
              </a:rPr>
              <a:t>it can get stuck in sub-optimal solutions like local maxima, ridges or plateaus.</a:t>
            </a:r>
          </a:p>
          <a:p>
            <a:pPr marL="285750" indent="-285750">
              <a:buFont typeface="Arial" panose="020B0604020202020204" pitchFamily="34" charset="0"/>
              <a:buChar char="•"/>
            </a:pPr>
            <a:r>
              <a:rPr lang="hu-HU" dirty="0">
                <a:solidFill>
                  <a:srgbClr val="012851"/>
                </a:solidFill>
                <a:latin typeface="Open Sans" panose="020B0606030504020204" pitchFamily="34" charset="0"/>
                <a:ea typeface="Open Sans" panose="020B0606030504020204" pitchFamily="34" charset="0"/>
                <a:cs typeface="Open Sans" panose="020B0606030504020204" pitchFamily="34" charset="0"/>
              </a:rPr>
              <a:t>The found solution is starting point dependent</a:t>
            </a:r>
            <a:endParaRPr lang="en-US" dirty="0">
              <a:solidFill>
                <a:srgbClr val="01285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Élőláb helye 2">
            <a:extLst>
              <a:ext uri="{FF2B5EF4-FFF2-40B4-BE49-F238E27FC236}">
                <a16:creationId xmlns:a16="http://schemas.microsoft.com/office/drawing/2014/main" id="{D1E7AAC2-B3E6-861E-2504-016379C9550D}"/>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3" name="Csoportba foglalás 2">
            <a:extLst>
              <a:ext uri="{FF2B5EF4-FFF2-40B4-BE49-F238E27FC236}">
                <a16:creationId xmlns:a16="http://schemas.microsoft.com/office/drawing/2014/main" id="{EB350BDC-82EB-2BB1-79C1-0113952EE7A7}"/>
              </a:ext>
            </a:extLst>
          </p:cNvPr>
          <p:cNvGrpSpPr/>
          <p:nvPr/>
        </p:nvGrpSpPr>
        <p:grpSpPr>
          <a:xfrm>
            <a:off x="3078726" y="6038296"/>
            <a:ext cx="1736050" cy="787001"/>
            <a:chOff x="6717298" y="6108892"/>
            <a:chExt cx="1736050" cy="787001"/>
          </a:xfrm>
        </p:grpSpPr>
        <p:pic>
          <p:nvPicPr>
            <p:cNvPr id="7" name="Ábra 6">
              <a:extLst>
                <a:ext uri="{FF2B5EF4-FFF2-40B4-BE49-F238E27FC236}">
                  <a16:creationId xmlns:a16="http://schemas.microsoft.com/office/drawing/2014/main" id="{A3DA8C9F-0589-C948-F7AB-1C90BFC0C8D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8" name="Ábra 7">
              <a:extLst>
                <a:ext uri="{FF2B5EF4-FFF2-40B4-BE49-F238E27FC236}">
                  <a16:creationId xmlns:a16="http://schemas.microsoft.com/office/drawing/2014/main" id="{D0878112-5B22-7D03-5F8C-853D92C0714D}"/>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3173866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artalom helye 1">
            <a:extLst>
              <a:ext uri="{FF2B5EF4-FFF2-40B4-BE49-F238E27FC236}">
                <a16:creationId xmlns:a16="http://schemas.microsoft.com/office/drawing/2014/main" id="{1ADADCC1-A1C3-8AF1-7008-3D750F27E880}"/>
              </a:ext>
            </a:extLst>
          </p:cNvPr>
          <p:cNvSpPr>
            <a:spLocks noGrp="1"/>
          </p:cNvSpPr>
          <p:nvPr>
            <p:ph idx="1"/>
          </p:nvPr>
        </p:nvSpPr>
        <p:spPr/>
        <p:txBody>
          <a:bodyPr/>
          <a:lstStyle/>
          <a:p>
            <a:r>
              <a:rPr lang="hu-HU" dirty="0"/>
              <a:t>Big Data</a:t>
            </a:r>
          </a:p>
          <a:p>
            <a:pPr lvl="1"/>
            <a:r>
              <a:rPr lang="hu-HU" dirty="0"/>
              <a:t>2007 - </a:t>
            </a:r>
            <a:r>
              <a:rPr lang="hu-HU" dirty="0" err="1"/>
              <a:t>Hays</a:t>
            </a:r>
            <a:r>
              <a:rPr lang="hu-HU" dirty="0"/>
              <a:t> &amp; </a:t>
            </a:r>
            <a:r>
              <a:rPr lang="hu-HU" dirty="0" err="1"/>
              <a:t>Efros</a:t>
            </a:r>
            <a:r>
              <a:rPr lang="hu-HU" dirty="0"/>
              <a:t> – </a:t>
            </a:r>
            <a:r>
              <a:rPr lang="hu-HU" dirty="0" err="1"/>
              <a:t>picture</a:t>
            </a:r>
            <a:r>
              <a:rPr lang="hu-HU" dirty="0"/>
              <a:t> </a:t>
            </a:r>
            <a:r>
              <a:rPr lang="hu-HU" dirty="0" err="1"/>
              <a:t>restoring</a:t>
            </a:r>
            <a:r>
              <a:rPr lang="hu-HU" dirty="0"/>
              <a:t> </a:t>
            </a:r>
            <a:r>
              <a:rPr lang="hu-HU" dirty="0" err="1"/>
              <a:t>algorithm</a:t>
            </a:r>
            <a:endParaRPr lang="hu-HU" dirty="0"/>
          </a:p>
          <a:p>
            <a:pPr lvl="2"/>
            <a:r>
              <a:rPr lang="hu-HU" dirty="0" err="1"/>
              <a:t>Much</a:t>
            </a:r>
            <a:r>
              <a:rPr lang="hu-HU" dirty="0"/>
              <a:t> </a:t>
            </a:r>
            <a:r>
              <a:rPr lang="hu-HU" dirty="0" err="1"/>
              <a:t>better</a:t>
            </a:r>
            <a:r>
              <a:rPr lang="hu-HU" dirty="0"/>
              <a:t> </a:t>
            </a:r>
            <a:r>
              <a:rPr lang="hu-HU" dirty="0" err="1"/>
              <a:t>with</a:t>
            </a:r>
            <a:r>
              <a:rPr lang="hu-HU" dirty="0"/>
              <a:t> </a:t>
            </a:r>
            <a:r>
              <a:rPr lang="hu-HU" dirty="0" err="1"/>
              <a:t>huge</a:t>
            </a:r>
            <a:r>
              <a:rPr lang="hu-HU" dirty="0"/>
              <a:t> </a:t>
            </a:r>
            <a:r>
              <a:rPr lang="hu-HU" dirty="0" err="1"/>
              <a:t>database</a:t>
            </a:r>
            <a:endParaRPr lang="hu-HU" dirty="0"/>
          </a:p>
          <a:p>
            <a:pPr lvl="1"/>
            <a:r>
              <a:rPr lang="hu-HU" dirty="0"/>
              <a:t>2009 – </a:t>
            </a:r>
            <a:r>
              <a:rPr lang="hu-HU" dirty="0" err="1"/>
              <a:t>ImageNet</a:t>
            </a:r>
            <a:r>
              <a:rPr lang="hu-HU" dirty="0"/>
              <a:t> – </a:t>
            </a:r>
            <a:r>
              <a:rPr lang="hu-HU" dirty="0" err="1"/>
              <a:t>revolutionized</a:t>
            </a:r>
            <a:r>
              <a:rPr lang="hu-HU" dirty="0"/>
              <a:t> the Computer Vision </a:t>
            </a:r>
            <a:r>
              <a:rPr lang="hu-HU" dirty="0" err="1"/>
              <a:t>field</a:t>
            </a:r>
            <a:endParaRPr lang="hu-HU" dirty="0"/>
          </a:p>
          <a:p>
            <a:r>
              <a:rPr lang="hu-HU" dirty="0"/>
              <a:t>2012 – </a:t>
            </a:r>
            <a:r>
              <a:rPr lang="hu-HU" dirty="0" err="1"/>
              <a:t>Hinton’s</a:t>
            </a:r>
            <a:r>
              <a:rPr lang="hu-HU" dirty="0"/>
              <a:t> </a:t>
            </a:r>
            <a:r>
              <a:rPr lang="hu-HU" dirty="0" err="1"/>
              <a:t>group</a:t>
            </a:r>
            <a:r>
              <a:rPr lang="hu-HU" dirty="0"/>
              <a:t> </a:t>
            </a:r>
            <a:r>
              <a:rPr lang="hu-HU" dirty="0" err="1"/>
              <a:t>achieves</a:t>
            </a:r>
            <a:r>
              <a:rPr lang="hu-HU" dirty="0"/>
              <a:t> a </a:t>
            </a:r>
            <a:r>
              <a:rPr lang="hu-HU" dirty="0" err="1"/>
              <a:t>much</a:t>
            </a:r>
            <a:r>
              <a:rPr lang="hu-HU" dirty="0"/>
              <a:t> </a:t>
            </a:r>
            <a:r>
              <a:rPr lang="hu-HU" dirty="0" err="1"/>
              <a:t>better</a:t>
            </a:r>
            <a:r>
              <a:rPr lang="hu-HU" dirty="0"/>
              <a:t> </a:t>
            </a:r>
            <a:r>
              <a:rPr lang="hu-HU" dirty="0" err="1"/>
              <a:t>solution</a:t>
            </a:r>
            <a:r>
              <a:rPr lang="hu-HU" dirty="0"/>
              <a:t> </a:t>
            </a:r>
            <a:r>
              <a:rPr lang="hu-HU" dirty="0" err="1"/>
              <a:t>on</a:t>
            </a:r>
            <a:r>
              <a:rPr lang="hu-HU" dirty="0"/>
              <a:t> the </a:t>
            </a:r>
            <a:r>
              <a:rPr lang="hu-HU" dirty="0" err="1"/>
              <a:t>ImageNet</a:t>
            </a:r>
            <a:r>
              <a:rPr lang="hu-HU" dirty="0"/>
              <a:t> </a:t>
            </a:r>
            <a:r>
              <a:rPr lang="hu-HU" dirty="0" err="1"/>
              <a:t>challenge</a:t>
            </a:r>
            <a:endParaRPr lang="hu-HU" dirty="0"/>
          </a:p>
          <a:p>
            <a:r>
              <a:rPr lang="hu-HU" dirty="0"/>
              <a:t>AI is </a:t>
            </a:r>
            <a:r>
              <a:rPr lang="hu-HU" dirty="0" err="1"/>
              <a:t>achieving</a:t>
            </a:r>
            <a:r>
              <a:rPr lang="hu-HU" dirty="0"/>
              <a:t> </a:t>
            </a:r>
            <a:r>
              <a:rPr lang="hu-HU" dirty="0" err="1"/>
              <a:t>better</a:t>
            </a:r>
            <a:r>
              <a:rPr lang="hu-HU" dirty="0"/>
              <a:t> </a:t>
            </a:r>
            <a:r>
              <a:rPr lang="hu-HU" dirty="0" err="1"/>
              <a:t>equal</a:t>
            </a:r>
            <a:r>
              <a:rPr lang="hu-HU" dirty="0"/>
              <a:t> </a:t>
            </a:r>
            <a:r>
              <a:rPr lang="hu-HU" dirty="0" err="1"/>
              <a:t>or</a:t>
            </a:r>
            <a:r>
              <a:rPr lang="hu-HU" dirty="0"/>
              <a:t> performance in </a:t>
            </a:r>
            <a:r>
              <a:rPr lang="hu-HU" dirty="0" err="1"/>
              <a:t>some</a:t>
            </a:r>
            <a:r>
              <a:rPr lang="hu-HU" dirty="0"/>
              <a:t> </a:t>
            </a:r>
            <a:r>
              <a:rPr lang="hu-HU" dirty="0" err="1"/>
              <a:t>problems</a:t>
            </a:r>
            <a:r>
              <a:rPr lang="hu-HU" dirty="0"/>
              <a:t> </a:t>
            </a:r>
            <a:r>
              <a:rPr lang="hu-HU" dirty="0" err="1"/>
              <a:t>compared</a:t>
            </a:r>
            <a:r>
              <a:rPr lang="hu-HU" dirty="0"/>
              <a:t> </a:t>
            </a:r>
            <a:r>
              <a:rPr lang="hu-HU" dirty="0" err="1"/>
              <a:t>to</a:t>
            </a:r>
            <a:r>
              <a:rPr lang="hu-HU" dirty="0"/>
              <a:t> </a:t>
            </a:r>
            <a:r>
              <a:rPr lang="hu-HU" dirty="0" err="1"/>
              <a:t>humans</a:t>
            </a:r>
            <a:endParaRPr lang="hu-HU" dirty="0"/>
          </a:p>
          <a:p>
            <a:pPr marL="0" indent="0">
              <a:buNone/>
            </a:pPr>
            <a:endParaRPr lang="en-US" dirty="0"/>
          </a:p>
        </p:txBody>
      </p:sp>
      <p:sp>
        <p:nvSpPr>
          <p:cNvPr id="5" name="Dia számának helye 4">
            <a:extLst>
              <a:ext uri="{FF2B5EF4-FFF2-40B4-BE49-F238E27FC236}">
                <a16:creationId xmlns:a16="http://schemas.microsoft.com/office/drawing/2014/main" id="{80AD6755-A0F8-8AAE-D184-06B446302F83}"/>
              </a:ext>
            </a:extLst>
          </p:cNvPr>
          <p:cNvSpPr>
            <a:spLocks noGrp="1"/>
          </p:cNvSpPr>
          <p:nvPr>
            <p:ph type="sldNum" sz="quarter" idx="12"/>
          </p:nvPr>
        </p:nvSpPr>
        <p:spPr/>
        <p:txBody>
          <a:bodyPr/>
          <a:lstStyle/>
          <a:p>
            <a:fld id="{9F7ECEBC-3B63-4262-8BE9-06366B519A9F}" type="slidenum">
              <a:rPr lang="hu-HU" smtClean="0"/>
              <a:pPr/>
              <a:t>9</a:t>
            </a:fld>
            <a:endParaRPr lang="hu-HU" dirty="0"/>
          </a:p>
        </p:txBody>
      </p:sp>
      <p:sp>
        <p:nvSpPr>
          <p:cNvPr id="6" name="Cím 5">
            <a:extLst>
              <a:ext uri="{FF2B5EF4-FFF2-40B4-BE49-F238E27FC236}">
                <a16:creationId xmlns:a16="http://schemas.microsoft.com/office/drawing/2014/main" id="{A66C0B33-92D8-40C2-D875-54FC7BE12342}"/>
              </a:ext>
            </a:extLst>
          </p:cNvPr>
          <p:cNvSpPr>
            <a:spLocks noGrp="1"/>
          </p:cNvSpPr>
          <p:nvPr>
            <p:ph type="title"/>
          </p:nvPr>
        </p:nvSpPr>
        <p:spPr/>
        <p:txBody>
          <a:bodyPr/>
          <a:lstStyle/>
          <a:p>
            <a:r>
              <a:rPr lang="hu-HU" dirty="0"/>
              <a:t>Deep </a:t>
            </a:r>
            <a:r>
              <a:rPr lang="hu-HU" dirty="0" err="1"/>
              <a:t>Learning</a:t>
            </a:r>
            <a:endParaRPr lang="en-US" dirty="0"/>
          </a:p>
        </p:txBody>
      </p:sp>
      <p:sp>
        <p:nvSpPr>
          <p:cNvPr id="3" name="Élőláb helye 2">
            <a:extLst>
              <a:ext uri="{FF2B5EF4-FFF2-40B4-BE49-F238E27FC236}">
                <a16:creationId xmlns:a16="http://schemas.microsoft.com/office/drawing/2014/main" id="{ED449436-93ED-A30D-CBF3-122C61B17937}"/>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1CD682D0-9327-BC4A-3675-44BEA64FAFE9}"/>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26104D67-E863-7E6B-AD8F-D1C87205F33C}"/>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9CC57CE4-E2DF-AFFA-538F-C914EE1ABB71}"/>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142985522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E9F522-FEAF-F0EB-FA82-CE67158162D8}"/>
              </a:ext>
            </a:extLst>
          </p:cNvPr>
          <p:cNvSpPr>
            <a:spLocks noGrp="1"/>
          </p:cNvSpPr>
          <p:nvPr>
            <p:ph idx="1"/>
          </p:nvPr>
        </p:nvSpPr>
        <p:spPr>
          <a:xfrm>
            <a:off x="838200" y="1548721"/>
            <a:ext cx="6148079" cy="4351338"/>
          </a:xfrm>
        </p:spPr>
        <p:txBody>
          <a:bodyPr/>
          <a:lstStyle/>
          <a:p>
            <a:r>
              <a:rPr lang="hu-HU" dirty="0"/>
              <a:t>The 8-queens problem: Place 8 queens without any of them attacking each other</a:t>
            </a:r>
          </a:p>
          <a:p>
            <a:endParaRPr lang="en-US" dirty="0"/>
          </a:p>
        </p:txBody>
      </p:sp>
      <p:sp>
        <p:nvSpPr>
          <p:cNvPr id="5" name="Slide Number Placeholder 4">
            <a:extLst>
              <a:ext uri="{FF2B5EF4-FFF2-40B4-BE49-F238E27FC236}">
                <a16:creationId xmlns:a16="http://schemas.microsoft.com/office/drawing/2014/main" id="{694DC22A-466B-D93D-A5FA-0E05A7824599}"/>
              </a:ext>
            </a:extLst>
          </p:cNvPr>
          <p:cNvSpPr>
            <a:spLocks noGrp="1"/>
          </p:cNvSpPr>
          <p:nvPr>
            <p:ph type="sldNum" sz="quarter" idx="12"/>
          </p:nvPr>
        </p:nvSpPr>
        <p:spPr/>
        <p:txBody>
          <a:bodyPr/>
          <a:lstStyle/>
          <a:p>
            <a:fld id="{9F7ECEBC-3B63-4262-8BE9-06366B519A9F}" type="slidenum">
              <a:rPr lang="hu-HU" smtClean="0"/>
              <a:pPr/>
              <a:t>90</a:t>
            </a:fld>
            <a:endParaRPr lang="hu-HU" dirty="0"/>
          </a:p>
        </p:txBody>
      </p:sp>
      <p:sp>
        <p:nvSpPr>
          <p:cNvPr id="6" name="Title 5">
            <a:extLst>
              <a:ext uri="{FF2B5EF4-FFF2-40B4-BE49-F238E27FC236}">
                <a16:creationId xmlns:a16="http://schemas.microsoft.com/office/drawing/2014/main" id="{EF7E2859-62BB-7623-92DB-73F0BA5C18A0}"/>
              </a:ext>
            </a:extLst>
          </p:cNvPr>
          <p:cNvSpPr>
            <a:spLocks noGrp="1"/>
          </p:cNvSpPr>
          <p:nvPr>
            <p:ph type="title"/>
          </p:nvPr>
        </p:nvSpPr>
        <p:spPr/>
        <p:txBody>
          <a:bodyPr/>
          <a:lstStyle/>
          <a:p>
            <a:r>
              <a:rPr lang="hu-HU" dirty="0"/>
              <a:t>Descending the 8 queens</a:t>
            </a:r>
            <a:endParaRPr lang="en-US" dirty="0"/>
          </a:p>
        </p:txBody>
      </p:sp>
      <p:pic>
        <p:nvPicPr>
          <p:cNvPr id="8" name="Picture 7" descr="Chart&#10;&#10;Description automatically generated">
            <a:extLst>
              <a:ext uri="{FF2B5EF4-FFF2-40B4-BE49-F238E27FC236}">
                <a16:creationId xmlns:a16="http://schemas.microsoft.com/office/drawing/2014/main" id="{872EFABD-6967-F81C-B9AF-8BB2D9044F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4427" y="1548721"/>
            <a:ext cx="4306254" cy="4306254"/>
          </a:xfrm>
          <a:prstGeom prst="rect">
            <a:avLst/>
          </a:prstGeom>
        </p:spPr>
      </p:pic>
      <p:sp>
        <p:nvSpPr>
          <p:cNvPr id="3" name="Élőláb helye 2">
            <a:extLst>
              <a:ext uri="{FF2B5EF4-FFF2-40B4-BE49-F238E27FC236}">
                <a16:creationId xmlns:a16="http://schemas.microsoft.com/office/drawing/2014/main" id="{5C964E8F-CACF-C7E2-CFB2-8003879C1DB4}"/>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D7F044D4-B045-0C7A-4C70-B491881521A4}"/>
              </a:ext>
            </a:extLst>
          </p:cNvPr>
          <p:cNvGrpSpPr/>
          <p:nvPr/>
        </p:nvGrpSpPr>
        <p:grpSpPr>
          <a:xfrm>
            <a:off x="3078726" y="6038296"/>
            <a:ext cx="1736050" cy="787001"/>
            <a:chOff x="6717298" y="6108892"/>
            <a:chExt cx="1736050" cy="787001"/>
          </a:xfrm>
        </p:grpSpPr>
        <p:pic>
          <p:nvPicPr>
            <p:cNvPr id="9" name="Ábra 8">
              <a:extLst>
                <a:ext uri="{FF2B5EF4-FFF2-40B4-BE49-F238E27FC236}">
                  <a16:creationId xmlns:a16="http://schemas.microsoft.com/office/drawing/2014/main" id="{6864378D-75F0-9054-52C3-DBE18097F967}"/>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10" name="Ábra 9">
              <a:extLst>
                <a:ext uri="{FF2B5EF4-FFF2-40B4-BE49-F238E27FC236}">
                  <a16:creationId xmlns:a16="http://schemas.microsoft.com/office/drawing/2014/main" id="{CA844E4B-5450-0CC6-262B-44581186CEE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42169190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E9F522-FEAF-F0EB-FA82-CE67158162D8}"/>
              </a:ext>
            </a:extLst>
          </p:cNvPr>
          <p:cNvSpPr>
            <a:spLocks noGrp="1"/>
          </p:cNvSpPr>
          <p:nvPr>
            <p:ph idx="1"/>
          </p:nvPr>
        </p:nvSpPr>
        <p:spPr>
          <a:xfrm>
            <a:off x="838200" y="1548721"/>
            <a:ext cx="6148079" cy="4351338"/>
          </a:xfrm>
        </p:spPr>
        <p:txBody>
          <a:bodyPr/>
          <a:lstStyle/>
          <a:p>
            <a:r>
              <a:rPr lang="hu-HU" dirty="0"/>
              <a:t>The 8-queens problem: Place 8 queens without any of them attacking each other</a:t>
            </a:r>
          </a:p>
          <a:p>
            <a:r>
              <a:rPr lang="hu-HU" dirty="0"/>
              <a:t>Heuristic function: the # of pairs of queens attacking each other; in this image, 1. </a:t>
            </a:r>
            <a:r>
              <a:rPr lang="hu-HU" b="1" dirty="0"/>
              <a:t>For a solution, 0</a:t>
            </a:r>
          </a:p>
          <a:p>
            <a:endParaRPr lang="en-US" dirty="0"/>
          </a:p>
        </p:txBody>
      </p:sp>
      <p:sp>
        <p:nvSpPr>
          <p:cNvPr id="5" name="Slide Number Placeholder 4">
            <a:extLst>
              <a:ext uri="{FF2B5EF4-FFF2-40B4-BE49-F238E27FC236}">
                <a16:creationId xmlns:a16="http://schemas.microsoft.com/office/drawing/2014/main" id="{694DC22A-466B-D93D-A5FA-0E05A7824599}"/>
              </a:ext>
            </a:extLst>
          </p:cNvPr>
          <p:cNvSpPr>
            <a:spLocks noGrp="1"/>
          </p:cNvSpPr>
          <p:nvPr>
            <p:ph type="sldNum" sz="quarter" idx="12"/>
          </p:nvPr>
        </p:nvSpPr>
        <p:spPr/>
        <p:txBody>
          <a:bodyPr/>
          <a:lstStyle/>
          <a:p>
            <a:fld id="{9F7ECEBC-3B63-4262-8BE9-06366B519A9F}" type="slidenum">
              <a:rPr lang="hu-HU" smtClean="0"/>
              <a:pPr/>
              <a:t>91</a:t>
            </a:fld>
            <a:endParaRPr lang="hu-HU" dirty="0"/>
          </a:p>
        </p:txBody>
      </p:sp>
      <p:sp>
        <p:nvSpPr>
          <p:cNvPr id="6" name="Title 5">
            <a:extLst>
              <a:ext uri="{FF2B5EF4-FFF2-40B4-BE49-F238E27FC236}">
                <a16:creationId xmlns:a16="http://schemas.microsoft.com/office/drawing/2014/main" id="{EF7E2859-62BB-7623-92DB-73F0BA5C18A0}"/>
              </a:ext>
            </a:extLst>
          </p:cNvPr>
          <p:cNvSpPr>
            <a:spLocks noGrp="1"/>
          </p:cNvSpPr>
          <p:nvPr>
            <p:ph type="title"/>
          </p:nvPr>
        </p:nvSpPr>
        <p:spPr/>
        <p:txBody>
          <a:bodyPr/>
          <a:lstStyle/>
          <a:p>
            <a:r>
              <a:rPr lang="hu-HU" dirty="0"/>
              <a:t>Descending the 8 queens</a:t>
            </a:r>
            <a:endParaRPr lang="en-US" dirty="0"/>
          </a:p>
        </p:txBody>
      </p:sp>
      <p:pic>
        <p:nvPicPr>
          <p:cNvPr id="8" name="Picture 7" descr="Chart&#10;&#10;Description automatically generated">
            <a:extLst>
              <a:ext uri="{FF2B5EF4-FFF2-40B4-BE49-F238E27FC236}">
                <a16:creationId xmlns:a16="http://schemas.microsoft.com/office/drawing/2014/main" id="{872EFABD-6967-F81C-B9AF-8BB2D9044F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4427" y="1548721"/>
            <a:ext cx="4306254" cy="4306254"/>
          </a:xfrm>
          <a:prstGeom prst="rect">
            <a:avLst/>
          </a:prstGeom>
        </p:spPr>
      </p:pic>
      <p:sp>
        <p:nvSpPr>
          <p:cNvPr id="9" name="Oval 8">
            <a:extLst>
              <a:ext uri="{FF2B5EF4-FFF2-40B4-BE49-F238E27FC236}">
                <a16:creationId xmlns:a16="http://schemas.microsoft.com/office/drawing/2014/main" id="{2E643F50-A357-86F0-D902-2B33F3DC37A8}"/>
              </a:ext>
            </a:extLst>
          </p:cNvPr>
          <p:cNvSpPr/>
          <p:nvPr/>
        </p:nvSpPr>
        <p:spPr>
          <a:xfrm>
            <a:off x="8729560" y="3148770"/>
            <a:ext cx="592057" cy="587771"/>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59C0A24-891C-FB82-06A5-AAC43F6D0941}"/>
              </a:ext>
            </a:extLst>
          </p:cNvPr>
          <p:cNvSpPr/>
          <p:nvPr/>
        </p:nvSpPr>
        <p:spPr>
          <a:xfrm>
            <a:off x="10295670" y="1598701"/>
            <a:ext cx="592057" cy="587771"/>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Élőláb helye 2">
            <a:extLst>
              <a:ext uri="{FF2B5EF4-FFF2-40B4-BE49-F238E27FC236}">
                <a16:creationId xmlns:a16="http://schemas.microsoft.com/office/drawing/2014/main" id="{D7964BAA-D2E6-DE69-D133-094A87C28BEC}"/>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61230D3B-4175-0A1B-DD6E-316D7F1DB7DE}"/>
              </a:ext>
            </a:extLst>
          </p:cNvPr>
          <p:cNvGrpSpPr/>
          <p:nvPr/>
        </p:nvGrpSpPr>
        <p:grpSpPr>
          <a:xfrm>
            <a:off x="3078726" y="6038296"/>
            <a:ext cx="1736050" cy="787001"/>
            <a:chOff x="6717298" y="6108892"/>
            <a:chExt cx="1736050" cy="787001"/>
          </a:xfrm>
        </p:grpSpPr>
        <p:pic>
          <p:nvPicPr>
            <p:cNvPr id="11" name="Ábra 10">
              <a:extLst>
                <a:ext uri="{FF2B5EF4-FFF2-40B4-BE49-F238E27FC236}">
                  <a16:creationId xmlns:a16="http://schemas.microsoft.com/office/drawing/2014/main" id="{9E116EB5-2F2A-B5DD-E48A-4DCE6537AC4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12" name="Ábra 11">
              <a:extLst>
                <a:ext uri="{FF2B5EF4-FFF2-40B4-BE49-F238E27FC236}">
                  <a16:creationId xmlns:a16="http://schemas.microsoft.com/office/drawing/2014/main" id="{DCFFFCFA-0613-6009-4A07-822BF3A0997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16641168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E9F522-FEAF-F0EB-FA82-CE67158162D8}"/>
              </a:ext>
            </a:extLst>
          </p:cNvPr>
          <p:cNvSpPr>
            <a:spLocks noGrp="1"/>
          </p:cNvSpPr>
          <p:nvPr>
            <p:ph idx="1"/>
          </p:nvPr>
        </p:nvSpPr>
        <p:spPr>
          <a:xfrm>
            <a:off x="838200" y="1548721"/>
            <a:ext cx="6148079" cy="4351338"/>
          </a:xfrm>
        </p:spPr>
        <p:txBody>
          <a:bodyPr/>
          <a:lstStyle/>
          <a:p>
            <a:r>
              <a:rPr lang="hu-HU" dirty="0"/>
              <a:t>The 8-queens problem: Place 8 queens without any of them attacking each other</a:t>
            </a:r>
          </a:p>
          <a:p>
            <a:r>
              <a:rPr lang="hu-HU" dirty="0"/>
              <a:t>Heuristic function: the # of pairs of queens attacking each other; in this image, 1</a:t>
            </a:r>
          </a:p>
          <a:p>
            <a:r>
              <a:rPr lang="hu-HU" dirty="0"/>
              <a:t>Successor states: moving a single queen to another square in the same column</a:t>
            </a:r>
          </a:p>
          <a:p>
            <a:endParaRPr lang="en-US" dirty="0"/>
          </a:p>
        </p:txBody>
      </p:sp>
      <p:sp>
        <p:nvSpPr>
          <p:cNvPr id="5" name="Slide Number Placeholder 4">
            <a:extLst>
              <a:ext uri="{FF2B5EF4-FFF2-40B4-BE49-F238E27FC236}">
                <a16:creationId xmlns:a16="http://schemas.microsoft.com/office/drawing/2014/main" id="{694DC22A-466B-D93D-A5FA-0E05A7824599}"/>
              </a:ext>
            </a:extLst>
          </p:cNvPr>
          <p:cNvSpPr>
            <a:spLocks noGrp="1"/>
          </p:cNvSpPr>
          <p:nvPr>
            <p:ph type="sldNum" sz="quarter" idx="12"/>
          </p:nvPr>
        </p:nvSpPr>
        <p:spPr/>
        <p:txBody>
          <a:bodyPr/>
          <a:lstStyle/>
          <a:p>
            <a:fld id="{9F7ECEBC-3B63-4262-8BE9-06366B519A9F}" type="slidenum">
              <a:rPr lang="hu-HU" smtClean="0"/>
              <a:pPr/>
              <a:t>92</a:t>
            </a:fld>
            <a:endParaRPr lang="hu-HU" dirty="0"/>
          </a:p>
        </p:txBody>
      </p:sp>
      <p:sp>
        <p:nvSpPr>
          <p:cNvPr id="6" name="Title 5">
            <a:extLst>
              <a:ext uri="{FF2B5EF4-FFF2-40B4-BE49-F238E27FC236}">
                <a16:creationId xmlns:a16="http://schemas.microsoft.com/office/drawing/2014/main" id="{EF7E2859-62BB-7623-92DB-73F0BA5C18A0}"/>
              </a:ext>
            </a:extLst>
          </p:cNvPr>
          <p:cNvSpPr>
            <a:spLocks noGrp="1"/>
          </p:cNvSpPr>
          <p:nvPr>
            <p:ph type="title"/>
          </p:nvPr>
        </p:nvSpPr>
        <p:spPr/>
        <p:txBody>
          <a:bodyPr/>
          <a:lstStyle/>
          <a:p>
            <a:r>
              <a:rPr lang="hu-HU" dirty="0"/>
              <a:t>Descending the 8 queens</a:t>
            </a:r>
            <a:endParaRPr lang="en-US" dirty="0"/>
          </a:p>
        </p:txBody>
      </p:sp>
      <p:pic>
        <p:nvPicPr>
          <p:cNvPr id="8" name="Picture 7" descr="Chart&#10;&#10;Description automatically generated">
            <a:extLst>
              <a:ext uri="{FF2B5EF4-FFF2-40B4-BE49-F238E27FC236}">
                <a16:creationId xmlns:a16="http://schemas.microsoft.com/office/drawing/2014/main" id="{872EFABD-6967-F81C-B9AF-8BB2D9044F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4427" y="1548721"/>
            <a:ext cx="4306254" cy="4306254"/>
          </a:xfrm>
          <a:prstGeom prst="rect">
            <a:avLst/>
          </a:prstGeom>
        </p:spPr>
      </p:pic>
      <p:sp>
        <p:nvSpPr>
          <p:cNvPr id="9" name="Oval 8">
            <a:extLst>
              <a:ext uri="{FF2B5EF4-FFF2-40B4-BE49-F238E27FC236}">
                <a16:creationId xmlns:a16="http://schemas.microsoft.com/office/drawing/2014/main" id="{2E643F50-A357-86F0-D902-2B33F3DC37A8}"/>
              </a:ext>
            </a:extLst>
          </p:cNvPr>
          <p:cNvSpPr/>
          <p:nvPr/>
        </p:nvSpPr>
        <p:spPr>
          <a:xfrm>
            <a:off x="8729560" y="3148770"/>
            <a:ext cx="592057" cy="587771"/>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59C0A24-891C-FB82-06A5-AAC43F6D0941}"/>
              </a:ext>
            </a:extLst>
          </p:cNvPr>
          <p:cNvSpPr/>
          <p:nvPr/>
        </p:nvSpPr>
        <p:spPr>
          <a:xfrm>
            <a:off x="10295670" y="1598701"/>
            <a:ext cx="592057" cy="587771"/>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Élőláb helye 2">
            <a:extLst>
              <a:ext uri="{FF2B5EF4-FFF2-40B4-BE49-F238E27FC236}">
                <a16:creationId xmlns:a16="http://schemas.microsoft.com/office/drawing/2014/main" id="{EBE771B0-BEF8-5E0F-594C-453071F57F65}"/>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F60CDD71-E502-6CD5-5B12-1B1736019334}"/>
              </a:ext>
            </a:extLst>
          </p:cNvPr>
          <p:cNvGrpSpPr/>
          <p:nvPr/>
        </p:nvGrpSpPr>
        <p:grpSpPr>
          <a:xfrm>
            <a:off x="3078726" y="6038296"/>
            <a:ext cx="1736050" cy="787001"/>
            <a:chOff x="6717298" y="6108892"/>
            <a:chExt cx="1736050" cy="787001"/>
          </a:xfrm>
        </p:grpSpPr>
        <p:pic>
          <p:nvPicPr>
            <p:cNvPr id="11" name="Ábra 10">
              <a:extLst>
                <a:ext uri="{FF2B5EF4-FFF2-40B4-BE49-F238E27FC236}">
                  <a16:creationId xmlns:a16="http://schemas.microsoft.com/office/drawing/2014/main" id="{AEA33E9E-EBA8-4399-7D39-9D71DD06A040}"/>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12" name="Ábra 11">
              <a:extLst>
                <a:ext uri="{FF2B5EF4-FFF2-40B4-BE49-F238E27FC236}">
                  <a16:creationId xmlns:a16="http://schemas.microsoft.com/office/drawing/2014/main" id="{B11D8CB1-9085-E320-5922-D28E963C41BE}"/>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37440425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E9F522-FEAF-F0EB-FA82-CE67158162D8}"/>
              </a:ext>
            </a:extLst>
          </p:cNvPr>
          <p:cNvSpPr>
            <a:spLocks noGrp="1"/>
          </p:cNvSpPr>
          <p:nvPr>
            <p:ph idx="1"/>
          </p:nvPr>
        </p:nvSpPr>
        <p:spPr>
          <a:xfrm>
            <a:off x="838200" y="1548721"/>
            <a:ext cx="6148079" cy="4351338"/>
          </a:xfrm>
        </p:spPr>
        <p:txBody>
          <a:bodyPr/>
          <a:lstStyle/>
          <a:p>
            <a:r>
              <a:rPr lang="hu-HU" dirty="0"/>
              <a:t>The 8-queens problem</a:t>
            </a:r>
          </a:p>
          <a:p>
            <a:r>
              <a:rPr lang="hu-HU" dirty="0"/>
              <a:t>Heuristic function</a:t>
            </a:r>
          </a:p>
          <a:p>
            <a:r>
              <a:rPr lang="hu-HU" dirty="0"/>
              <a:t>Successor states: moving a single queen to another square in the </a:t>
            </a:r>
            <a:r>
              <a:rPr lang="hu-HU" dirty="0" err="1"/>
              <a:t>same</a:t>
            </a:r>
            <a:r>
              <a:rPr lang="hu-HU" dirty="0"/>
              <a:t> </a:t>
            </a:r>
            <a:r>
              <a:rPr lang="hu-HU" dirty="0" err="1"/>
              <a:t>column</a:t>
            </a:r>
            <a:endParaRPr lang="hu-HU" dirty="0"/>
          </a:p>
          <a:p>
            <a:pPr lvl="1"/>
            <a:r>
              <a:rPr lang="hu-HU" dirty="0"/>
              <a:t>You could allow any two queens to swap rows as well, for example</a:t>
            </a:r>
          </a:p>
          <a:p>
            <a:endParaRPr lang="en-US" dirty="0"/>
          </a:p>
        </p:txBody>
      </p:sp>
      <p:sp>
        <p:nvSpPr>
          <p:cNvPr id="5" name="Slide Number Placeholder 4">
            <a:extLst>
              <a:ext uri="{FF2B5EF4-FFF2-40B4-BE49-F238E27FC236}">
                <a16:creationId xmlns:a16="http://schemas.microsoft.com/office/drawing/2014/main" id="{694DC22A-466B-D93D-A5FA-0E05A7824599}"/>
              </a:ext>
            </a:extLst>
          </p:cNvPr>
          <p:cNvSpPr>
            <a:spLocks noGrp="1"/>
          </p:cNvSpPr>
          <p:nvPr>
            <p:ph type="sldNum" sz="quarter" idx="12"/>
          </p:nvPr>
        </p:nvSpPr>
        <p:spPr/>
        <p:txBody>
          <a:bodyPr/>
          <a:lstStyle/>
          <a:p>
            <a:fld id="{9F7ECEBC-3B63-4262-8BE9-06366B519A9F}" type="slidenum">
              <a:rPr lang="hu-HU" smtClean="0"/>
              <a:pPr/>
              <a:t>93</a:t>
            </a:fld>
            <a:endParaRPr lang="hu-HU" dirty="0"/>
          </a:p>
        </p:txBody>
      </p:sp>
      <p:sp>
        <p:nvSpPr>
          <p:cNvPr id="6" name="Title 5">
            <a:extLst>
              <a:ext uri="{FF2B5EF4-FFF2-40B4-BE49-F238E27FC236}">
                <a16:creationId xmlns:a16="http://schemas.microsoft.com/office/drawing/2014/main" id="{EF7E2859-62BB-7623-92DB-73F0BA5C18A0}"/>
              </a:ext>
            </a:extLst>
          </p:cNvPr>
          <p:cNvSpPr>
            <a:spLocks noGrp="1"/>
          </p:cNvSpPr>
          <p:nvPr>
            <p:ph type="title"/>
          </p:nvPr>
        </p:nvSpPr>
        <p:spPr/>
        <p:txBody>
          <a:bodyPr/>
          <a:lstStyle/>
          <a:p>
            <a:r>
              <a:rPr lang="hu-HU" dirty="0"/>
              <a:t>Descending the 8 queens</a:t>
            </a:r>
            <a:endParaRPr lang="en-US" dirty="0"/>
          </a:p>
        </p:txBody>
      </p:sp>
      <p:pic>
        <p:nvPicPr>
          <p:cNvPr id="8" name="Picture 7" descr="Chart&#10;&#10;Description automatically generated">
            <a:extLst>
              <a:ext uri="{FF2B5EF4-FFF2-40B4-BE49-F238E27FC236}">
                <a16:creationId xmlns:a16="http://schemas.microsoft.com/office/drawing/2014/main" id="{872EFABD-6967-F81C-B9AF-8BB2D9044F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4427" y="1548721"/>
            <a:ext cx="4306254" cy="4306254"/>
          </a:xfrm>
          <a:prstGeom prst="rect">
            <a:avLst/>
          </a:prstGeom>
        </p:spPr>
      </p:pic>
      <p:sp>
        <p:nvSpPr>
          <p:cNvPr id="9" name="Oval 8">
            <a:extLst>
              <a:ext uri="{FF2B5EF4-FFF2-40B4-BE49-F238E27FC236}">
                <a16:creationId xmlns:a16="http://schemas.microsoft.com/office/drawing/2014/main" id="{2E643F50-A357-86F0-D902-2B33F3DC37A8}"/>
              </a:ext>
            </a:extLst>
          </p:cNvPr>
          <p:cNvSpPr/>
          <p:nvPr/>
        </p:nvSpPr>
        <p:spPr>
          <a:xfrm>
            <a:off x="8729560" y="3148770"/>
            <a:ext cx="592057" cy="587771"/>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59C0A24-891C-FB82-06A5-AAC43F6D0941}"/>
              </a:ext>
            </a:extLst>
          </p:cNvPr>
          <p:cNvSpPr/>
          <p:nvPr/>
        </p:nvSpPr>
        <p:spPr>
          <a:xfrm>
            <a:off x="10295670" y="1598701"/>
            <a:ext cx="592057" cy="587771"/>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Élőláb helye 2">
            <a:extLst>
              <a:ext uri="{FF2B5EF4-FFF2-40B4-BE49-F238E27FC236}">
                <a16:creationId xmlns:a16="http://schemas.microsoft.com/office/drawing/2014/main" id="{CD9553DA-A6B9-F252-7DF4-A39F8F07A813}"/>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D1EF94C2-B1C8-8592-05F2-AE88EBDA3E3E}"/>
              </a:ext>
            </a:extLst>
          </p:cNvPr>
          <p:cNvGrpSpPr/>
          <p:nvPr/>
        </p:nvGrpSpPr>
        <p:grpSpPr>
          <a:xfrm>
            <a:off x="3078726" y="6038296"/>
            <a:ext cx="1736050" cy="787001"/>
            <a:chOff x="6717298" y="6108892"/>
            <a:chExt cx="1736050" cy="787001"/>
          </a:xfrm>
        </p:grpSpPr>
        <p:pic>
          <p:nvPicPr>
            <p:cNvPr id="11" name="Ábra 10">
              <a:extLst>
                <a:ext uri="{FF2B5EF4-FFF2-40B4-BE49-F238E27FC236}">
                  <a16:creationId xmlns:a16="http://schemas.microsoft.com/office/drawing/2014/main" id="{50292469-8C94-596A-2F56-300571C5121C}"/>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12" name="Ábra 11">
              <a:extLst>
                <a:ext uri="{FF2B5EF4-FFF2-40B4-BE49-F238E27FC236}">
                  <a16:creationId xmlns:a16="http://schemas.microsoft.com/office/drawing/2014/main" id="{84039805-C3E2-2398-FCB7-774C93FB9758}"/>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21979191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E9F522-FEAF-F0EB-FA82-CE67158162D8}"/>
              </a:ext>
            </a:extLst>
          </p:cNvPr>
          <p:cNvSpPr>
            <a:spLocks noGrp="1"/>
          </p:cNvSpPr>
          <p:nvPr>
            <p:ph idx="1"/>
          </p:nvPr>
        </p:nvSpPr>
        <p:spPr>
          <a:xfrm>
            <a:off x="838200" y="1548721"/>
            <a:ext cx="6148079" cy="4351338"/>
          </a:xfrm>
        </p:spPr>
        <p:txBody>
          <a:bodyPr/>
          <a:lstStyle/>
          <a:p>
            <a:r>
              <a:rPr lang="hu-HU" dirty="0"/>
              <a:t>The 8-queens problem</a:t>
            </a:r>
          </a:p>
          <a:p>
            <a:r>
              <a:rPr lang="hu-HU" dirty="0"/>
              <a:t>Heuristic function</a:t>
            </a:r>
          </a:p>
          <a:p>
            <a:r>
              <a:rPr lang="hu-HU" dirty="0"/>
              <a:t>Successor states: moving a single queen to another square in the same column</a:t>
            </a:r>
          </a:p>
          <a:p>
            <a:pPr lvl="1"/>
            <a:r>
              <a:rPr lang="hu-HU" dirty="0"/>
              <a:t>In this setup there are no more valid moves, we got stuck in a sub-optimal situation</a:t>
            </a:r>
          </a:p>
          <a:p>
            <a:endParaRPr lang="en-US" dirty="0"/>
          </a:p>
        </p:txBody>
      </p:sp>
      <p:sp>
        <p:nvSpPr>
          <p:cNvPr id="5" name="Slide Number Placeholder 4">
            <a:extLst>
              <a:ext uri="{FF2B5EF4-FFF2-40B4-BE49-F238E27FC236}">
                <a16:creationId xmlns:a16="http://schemas.microsoft.com/office/drawing/2014/main" id="{694DC22A-466B-D93D-A5FA-0E05A7824599}"/>
              </a:ext>
            </a:extLst>
          </p:cNvPr>
          <p:cNvSpPr>
            <a:spLocks noGrp="1"/>
          </p:cNvSpPr>
          <p:nvPr>
            <p:ph type="sldNum" sz="quarter" idx="12"/>
          </p:nvPr>
        </p:nvSpPr>
        <p:spPr/>
        <p:txBody>
          <a:bodyPr/>
          <a:lstStyle/>
          <a:p>
            <a:fld id="{9F7ECEBC-3B63-4262-8BE9-06366B519A9F}" type="slidenum">
              <a:rPr lang="hu-HU" smtClean="0"/>
              <a:pPr/>
              <a:t>94</a:t>
            </a:fld>
            <a:endParaRPr lang="hu-HU" dirty="0"/>
          </a:p>
        </p:txBody>
      </p:sp>
      <p:sp>
        <p:nvSpPr>
          <p:cNvPr id="6" name="Title 5">
            <a:extLst>
              <a:ext uri="{FF2B5EF4-FFF2-40B4-BE49-F238E27FC236}">
                <a16:creationId xmlns:a16="http://schemas.microsoft.com/office/drawing/2014/main" id="{EF7E2859-62BB-7623-92DB-73F0BA5C18A0}"/>
              </a:ext>
            </a:extLst>
          </p:cNvPr>
          <p:cNvSpPr>
            <a:spLocks noGrp="1"/>
          </p:cNvSpPr>
          <p:nvPr>
            <p:ph type="title"/>
          </p:nvPr>
        </p:nvSpPr>
        <p:spPr/>
        <p:txBody>
          <a:bodyPr/>
          <a:lstStyle/>
          <a:p>
            <a:r>
              <a:rPr lang="hu-HU" dirty="0"/>
              <a:t>Descending the 8 queens</a:t>
            </a:r>
            <a:endParaRPr lang="en-US" dirty="0"/>
          </a:p>
        </p:txBody>
      </p:sp>
      <p:pic>
        <p:nvPicPr>
          <p:cNvPr id="8" name="Picture 7" descr="Chart&#10;&#10;Description automatically generated">
            <a:extLst>
              <a:ext uri="{FF2B5EF4-FFF2-40B4-BE49-F238E27FC236}">
                <a16:creationId xmlns:a16="http://schemas.microsoft.com/office/drawing/2014/main" id="{872EFABD-6967-F81C-B9AF-8BB2D9044F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4427" y="1548721"/>
            <a:ext cx="4306254" cy="4306254"/>
          </a:xfrm>
          <a:prstGeom prst="rect">
            <a:avLst/>
          </a:prstGeom>
        </p:spPr>
      </p:pic>
      <p:sp>
        <p:nvSpPr>
          <p:cNvPr id="9" name="Oval 8">
            <a:extLst>
              <a:ext uri="{FF2B5EF4-FFF2-40B4-BE49-F238E27FC236}">
                <a16:creationId xmlns:a16="http://schemas.microsoft.com/office/drawing/2014/main" id="{2E643F50-A357-86F0-D902-2B33F3DC37A8}"/>
              </a:ext>
            </a:extLst>
          </p:cNvPr>
          <p:cNvSpPr/>
          <p:nvPr/>
        </p:nvSpPr>
        <p:spPr>
          <a:xfrm>
            <a:off x="8729560" y="3148770"/>
            <a:ext cx="592057" cy="587771"/>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59C0A24-891C-FB82-06A5-AAC43F6D0941}"/>
              </a:ext>
            </a:extLst>
          </p:cNvPr>
          <p:cNvSpPr/>
          <p:nvPr/>
        </p:nvSpPr>
        <p:spPr>
          <a:xfrm>
            <a:off x="10295670" y="1598701"/>
            <a:ext cx="592057" cy="587771"/>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Élőláb helye 2">
            <a:extLst>
              <a:ext uri="{FF2B5EF4-FFF2-40B4-BE49-F238E27FC236}">
                <a16:creationId xmlns:a16="http://schemas.microsoft.com/office/drawing/2014/main" id="{672D14AB-EA2C-8FE2-A4F8-0CD692294446}"/>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080BF4C2-9AA8-EE90-DADC-AA5FB4FD49E2}"/>
              </a:ext>
            </a:extLst>
          </p:cNvPr>
          <p:cNvGrpSpPr/>
          <p:nvPr/>
        </p:nvGrpSpPr>
        <p:grpSpPr>
          <a:xfrm>
            <a:off x="3078726" y="6038296"/>
            <a:ext cx="1736050" cy="787001"/>
            <a:chOff x="6717298" y="6108892"/>
            <a:chExt cx="1736050" cy="787001"/>
          </a:xfrm>
        </p:grpSpPr>
        <p:pic>
          <p:nvPicPr>
            <p:cNvPr id="11" name="Ábra 10">
              <a:extLst>
                <a:ext uri="{FF2B5EF4-FFF2-40B4-BE49-F238E27FC236}">
                  <a16:creationId xmlns:a16="http://schemas.microsoft.com/office/drawing/2014/main" id="{3CB81599-547D-EDC9-00CD-2F7435AD6B71}"/>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12" name="Ábra 11">
              <a:extLst>
                <a:ext uri="{FF2B5EF4-FFF2-40B4-BE49-F238E27FC236}">
                  <a16:creationId xmlns:a16="http://schemas.microsoft.com/office/drawing/2014/main" id="{45E657C4-5B1E-BE2E-782B-9A3CEC70262E}"/>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234952535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CE9F522-FEAF-F0EB-FA82-CE67158162D8}"/>
              </a:ext>
            </a:extLst>
          </p:cNvPr>
          <p:cNvSpPr>
            <a:spLocks noGrp="1"/>
          </p:cNvSpPr>
          <p:nvPr>
            <p:ph idx="1"/>
          </p:nvPr>
        </p:nvSpPr>
        <p:spPr>
          <a:xfrm>
            <a:off x="838200" y="1548721"/>
            <a:ext cx="6148079" cy="4351338"/>
          </a:xfrm>
        </p:spPr>
        <p:txBody>
          <a:bodyPr/>
          <a:lstStyle/>
          <a:p>
            <a:r>
              <a:rPr lang="hu-HU" dirty="0"/>
              <a:t>In this state, for example, each cell has its heuristic function value marked.</a:t>
            </a:r>
          </a:p>
          <a:p>
            <a:r>
              <a:rPr lang="hu-HU" dirty="0"/>
              <a:t>In this gradient descent problem the lowest possible next step has a value of 12.</a:t>
            </a:r>
            <a:endParaRPr lang="en-US" dirty="0"/>
          </a:p>
        </p:txBody>
      </p:sp>
      <p:sp>
        <p:nvSpPr>
          <p:cNvPr id="5" name="Slide Number Placeholder 4">
            <a:extLst>
              <a:ext uri="{FF2B5EF4-FFF2-40B4-BE49-F238E27FC236}">
                <a16:creationId xmlns:a16="http://schemas.microsoft.com/office/drawing/2014/main" id="{694DC22A-466B-D93D-A5FA-0E05A7824599}"/>
              </a:ext>
            </a:extLst>
          </p:cNvPr>
          <p:cNvSpPr>
            <a:spLocks noGrp="1"/>
          </p:cNvSpPr>
          <p:nvPr>
            <p:ph type="sldNum" sz="quarter" idx="12"/>
          </p:nvPr>
        </p:nvSpPr>
        <p:spPr/>
        <p:txBody>
          <a:bodyPr/>
          <a:lstStyle/>
          <a:p>
            <a:fld id="{9F7ECEBC-3B63-4262-8BE9-06366B519A9F}" type="slidenum">
              <a:rPr lang="hu-HU" smtClean="0"/>
              <a:pPr/>
              <a:t>95</a:t>
            </a:fld>
            <a:endParaRPr lang="hu-HU" dirty="0"/>
          </a:p>
        </p:txBody>
      </p:sp>
      <p:sp>
        <p:nvSpPr>
          <p:cNvPr id="6" name="Title 5">
            <a:extLst>
              <a:ext uri="{FF2B5EF4-FFF2-40B4-BE49-F238E27FC236}">
                <a16:creationId xmlns:a16="http://schemas.microsoft.com/office/drawing/2014/main" id="{EF7E2859-62BB-7623-92DB-73F0BA5C18A0}"/>
              </a:ext>
            </a:extLst>
          </p:cNvPr>
          <p:cNvSpPr>
            <a:spLocks noGrp="1"/>
          </p:cNvSpPr>
          <p:nvPr>
            <p:ph type="title"/>
          </p:nvPr>
        </p:nvSpPr>
        <p:spPr/>
        <p:txBody>
          <a:bodyPr/>
          <a:lstStyle/>
          <a:p>
            <a:r>
              <a:rPr lang="hu-HU" dirty="0"/>
              <a:t>Descending the 8 queens</a:t>
            </a:r>
            <a:endParaRPr lang="en-US" dirty="0"/>
          </a:p>
        </p:txBody>
      </p:sp>
      <p:pic>
        <p:nvPicPr>
          <p:cNvPr id="8" name="Picture 7">
            <a:extLst>
              <a:ext uri="{FF2B5EF4-FFF2-40B4-BE49-F238E27FC236}">
                <a16:creationId xmlns:a16="http://schemas.microsoft.com/office/drawing/2014/main" id="{872EFABD-6967-F81C-B9AF-8BB2D9044FC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124427" y="1548721"/>
            <a:ext cx="4306254" cy="4306254"/>
          </a:xfrm>
          <a:prstGeom prst="rect">
            <a:avLst/>
          </a:prstGeom>
        </p:spPr>
      </p:pic>
      <p:sp>
        <p:nvSpPr>
          <p:cNvPr id="9" name="Oval 8">
            <a:extLst>
              <a:ext uri="{FF2B5EF4-FFF2-40B4-BE49-F238E27FC236}">
                <a16:creationId xmlns:a16="http://schemas.microsoft.com/office/drawing/2014/main" id="{2E643F50-A357-86F0-D902-2B33F3DC37A8}"/>
              </a:ext>
            </a:extLst>
          </p:cNvPr>
          <p:cNvSpPr/>
          <p:nvPr/>
        </p:nvSpPr>
        <p:spPr>
          <a:xfrm>
            <a:off x="9235596" y="5267204"/>
            <a:ext cx="592057" cy="587771"/>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859C0A24-891C-FB82-06A5-AAC43F6D0941}"/>
              </a:ext>
            </a:extLst>
          </p:cNvPr>
          <p:cNvSpPr/>
          <p:nvPr/>
        </p:nvSpPr>
        <p:spPr>
          <a:xfrm>
            <a:off x="10302128" y="2066056"/>
            <a:ext cx="592057" cy="587771"/>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A2C33793-96B8-C7E0-5BE8-E8B42EC53CE4}"/>
              </a:ext>
            </a:extLst>
          </p:cNvPr>
          <p:cNvSpPr/>
          <p:nvPr/>
        </p:nvSpPr>
        <p:spPr>
          <a:xfrm>
            <a:off x="7672786" y="1598700"/>
            <a:ext cx="592057" cy="587771"/>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10954D0-C063-E3EC-5252-9974C18E29D3}"/>
              </a:ext>
            </a:extLst>
          </p:cNvPr>
          <p:cNvSpPr/>
          <p:nvPr/>
        </p:nvSpPr>
        <p:spPr>
          <a:xfrm>
            <a:off x="7672786" y="2633417"/>
            <a:ext cx="592057" cy="587771"/>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3132F04-838B-7ADF-A241-81ED424085BB}"/>
              </a:ext>
            </a:extLst>
          </p:cNvPr>
          <p:cNvSpPr/>
          <p:nvPr/>
        </p:nvSpPr>
        <p:spPr>
          <a:xfrm>
            <a:off x="9235597" y="2066057"/>
            <a:ext cx="592057" cy="587771"/>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A267DBD-2785-21C5-BCF7-A115FC98A1D9}"/>
              </a:ext>
            </a:extLst>
          </p:cNvPr>
          <p:cNvSpPr/>
          <p:nvPr/>
        </p:nvSpPr>
        <p:spPr>
          <a:xfrm>
            <a:off x="9765634" y="2647586"/>
            <a:ext cx="592057" cy="587771"/>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2F5509A-1EC1-49A7-A860-E789B9E8C2A6}"/>
              </a:ext>
            </a:extLst>
          </p:cNvPr>
          <p:cNvSpPr/>
          <p:nvPr/>
        </p:nvSpPr>
        <p:spPr>
          <a:xfrm>
            <a:off x="10302127" y="5264084"/>
            <a:ext cx="592057" cy="587771"/>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BE8EC187-1CCA-4080-F132-957B9095640C}"/>
              </a:ext>
            </a:extLst>
          </p:cNvPr>
          <p:cNvSpPr/>
          <p:nvPr/>
        </p:nvSpPr>
        <p:spPr>
          <a:xfrm>
            <a:off x="9783956" y="1598699"/>
            <a:ext cx="592057" cy="587771"/>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Élőláb helye 2">
            <a:extLst>
              <a:ext uri="{FF2B5EF4-FFF2-40B4-BE49-F238E27FC236}">
                <a16:creationId xmlns:a16="http://schemas.microsoft.com/office/drawing/2014/main" id="{70CB5D5D-EEEB-6706-405B-B45C5BCFBEF3}"/>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16" name="Csoportba foglalás 15">
            <a:extLst>
              <a:ext uri="{FF2B5EF4-FFF2-40B4-BE49-F238E27FC236}">
                <a16:creationId xmlns:a16="http://schemas.microsoft.com/office/drawing/2014/main" id="{CF9FE0E0-B401-E983-2716-D0FF32FFA44C}"/>
              </a:ext>
            </a:extLst>
          </p:cNvPr>
          <p:cNvGrpSpPr/>
          <p:nvPr/>
        </p:nvGrpSpPr>
        <p:grpSpPr>
          <a:xfrm>
            <a:off x="3078726" y="6038296"/>
            <a:ext cx="1736050" cy="787001"/>
            <a:chOff x="6717298" y="6108892"/>
            <a:chExt cx="1736050" cy="787001"/>
          </a:xfrm>
        </p:grpSpPr>
        <p:pic>
          <p:nvPicPr>
            <p:cNvPr id="17" name="Ábra 16">
              <a:extLst>
                <a:ext uri="{FF2B5EF4-FFF2-40B4-BE49-F238E27FC236}">
                  <a16:creationId xmlns:a16="http://schemas.microsoft.com/office/drawing/2014/main" id="{E780D237-60CA-0BB6-9325-BA4CE115BE06}"/>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b="51528"/>
            <a:stretch/>
          </p:blipFill>
          <p:spPr>
            <a:xfrm>
              <a:off x="6717298" y="6197751"/>
              <a:ext cx="834080" cy="698142"/>
            </a:xfrm>
            <a:prstGeom prst="rect">
              <a:avLst/>
            </a:prstGeom>
          </p:spPr>
        </p:pic>
        <p:pic>
          <p:nvPicPr>
            <p:cNvPr id="18" name="Ábra 17">
              <a:extLst>
                <a:ext uri="{FF2B5EF4-FFF2-40B4-BE49-F238E27FC236}">
                  <a16:creationId xmlns:a16="http://schemas.microsoft.com/office/drawing/2014/main" id="{C1D88413-49D9-2865-E7B9-4F1E0CE558CB}"/>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294500066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31298AC-7C0D-8B3D-D59B-23A1704AFB9C}"/>
              </a:ext>
            </a:extLst>
          </p:cNvPr>
          <p:cNvSpPr>
            <a:spLocks noGrp="1"/>
          </p:cNvSpPr>
          <p:nvPr>
            <p:ph idx="1"/>
          </p:nvPr>
        </p:nvSpPr>
        <p:spPr/>
        <p:txBody>
          <a:bodyPr/>
          <a:lstStyle/>
          <a:p>
            <a:r>
              <a:rPr lang="en-US" dirty="0"/>
              <a:t>Sideways move</a:t>
            </a:r>
            <a:endParaRPr lang="hu-HU" dirty="0"/>
          </a:p>
          <a:p>
            <a:r>
              <a:rPr lang="hu-HU" dirty="0" err="1"/>
              <a:t>Stochastic</a:t>
            </a:r>
            <a:endParaRPr lang="hu-HU" dirty="0"/>
          </a:p>
          <a:p>
            <a:r>
              <a:rPr lang="hu-HU" dirty="0" err="1"/>
              <a:t>First-choice</a:t>
            </a:r>
            <a:endParaRPr lang="hu-HU" dirty="0"/>
          </a:p>
          <a:p>
            <a:r>
              <a:rPr lang="hu-HU" dirty="0"/>
              <a:t>Random Restart</a:t>
            </a:r>
          </a:p>
          <a:p>
            <a:endParaRPr lang="hu-HU" dirty="0"/>
          </a:p>
          <a:p>
            <a:endParaRPr lang="hu-HU" dirty="0"/>
          </a:p>
          <a:p>
            <a:endParaRPr lang="en-US" dirty="0"/>
          </a:p>
        </p:txBody>
      </p:sp>
      <p:sp>
        <p:nvSpPr>
          <p:cNvPr id="5" name="Slide Number Placeholder 4">
            <a:extLst>
              <a:ext uri="{FF2B5EF4-FFF2-40B4-BE49-F238E27FC236}">
                <a16:creationId xmlns:a16="http://schemas.microsoft.com/office/drawing/2014/main" id="{15CF2EB6-DE7C-9D05-3A41-510C81242C01}"/>
              </a:ext>
            </a:extLst>
          </p:cNvPr>
          <p:cNvSpPr>
            <a:spLocks noGrp="1"/>
          </p:cNvSpPr>
          <p:nvPr>
            <p:ph type="sldNum" sz="quarter" idx="12"/>
          </p:nvPr>
        </p:nvSpPr>
        <p:spPr/>
        <p:txBody>
          <a:bodyPr/>
          <a:lstStyle/>
          <a:p>
            <a:fld id="{9F7ECEBC-3B63-4262-8BE9-06366B519A9F}" type="slidenum">
              <a:rPr lang="hu-HU" smtClean="0"/>
              <a:pPr/>
              <a:t>96</a:t>
            </a:fld>
            <a:endParaRPr lang="hu-HU" dirty="0"/>
          </a:p>
        </p:txBody>
      </p:sp>
      <p:sp>
        <p:nvSpPr>
          <p:cNvPr id="6" name="Title 5">
            <a:extLst>
              <a:ext uri="{FF2B5EF4-FFF2-40B4-BE49-F238E27FC236}">
                <a16:creationId xmlns:a16="http://schemas.microsoft.com/office/drawing/2014/main" id="{8E5B84A2-A51A-1C11-E588-B77D5CB70F28}"/>
              </a:ext>
            </a:extLst>
          </p:cNvPr>
          <p:cNvSpPr>
            <a:spLocks noGrp="1"/>
          </p:cNvSpPr>
          <p:nvPr>
            <p:ph type="title"/>
          </p:nvPr>
        </p:nvSpPr>
        <p:spPr/>
        <p:txBody>
          <a:bodyPr/>
          <a:lstStyle/>
          <a:p>
            <a:r>
              <a:rPr lang="hu-HU" dirty="0"/>
              <a:t>Hill Climbing </a:t>
            </a:r>
            <a:r>
              <a:rPr lang="hu-HU" dirty="0" err="1"/>
              <a:t>variants</a:t>
            </a:r>
            <a:r>
              <a:rPr lang="hu-HU" dirty="0"/>
              <a:t>:</a:t>
            </a:r>
            <a:endParaRPr lang="en-US" b="1" dirty="0"/>
          </a:p>
        </p:txBody>
      </p:sp>
      <p:sp>
        <p:nvSpPr>
          <p:cNvPr id="3" name="Élőláb helye 2">
            <a:extLst>
              <a:ext uri="{FF2B5EF4-FFF2-40B4-BE49-F238E27FC236}">
                <a16:creationId xmlns:a16="http://schemas.microsoft.com/office/drawing/2014/main" id="{8305B3D0-2D9D-61B4-E05E-4DCCE642DB3B}"/>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FAD40D17-2BEC-8495-D44A-886969631AD5}"/>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779F13DA-3C23-35C2-7897-ED72582F019B}"/>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F019E0E8-AB37-AB10-B9BE-19EE07B79F02}"/>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422291049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0C873C2-6679-333C-ADB4-3F7208E1766A}"/>
              </a:ext>
            </a:extLst>
          </p:cNvPr>
          <p:cNvSpPr>
            <a:spLocks noGrp="1"/>
          </p:cNvSpPr>
          <p:nvPr>
            <p:ph type="title"/>
          </p:nvPr>
        </p:nvSpPr>
        <p:spPr/>
        <p:txBody>
          <a:bodyPr/>
          <a:lstStyle/>
          <a:p>
            <a:r>
              <a:rPr lang="hu-HU" dirty="0"/>
              <a:t>Hill Climbing summary</a:t>
            </a:r>
            <a:endParaRPr lang="en-US" dirty="0"/>
          </a:p>
        </p:txBody>
      </p:sp>
      <p:sp>
        <p:nvSpPr>
          <p:cNvPr id="2" name="Content Placeholder 1">
            <a:extLst>
              <a:ext uri="{FF2B5EF4-FFF2-40B4-BE49-F238E27FC236}">
                <a16:creationId xmlns:a16="http://schemas.microsoft.com/office/drawing/2014/main" id="{5A3AC1F4-2B2D-C79D-2139-FD8D87A51128}"/>
              </a:ext>
            </a:extLst>
          </p:cNvPr>
          <p:cNvSpPr>
            <a:spLocks noGrp="1"/>
          </p:cNvSpPr>
          <p:nvPr>
            <p:ph sz="half" idx="1"/>
          </p:nvPr>
        </p:nvSpPr>
        <p:spPr/>
        <p:txBody>
          <a:bodyPr/>
          <a:lstStyle/>
          <a:p>
            <a:pPr marL="0" indent="0">
              <a:buNone/>
            </a:pPr>
            <a:r>
              <a:rPr lang="hu-HU" b="1" dirty="0"/>
              <a:t>Advantages</a:t>
            </a:r>
          </a:p>
          <a:p>
            <a:r>
              <a:rPr lang="hu-HU" dirty="0"/>
              <a:t>Easy to implement</a:t>
            </a:r>
          </a:p>
          <a:p>
            <a:r>
              <a:rPr lang="hu-HU" dirty="0"/>
              <a:t>Quickly converges</a:t>
            </a:r>
          </a:p>
          <a:p>
            <a:r>
              <a:rPr lang="hu-HU" dirty="0"/>
              <a:t>Always terminates</a:t>
            </a:r>
          </a:p>
          <a:p>
            <a:endParaRPr lang="en-US" dirty="0"/>
          </a:p>
        </p:txBody>
      </p:sp>
      <p:sp>
        <p:nvSpPr>
          <p:cNvPr id="7" name="Content Placeholder 6">
            <a:extLst>
              <a:ext uri="{FF2B5EF4-FFF2-40B4-BE49-F238E27FC236}">
                <a16:creationId xmlns:a16="http://schemas.microsoft.com/office/drawing/2014/main" id="{8A64A3CF-AF43-257D-76F2-1E08096CEEFE}"/>
              </a:ext>
            </a:extLst>
          </p:cNvPr>
          <p:cNvSpPr>
            <a:spLocks noGrp="1"/>
          </p:cNvSpPr>
          <p:nvPr>
            <p:ph sz="half" idx="2"/>
          </p:nvPr>
        </p:nvSpPr>
        <p:spPr/>
        <p:txBody>
          <a:bodyPr/>
          <a:lstStyle/>
          <a:p>
            <a:pPr marL="0" indent="0">
              <a:buNone/>
            </a:pPr>
            <a:r>
              <a:rPr lang="hu-HU" b="1" dirty="0"/>
              <a:t>Disadvantages</a:t>
            </a:r>
          </a:p>
          <a:p>
            <a:r>
              <a:rPr lang="hu-HU" dirty="0"/>
              <a:t>Easily gets stuck</a:t>
            </a:r>
          </a:p>
          <a:p>
            <a:r>
              <a:rPr lang="hu-HU" dirty="0"/>
              <a:t>Starting point dependent</a:t>
            </a:r>
            <a:endParaRPr lang="en-US" dirty="0"/>
          </a:p>
        </p:txBody>
      </p:sp>
      <p:sp>
        <p:nvSpPr>
          <p:cNvPr id="5" name="Slide Number Placeholder 4">
            <a:extLst>
              <a:ext uri="{FF2B5EF4-FFF2-40B4-BE49-F238E27FC236}">
                <a16:creationId xmlns:a16="http://schemas.microsoft.com/office/drawing/2014/main" id="{C90B76F0-0091-8407-087A-BE45B2F2178A}"/>
              </a:ext>
            </a:extLst>
          </p:cNvPr>
          <p:cNvSpPr>
            <a:spLocks noGrp="1"/>
          </p:cNvSpPr>
          <p:nvPr>
            <p:ph type="sldNum" sz="quarter" idx="12"/>
          </p:nvPr>
        </p:nvSpPr>
        <p:spPr/>
        <p:txBody>
          <a:bodyPr/>
          <a:lstStyle/>
          <a:p>
            <a:fld id="{9F7ECEBC-3B63-4262-8BE9-06366B519A9F}" type="slidenum">
              <a:rPr lang="hu-HU" smtClean="0"/>
              <a:pPr/>
              <a:t>97</a:t>
            </a:fld>
            <a:endParaRPr lang="hu-HU" dirty="0"/>
          </a:p>
        </p:txBody>
      </p:sp>
      <p:sp>
        <p:nvSpPr>
          <p:cNvPr id="3" name="Élőláb helye 2">
            <a:extLst>
              <a:ext uri="{FF2B5EF4-FFF2-40B4-BE49-F238E27FC236}">
                <a16:creationId xmlns:a16="http://schemas.microsoft.com/office/drawing/2014/main" id="{9EEC89C4-407A-D639-A192-1A63BABF1567}"/>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8" name="Csoportba foglalás 7">
            <a:extLst>
              <a:ext uri="{FF2B5EF4-FFF2-40B4-BE49-F238E27FC236}">
                <a16:creationId xmlns:a16="http://schemas.microsoft.com/office/drawing/2014/main" id="{B74FA2EB-0377-E828-46D2-F4F5876890BB}"/>
              </a:ext>
            </a:extLst>
          </p:cNvPr>
          <p:cNvGrpSpPr/>
          <p:nvPr/>
        </p:nvGrpSpPr>
        <p:grpSpPr>
          <a:xfrm>
            <a:off x="3078726" y="6038296"/>
            <a:ext cx="1736050" cy="787001"/>
            <a:chOff x="6717298" y="6108892"/>
            <a:chExt cx="1736050" cy="787001"/>
          </a:xfrm>
        </p:grpSpPr>
        <p:pic>
          <p:nvPicPr>
            <p:cNvPr id="9" name="Ábra 8">
              <a:extLst>
                <a:ext uri="{FF2B5EF4-FFF2-40B4-BE49-F238E27FC236}">
                  <a16:creationId xmlns:a16="http://schemas.microsoft.com/office/drawing/2014/main" id="{B6A41A00-145A-388E-F9FB-97FCBCD92B93}"/>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1528"/>
            <a:stretch/>
          </p:blipFill>
          <p:spPr>
            <a:xfrm>
              <a:off x="6717298" y="6197751"/>
              <a:ext cx="834080" cy="698142"/>
            </a:xfrm>
            <a:prstGeom prst="rect">
              <a:avLst/>
            </a:prstGeom>
          </p:spPr>
        </p:pic>
        <p:pic>
          <p:nvPicPr>
            <p:cNvPr id="10" name="Ábra 9">
              <a:extLst>
                <a:ext uri="{FF2B5EF4-FFF2-40B4-BE49-F238E27FC236}">
                  <a16:creationId xmlns:a16="http://schemas.microsoft.com/office/drawing/2014/main" id="{84622C74-91B5-EC9A-48D7-B2AAD266CDB7}"/>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112562980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B9D1FD-F2E5-0ECF-BE86-AB810A171233}"/>
              </a:ext>
            </a:extLst>
          </p:cNvPr>
          <p:cNvSpPr>
            <a:spLocks noGrp="1"/>
          </p:cNvSpPr>
          <p:nvPr>
            <p:ph idx="1"/>
          </p:nvPr>
        </p:nvSpPr>
        <p:spPr/>
        <p:txBody>
          <a:bodyPr/>
          <a:lstStyle/>
          <a:p>
            <a:r>
              <a:rPr lang="hu-HU" dirty="0"/>
              <a:t>An improvement over the Hill Climb algorithm</a:t>
            </a:r>
          </a:p>
          <a:p>
            <a:r>
              <a:rPr lang="hu-HU" dirty="0"/>
              <a:t>Keeps a list of </a:t>
            </a:r>
            <a:r>
              <a:rPr lang="hu-HU" b="1" dirty="0"/>
              <a:t>tabu states</a:t>
            </a:r>
            <a:r>
              <a:rPr lang="hu-HU" dirty="0"/>
              <a:t> or </a:t>
            </a:r>
            <a:r>
              <a:rPr lang="hu-HU" b="1" dirty="0"/>
              <a:t>tabu moves</a:t>
            </a:r>
            <a:r>
              <a:rPr lang="hu-HU" dirty="0"/>
              <a:t>, in what is called a Tabu list.</a:t>
            </a:r>
            <a:endParaRPr lang="en-US" dirty="0"/>
          </a:p>
        </p:txBody>
      </p:sp>
      <p:sp>
        <p:nvSpPr>
          <p:cNvPr id="5" name="Slide Number Placeholder 4">
            <a:extLst>
              <a:ext uri="{FF2B5EF4-FFF2-40B4-BE49-F238E27FC236}">
                <a16:creationId xmlns:a16="http://schemas.microsoft.com/office/drawing/2014/main" id="{EA035A30-C69B-A06D-8346-D796F0552E10}"/>
              </a:ext>
            </a:extLst>
          </p:cNvPr>
          <p:cNvSpPr>
            <a:spLocks noGrp="1"/>
          </p:cNvSpPr>
          <p:nvPr>
            <p:ph type="sldNum" sz="quarter" idx="12"/>
          </p:nvPr>
        </p:nvSpPr>
        <p:spPr/>
        <p:txBody>
          <a:bodyPr/>
          <a:lstStyle/>
          <a:p>
            <a:fld id="{9F7ECEBC-3B63-4262-8BE9-06366B519A9F}" type="slidenum">
              <a:rPr lang="hu-HU" smtClean="0"/>
              <a:pPr/>
              <a:t>98</a:t>
            </a:fld>
            <a:endParaRPr lang="hu-HU" dirty="0"/>
          </a:p>
        </p:txBody>
      </p:sp>
      <p:sp>
        <p:nvSpPr>
          <p:cNvPr id="6" name="Title 5">
            <a:extLst>
              <a:ext uri="{FF2B5EF4-FFF2-40B4-BE49-F238E27FC236}">
                <a16:creationId xmlns:a16="http://schemas.microsoft.com/office/drawing/2014/main" id="{87DE4295-F03D-426B-E9FA-F990F613C917}"/>
              </a:ext>
            </a:extLst>
          </p:cNvPr>
          <p:cNvSpPr>
            <a:spLocks noGrp="1"/>
          </p:cNvSpPr>
          <p:nvPr>
            <p:ph type="title"/>
          </p:nvPr>
        </p:nvSpPr>
        <p:spPr/>
        <p:txBody>
          <a:bodyPr/>
          <a:lstStyle/>
          <a:p>
            <a:r>
              <a:rPr lang="hu-HU" dirty="0"/>
              <a:t>Tabu search</a:t>
            </a:r>
            <a:endParaRPr lang="en-US" dirty="0"/>
          </a:p>
        </p:txBody>
      </p:sp>
      <p:sp>
        <p:nvSpPr>
          <p:cNvPr id="3" name="Élőláb helye 2">
            <a:extLst>
              <a:ext uri="{FF2B5EF4-FFF2-40B4-BE49-F238E27FC236}">
                <a16:creationId xmlns:a16="http://schemas.microsoft.com/office/drawing/2014/main" id="{E0A7AD11-ABE1-8782-5593-13D626472968}"/>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DF69E2EB-2851-8F21-9BD7-E80FBC6C91D9}"/>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E8D9F722-8989-7082-5605-83189E492D91}"/>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9A61F551-EEE2-4967-516D-8AEF3613CDFD}"/>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200155843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3B9D1FD-F2E5-0ECF-BE86-AB810A171233}"/>
              </a:ext>
            </a:extLst>
          </p:cNvPr>
          <p:cNvSpPr>
            <a:spLocks noGrp="1"/>
          </p:cNvSpPr>
          <p:nvPr>
            <p:ph idx="1"/>
          </p:nvPr>
        </p:nvSpPr>
        <p:spPr/>
        <p:txBody>
          <a:bodyPr/>
          <a:lstStyle/>
          <a:p>
            <a:r>
              <a:rPr lang="hu-HU" dirty="0"/>
              <a:t>An improvement over the Hill Climb algorithm</a:t>
            </a:r>
          </a:p>
          <a:p>
            <a:r>
              <a:rPr lang="hu-HU" dirty="0"/>
              <a:t>Keeps a list of </a:t>
            </a:r>
            <a:r>
              <a:rPr lang="hu-HU" b="1" dirty="0"/>
              <a:t>tabu states</a:t>
            </a:r>
            <a:r>
              <a:rPr lang="hu-HU" dirty="0"/>
              <a:t> or </a:t>
            </a:r>
            <a:r>
              <a:rPr lang="hu-HU" b="1" dirty="0"/>
              <a:t>tabu moves</a:t>
            </a:r>
            <a:r>
              <a:rPr lang="hu-HU" dirty="0"/>
              <a:t>, in what is called a Tabu list.</a:t>
            </a:r>
          </a:p>
          <a:p>
            <a:r>
              <a:rPr lang="hu-HU" dirty="0"/>
              <a:t>The Hill Climb algorithm checks the tabu list when it generates successor states to </a:t>
            </a:r>
            <a:r>
              <a:rPr lang="hu-HU" dirty="0" err="1"/>
              <a:t>eliminate</a:t>
            </a:r>
            <a:r>
              <a:rPr lang="hu-HU" dirty="0"/>
              <a:t> </a:t>
            </a:r>
            <a:r>
              <a:rPr lang="hu-HU" dirty="0" err="1"/>
              <a:t>violating</a:t>
            </a:r>
            <a:r>
              <a:rPr lang="hu-HU" dirty="0"/>
              <a:t> the tabu.</a:t>
            </a:r>
            <a:endParaRPr lang="en-US" dirty="0"/>
          </a:p>
        </p:txBody>
      </p:sp>
      <p:sp>
        <p:nvSpPr>
          <p:cNvPr id="5" name="Slide Number Placeholder 4">
            <a:extLst>
              <a:ext uri="{FF2B5EF4-FFF2-40B4-BE49-F238E27FC236}">
                <a16:creationId xmlns:a16="http://schemas.microsoft.com/office/drawing/2014/main" id="{EA035A30-C69B-A06D-8346-D796F0552E10}"/>
              </a:ext>
            </a:extLst>
          </p:cNvPr>
          <p:cNvSpPr>
            <a:spLocks noGrp="1"/>
          </p:cNvSpPr>
          <p:nvPr>
            <p:ph type="sldNum" sz="quarter" idx="12"/>
          </p:nvPr>
        </p:nvSpPr>
        <p:spPr/>
        <p:txBody>
          <a:bodyPr/>
          <a:lstStyle/>
          <a:p>
            <a:fld id="{9F7ECEBC-3B63-4262-8BE9-06366B519A9F}" type="slidenum">
              <a:rPr lang="hu-HU" smtClean="0"/>
              <a:pPr/>
              <a:t>99</a:t>
            </a:fld>
            <a:endParaRPr lang="hu-HU" dirty="0"/>
          </a:p>
        </p:txBody>
      </p:sp>
      <p:sp>
        <p:nvSpPr>
          <p:cNvPr id="6" name="Title 5">
            <a:extLst>
              <a:ext uri="{FF2B5EF4-FFF2-40B4-BE49-F238E27FC236}">
                <a16:creationId xmlns:a16="http://schemas.microsoft.com/office/drawing/2014/main" id="{87DE4295-F03D-426B-E9FA-F990F613C917}"/>
              </a:ext>
            </a:extLst>
          </p:cNvPr>
          <p:cNvSpPr>
            <a:spLocks noGrp="1"/>
          </p:cNvSpPr>
          <p:nvPr>
            <p:ph type="title"/>
          </p:nvPr>
        </p:nvSpPr>
        <p:spPr/>
        <p:txBody>
          <a:bodyPr/>
          <a:lstStyle/>
          <a:p>
            <a:r>
              <a:rPr lang="hu-HU" dirty="0"/>
              <a:t>Tabu search</a:t>
            </a:r>
            <a:endParaRPr lang="en-US" dirty="0"/>
          </a:p>
        </p:txBody>
      </p:sp>
      <p:sp>
        <p:nvSpPr>
          <p:cNvPr id="3" name="Élőláb helye 2">
            <a:extLst>
              <a:ext uri="{FF2B5EF4-FFF2-40B4-BE49-F238E27FC236}">
                <a16:creationId xmlns:a16="http://schemas.microsoft.com/office/drawing/2014/main" id="{E53C27AB-6684-B696-FFEA-BE5778B9367C}"/>
              </a:ext>
            </a:extLst>
          </p:cNvPr>
          <p:cNvSpPr>
            <a:spLocks noGrp="1"/>
          </p:cNvSpPr>
          <p:nvPr>
            <p:ph type="ftr" sz="quarter" idx="11"/>
          </p:nvPr>
        </p:nvSpPr>
        <p:spPr>
          <a:xfrm>
            <a:off x="4814776" y="6249235"/>
            <a:ext cx="4114800" cy="365125"/>
          </a:xfrm>
        </p:spPr>
        <p:txBody>
          <a:bodyPr/>
          <a:lstStyle/>
          <a:p>
            <a:r>
              <a:rPr lang="hu-HU" dirty="0"/>
              <a:t>ELTE - Budapest Summer University 2023</a:t>
            </a:r>
          </a:p>
        </p:txBody>
      </p:sp>
      <p:grpSp>
        <p:nvGrpSpPr>
          <p:cNvPr id="7" name="Csoportba foglalás 6">
            <a:extLst>
              <a:ext uri="{FF2B5EF4-FFF2-40B4-BE49-F238E27FC236}">
                <a16:creationId xmlns:a16="http://schemas.microsoft.com/office/drawing/2014/main" id="{70AC0FEA-E365-D0EA-2639-885D21A31B6D}"/>
              </a:ext>
            </a:extLst>
          </p:cNvPr>
          <p:cNvGrpSpPr/>
          <p:nvPr/>
        </p:nvGrpSpPr>
        <p:grpSpPr>
          <a:xfrm>
            <a:off x="3078726" y="6038296"/>
            <a:ext cx="1736050" cy="787001"/>
            <a:chOff x="6717298" y="6108892"/>
            <a:chExt cx="1736050" cy="787001"/>
          </a:xfrm>
        </p:grpSpPr>
        <p:pic>
          <p:nvPicPr>
            <p:cNvPr id="8" name="Ábra 7">
              <a:extLst>
                <a:ext uri="{FF2B5EF4-FFF2-40B4-BE49-F238E27FC236}">
                  <a16:creationId xmlns:a16="http://schemas.microsoft.com/office/drawing/2014/main" id="{949E51C0-4003-83B2-1902-11AD5CF07D9B}"/>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51528"/>
            <a:stretch/>
          </p:blipFill>
          <p:spPr>
            <a:xfrm>
              <a:off x="6717298" y="6197751"/>
              <a:ext cx="834080" cy="698142"/>
            </a:xfrm>
            <a:prstGeom prst="rect">
              <a:avLst/>
            </a:prstGeom>
          </p:spPr>
        </p:pic>
        <p:pic>
          <p:nvPicPr>
            <p:cNvPr id="9" name="Ábra 8">
              <a:extLst>
                <a:ext uri="{FF2B5EF4-FFF2-40B4-BE49-F238E27FC236}">
                  <a16:creationId xmlns:a16="http://schemas.microsoft.com/office/drawing/2014/main" id="{4CAEF70C-7B50-5FD3-D16B-8D6A2D0815BA}"/>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5359" r="1797"/>
            <a:stretch/>
          </p:blipFill>
          <p:spPr>
            <a:xfrm>
              <a:off x="7634256" y="6108892"/>
              <a:ext cx="819092" cy="787001"/>
            </a:xfrm>
            <a:prstGeom prst="rect">
              <a:avLst/>
            </a:prstGeom>
          </p:spPr>
        </p:pic>
      </p:grpSp>
    </p:spTree>
    <p:extLst>
      <p:ext uri="{BB962C8B-B14F-4D97-AF65-F5344CB8AC3E}">
        <p14:creationId xmlns:p14="http://schemas.microsoft.com/office/powerpoint/2010/main" val="4137395259"/>
      </p:ext>
    </p:extLst>
  </p:cSld>
  <p:clrMapOvr>
    <a:masterClrMapping/>
  </p:clrMapOvr>
</p:sld>
</file>

<file path=ppt/theme/theme1.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é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2708</TotalTime>
  <Words>12884</Words>
  <Application>Microsoft Office PowerPoint</Application>
  <PresentationFormat>Szélesvásznú</PresentationFormat>
  <Paragraphs>2218</Paragraphs>
  <Slides>174</Slides>
  <Notes>44</Notes>
  <HiddenSlides>0</HiddenSlides>
  <MMClips>1</MMClips>
  <ScaleCrop>false</ScaleCrop>
  <HeadingPairs>
    <vt:vector size="6" baseType="variant">
      <vt:variant>
        <vt:lpstr>Használt betűtípusok</vt:lpstr>
      </vt:variant>
      <vt:variant>
        <vt:i4>5</vt:i4>
      </vt:variant>
      <vt:variant>
        <vt:lpstr>Téma</vt:lpstr>
      </vt:variant>
      <vt:variant>
        <vt:i4>1</vt:i4>
      </vt:variant>
      <vt:variant>
        <vt:lpstr>Diacímek</vt:lpstr>
      </vt:variant>
      <vt:variant>
        <vt:i4>174</vt:i4>
      </vt:variant>
    </vt:vector>
  </HeadingPairs>
  <TitlesOfParts>
    <vt:vector size="180" baseType="lpstr">
      <vt:lpstr>Arial</vt:lpstr>
      <vt:lpstr>Calibri</vt:lpstr>
      <vt:lpstr>Cambria Math</vt:lpstr>
      <vt:lpstr>Open Sans</vt:lpstr>
      <vt:lpstr>Times New Roman</vt:lpstr>
      <vt:lpstr>Office-téma</vt:lpstr>
      <vt:lpstr>Introduction to Artificial Intelligence</vt:lpstr>
      <vt:lpstr>Selected chapters from the  history of AI</vt:lpstr>
      <vt:lpstr>Turing</vt:lpstr>
      <vt:lpstr>From the „start” to the Darthmouth Conference</vt:lpstr>
      <vt:lpstr>First golden era, with high hopes</vt:lpstr>
      <vt:lpstr>AI winter</vt:lpstr>
      <vt:lpstr>Expert systems</vt:lpstr>
      <vt:lpstr>NNs again &amp; Probability in the inference &amp; ML</vt:lpstr>
      <vt:lpstr>Deep Learning</vt:lpstr>
      <vt:lpstr>Some AI applications on a timeline</vt:lpstr>
      <vt:lpstr>Some AI applications on a timeline (cont.)</vt:lpstr>
      <vt:lpstr>Search Systems</vt:lpstr>
      <vt:lpstr>Search System</vt:lpstr>
      <vt:lpstr>Search System - Plan ahead</vt:lpstr>
      <vt:lpstr>Search System - Agent</vt:lpstr>
      <vt:lpstr>Search Systems – Rational agents</vt:lpstr>
      <vt:lpstr>The environment which the agent acts has the following properties:</vt:lpstr>
      <vt:lpstr>Environment - example</vt:lpstr>
      <vt:lpstr>Environment - example</vt:lpstr>
      <vt:lpstr>Search System - Example</vt:lpstr>
      <vt:lpstr>Search System - Example</vt:lpstr>
      <vt:lpstr>Search System – Example</vt:lpstr>
      <vt:lpstr>Search System - Example</vt:lpstr>
      <vt:lpstr>Search System - Example</vt:lpstr>
      <vt:lpstr>Search System - Example</vt:lpstr>
      <vt:lpstr>Search System - Example</vt:lpstr>
      <vt:lpstr>Problem formulation</vt:lpstr>
      <vt:lpstr>Search System - Notes</vt:lpstr>
      <vt:lpstr>General scheme of a search system</vt:lpstr>
      <vt:lpstr>State Space vs Search Tree.</vt:lpstr>
      <vt:lpstr>Nodes, edges, root</vt:lpstr>
      <vt:lpstr>Search System - Process</vt:lpstr>
      <vt:lpstr>Search System – Process (cont.)</vt:lpstr>
      <vt:lpstr>Search System</vt:lpstr>
      <vt:lpstr>Control Strategies</vt:lpstr>
      <vt:lpstr>There is a very general approach called Best-First Search</vt:lpstr>
      <vt:lpstr>Measuring problem-solving performance</vt:lpstr>
      <vt:lpstr>Control Strategies</vt:lpstr>
      <vt:lpstr>Control Strategies</vt:lpstr>
      <vt:lpstr>Each of these algorithms will have: </vt:lpstr>
      <vt:lpstr>Uninformed search (blind search)</vt:lpstr>
      <vt:lpstr>Breadth-First Search (BFS)</vt:lpstr>
      <vt:lpstr>Breadth-First Search (BFS)</vt:lpstr>
      <vt:lpstr>Uninformed-Cost Search (UCS) / Dijkstra’s algorithm </vt:lpstr>
      <vt:lpstr>Uninformed-Cost Search (UCS)</vt:lpstr>
      <vt:lpstr>Depth-first search (DFS)</vt:lpstr>
      <vt:lpstr>Depth-first search (DFS)</vt:lpstr>
      <vt:lpstr>Extras</vt:lpstr>
      <vt:lpstr>Informed search (heuristic search)</vt:lpstr>
      <vt:lpstr>Informed Search Strategies</vt:lpstr>
      <vt:lpstr>Heuristic function definitions and properties</vt:lpstr>
      <vt:lpstr>Greedy Best-first search</vt:lpstr>
      <vt:lpstr>A* search</vt:lpstr>
      <vt:lpstr>Example: A* Search Algorithm</vt:lpstr>
      <vt:lpstr>Example: A* Search Algorithm</vt:lpstr>
      <vt:lpstr>Example: A* Search Algorithm</vt:lpstr>
      <vt:lpstr>Example: A* Search Algorithm</vt:lpstr>
      <vt:lpstr>Example: A* Search Algorithm</vt:lpstr>
      <vt:lpstr>Example: A* Search Algorithm</vt:lpstr>
      <vt:lpstr>Example: A* Search Algorithm</vt:lpstr>
      <vt:lpstr>Example: A* Search Algorithm</vt:lpstr>
      <vt:lpstr>Example: A* Search Algorithm</vt:lpstr>
      <vt:lpstr>Example: A* Search Algorithm</vt:lpstr>
      <vt:lpstr>Example: A* Search Algorithm</vt:lpstr>
      <vt:lpstr>Example: A* Search Algorithm</vt:lpstr>
      <vt:lpstr>Example: A* Search Algorithm</vt:lpstr>
      <vt:lpstr>Example : A* Search Algorithm</vt:lpstr>
      <vt:lpstr>Heuristic function - example</vt:lpstr>
      <vt:lpstr>Heuristic function - example</vt:lpstr>
      <vt:lpstr>Heuristic function - example</vt:lpstr>
      <vt:lpstr>Heuristic function - example</vt:lpstr>
      <vt:lpstr>Local search and optimization problems</vt:lpstr>
      <vt:lpstr>Local search and optimization problems</vt:lpstr>
      <vt:lpstr>Problem definition</vt:lpstr>
      <vt:lpstr>Problem definition</vt:lpstr>
      <vt:lpstr>Problem definition</vt:lpstr>
      <vt:lpstr>Hill-climbing search</vt:lpstr>
      <vt:lpstr>Types of hill-climbing algorithm</vt:lpstr>
      <vt:lpstr>Types of hill-climbing algorithm</vt:lpstr>
      <vt:lpstr>Types of hill-climbing algorithm</vt:lpstr>
      <vt:lpstr>Types of hill-climbing algorithm</vt:lpstr>
      <vt:lpstr>Problems with hill-climbing</vt:lpstr>
      <vt:lpstr>Hill Climbing</vt:lpstr>
      <vt:lpstr>Hill Climbing</vt:lpstr>
      <vt:lpstr>Hill Climbing</vt:lpstr>
      <vt:lpstr>Hill Climbing</vt:lpstr>
      <vt:lpstr>Hill Climbing</vt:lpstr>
      <vt:lpstr>Hill Climbing</vt:lpstr>
      <vt:lpstr>Hill Climbing</vt:lpstr>
      <vt:lpstr>Descending the 8 queens</vt:lpstr>
      <vt:lpstr>Descending the 8 queens</vt:lpstr>
      <vt:lpstr>Descending the 8 queens</vt:lpstr>
      <vt:lpstr>Descending the 8 queens</vt:lpstr>
      <vt:lpstr>Descending the 8 queens</vt:lpstr>
      <vt:lpstr>Descending the 8 queens</vt:lpstr>
      <vt:lpstr>Hill Climbing variants:</vt:lpstr>
      <vt:lpstr>Hill Climbing summary</vt:lpstr>
      <vt:lpstr>Tabu search</vt:lpstr>
      <vt:lpstr>Tabu search</vt:lpstr>
      <vt:lpstr>Tabu search example</vt:lpstr>
      <vt:lpstr>Tabu search example</vt:lpstr>
      <vt:lpstr>Tabu search example</vt:lpstr>
      <vt:lpstr>Tabu search example</vt:lpstr>
      <vt:lpstr>Tabu search example</vt:lpstr>
      <vt:lpstr>Tabu search example</vt:lpstr>
      <vt:lpstr>Tabu search example</vt:lpstr>
      <vt:lpstr>Tabu search details</vt:lpstr>
      <vt:lpstr>Tabu search details</vt:lpstr>
      <vt:lpstr>Tabu search details</vt:lpstr>
      <vt:lpstr>Tabu search details</vt:lpstr>
      <vt:lpstr>Tabu search details</vt:lpstr>
      <vt:lpstr>Tabu search algorithm</vt:lpstr>
      <vt:lpstr>Tabu search summary</vt:lpstr>
      <vt:lpstr>Simulated Annealing</vt:lpstr>
      <vt:lpstr>Simulated Annealing</vt:lpstr>
      <vt:lpstr>Simulated Annealing</vt:lpstr>
      <vt:lpstr>Simulated Annealing</vt:lpstr>
      <vt:lpstr>Simulated Annealing</vt:lpstr>
      <vt:lpstr>Simulated Annealing Algorithm</vt:lpstr>
      <vt:lpstr>Simulated Annealing</vt:lpstr>
      <vt:lpstr>Simulated Annealing</vt:lpstr>
      <vt:lpstr>Simulated Annealing</vt:lpstr>
      <vt:lpstr>Annealing schedule</vt:lpstr>
      <vt:lpstr>Acceptance probabilities </vt:lpstr>
      <vt:lpstr>Simulated Annealing</vt:lpstr>
      <vt:lpstr>Logic and inference</vt:lpstr>
      <vt:lpstr>What is inference?</vt:lpstr>
      <vt:lpstr>Logic in the AI research</vt:lpstr>
      <vt:lpstr>Building blocks of Propositional (and other) Logic</vt:lpstr>
      <vt:lpstr>Elements of Syntax</vt:lpstr>
      <vt:lpstr>Elements of Semantics</vt:lpstr>
      <vt:lpstr>Example – Interpretation function</vt:lpstr>
      <vt:lpstr>Formula represents a set of models</vt:lpstr>
      <vt:lpstr>Knowledge base</vt:lpstr>
      <vt:lpstr>Inference rules - Modus Ponens</vt:lpstr>
      <vt:lpstr>Inference rules – Forward Inference</vt:lpstr>
      <vt:lpstr>Modus Ponens forward inference example</vt:lpstr>
      <vt:lpstr>Identities on literals and Horn clauses</vt:lpstr>
      <vt:lpstr>Resolution</vt:lpstr>
      <vt:lpstr>Conjunctive normal form (CNF)</vt:lpstr>
      <vt:lpstr>Resolution algorithm</vt:lpstr>
      <vt:lpstr>Example</vt:lpstr>
      <vt:lpstr>Motivation of First Order Logic is the limitations from Propositional Logic</vt:lpstr>
      <vt:lpstr>What is missing?</vt:lpstr>
      <vt:lpstr>Syntax</vt:lpstr>
      <vt:lpstr>Properties of quantifiers</vt:lpstr>
      <vt:lpstr>Some examples</vt:lpstr>
      <vt:lpstr>Models</vt:lpstr>
      <vt:lpstr>Resolution for first-order logic Examples</vt:lpstr>
      <vt:lpstr>Resolution for first-order logic Example (cont.)</vt:lpstr>
      <vt:lpstr>Resolution for first-order logic Skolem conjuctive normal form</vt:lpstr>
      <vt:lpstr>Resolution for first-order logic Skolem conjuctive normal form</vt:lpstr>
      <vt:lpstr>Resolution for first-order logic Procedure</vt:lpstr>
      <vt:lpstr>Resolution for first-order logic Procedure</vt:lpstr>
      <vt:lpstr>Resolution for first-order logic Procedure</vt:lpstr>
      <vt:lpstr>Resolution for first-order logic Procedure</vt:lpstr>
      <vt:lpstr>Resolution for first-order logic Answer extraction</vt:lpstr>
      <vt:lpstr>Resolution for first-order logic Answer extraction</vt:lpstr>
      <vt:lpstr>Resolution for first-order logic Answer extraction</vt:lpstr>
      <vt:lpstr>Resolution for first-order logic Resolution strategies</vt:lpstr>
      <vt:lpstr>Rule-based reasoning </vt:lpstr>
      <vt:lpstr>Rule-based reasoning Forward and backward chaining</vt:lpstr>
      <vt:lpstr>Rule-based reasoning Directions of rule-based inference</vt:lpstr>
      <vt:lpstr>Rule-based reasoning Forward rule-based representation</vt:lpstr>
      <vt:lpstr>Rule-based reasoning Backward rule-based representation</vt:lpstr>
      <vt:lpstr>Rule-based reasoning Backward rule-based representation (example)</vt:lpstr>
      <vt:lpstr>Rule-based reasoning Backward rule-based representation (proof)</vt:lpstr>
      <vt:lpstr>Rule-based reasoning Backward rule-based representation (proof)</vt:lpstr>
      <vt:lpstr>Rule-based reasoning Backward rule-based representation (proof)</vt:lpstr>
      <vt:lpstr>Rule-based reasoning Backward rule-based representation (proof)</vt:lpstr>
      <vt:lpstr>Rule-based reasoning Backward rule-based representation (proof)</vt:lpstr>
      <vt:lpstr>Rule-based reasoning Backward rule-based representation (proof)</vt:lpstr>
      <vt:lpstr>Rule-based reasoning Backward rule-based representation (proof)</vt:lpstr>
      <vt:lpstr>Rule-based reasoning Backward rule-based representation (proof)</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Prezentáció címe Prezentáció alcíme</dc:title>
  <dc:creator>Domonkos Márk</dc:creator>
  <cp:lastModifiedBy>János Botzheim</cp:lastModifiedBy>
  <cp:revision>52</cp:revision>
  <dcterms:created xsi:type="dcterms:W3CDTF">2022-01-03T10:33:56Z</dcterms:created>
  <dcterms:modified xsi:type="dcterms:W3CDTF">2023-07-24T19:48:52Z</dcterms:modified>
</cp:coreProperties>
</file>